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57" r:id="rId4"/>
    <p:sldId id="258" r:id="rId5"/>
    <p:sldId id="259" r:id="rId6"/>
    <p:sldId id="290" r:id="rId7"/>
    <p:sldId id="260" r:id="rId8"/>
    <p:sldId id="261" r:id="rId9"/>
    <p:sldId id="273" r:id="rId10"/>
    <p:sldId id="278" r:id="rId11"/>
    <p:sldId id="280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91" r:id="rId23"/>
    <p:sldId id="272" r:id="rId24"/>
    <p:sldId id="274" r:id="rId25"/>
    <p:sldId id="275" r:id="rId26"/>
    <p:sldId id="276" r:id="rId27"/>
    <p:sldId id="277" r:id="rId28"/>
    <p:sldId id="27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8" d="100"/>
          <a:sy n="48" d="100"/>
        </p:scale>
        <p:origin x="53" y="8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DDDDD1-9F29-42C1-918F-A4B845B2B65A}" type="doc">
      <dgm:prSet loTypeId="urn:microsoft.com/office/officeart/2005/8/layout/radial3" loCatId="cycle" qsTypeId="urn:microsoft.com/office/officeart/2005/8/quickstyle/3d4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879D1CB0-E095-4A1E-AA67-BB43B226C57E}">
      <dgm:prSet phldrT="[Text]"/>
      <dgm:spPr/>
      <dgm:t>
        <a:bodyPr/>
        <a:lstStyle/>
        <a:p>
          <a:r>
            <a:rPr lang="en-US" dirty="0"/>
            <a:t>Senior </a:t>
          </a:r>
          <a:r>
            <a:rPr lang="en-US" dirty="0" smtClean="0"/>
            <a:t>Power </a:t>
          </a:r>
          <a:r>
            <a:rPr lang="en-US" dirty="0"/>
            <a:t>App</a:t>
          </a:r>
        </a:p>
      </dgm:t>
    </dgm:pt>
    <dgm:pt modelId="{B781AD2D-A582-4B15-A3DE-52A1EDEE2F6A}" type="parTrans" cxnId="{44F2E527-B0B2-45B1-859D-7BD70B03BA15}">
      <dgm:prSet/>
      <dgm:spPr/>
      <dgm:t>
        <a:bodyPr/>
        <a:lstStyle/>
        <a:p>
          <a:endParaRPr lang="en-US"/>
        </a:p>
      </dgm:t>
    </dgm:pt>
    <dgm:pt modelId="{7E2934D4-A707-422F-9A3C-4A2C96CFE425}" type="sibTrans" cxnId="{44F2E527-B0B2-45B1-859D-7BD70B03BA15}">
      <dgm:prSet/>
      <dgm:spPr/>
      <dgm:t>
        <a:bodyPr/>
        <a:lstStyle/>
        <a:p>
          <a:endParaRPr lang="en-US"/>
        </a:p>
      </dgm:t>
    </dgm:pt>
    <dgm:pt modelId="{E86D4769-F4F5-44FF-A387-FC5EF3B27C6B}">
      <dgm:prSet phldrT="[Text]" custT="1"/>
      <dgm:spPr/>
      <dgm:t>
        <a:bodyPr/>
        <a:lstStyle/>
        <a:p>
          <a:r>
            <a:rPr lang="en-US" sz="2000" dirty="0"/>
            <a:t>Loneliness</a:t>
          </a:r>
        </a:p>
      </dgm:t>
    </dgm:pt>
    <dgm:pt modelId="{11FF6B05-01DB-48DE-A53B-B5A2F7994AEF}" type="parTrans" cxnId="{BC0376DF-0F36-4732-B726-AB5AF36BCAFC}">
      <dgm:prSet/>
      <dgm:spPr/>
      <dgm:t>
        <a:bodyPr/>
        <a:lstStyle/>
        <a:p>
          <a:endParaRPr lang="en-US"/>
        </a:p>
      </dgm:t>
    </dgm:pt>
    <dgm:pt modelId="{E2690169-E66A-4B6E-A7FC-5AFA7F6E8037}" type="sibTrans" cxnId="{BC0376DF-0F36-4732-B726-AB5AF36BCAFC}">
      <dgm:prSet/>
      <dgm:spPr/>
      <dgm:t>
        <a:bodyPr/>
        <a:lstStyle/>
        <a:p>
          <a:endParaRPr lang="en-US"/>
        </a:p>
      </dgm:t>
    </dgm:pt>
    <dgm:pt modelId="{94972799-B305-4F54-8EDD-02010216B8C1}">
      <dgm:prSet phldrT="[Text]" custT="1"/>
      <dgm:spPr/>
      <dgm:t>
        <a:bodyPr/>
        <a:lstStyle/>
        <a:p>
          <a:r>
            <a:rPr lang="en-US" sz="2000" dirty="0"/>
            <a:t>Friendship,</a:t>
          </a:r>
        </a:p>
        <a:p>
          <a:r>
            <a:rPr lang="en-US" sz="2000" dirty="0" smtClean="0"/>
            <a:t>Companionship</a:t>
          </a:r>
          <a:endParaRPr lang="en-US" sz="2000" dirty="0"/>
        </a:p>
      </dgm:t>
    </dgm:pt>
    <dgm:pt modelId="{D36DA089-888F-4E5D-BA6B-613E897D6FE8}" type="parTrans" cxnId="{B40CB8D2-24A6-4404-BCED-EB3B2FB9B858}">
      <dgm:prSet/>
      <dgm:spPr/>
      <dgm:t>
        <a:bodyPr/>
        <a:lstStyle/>
        <a:p>
          <a:endParaRPr lang="en-US"/>
        </a:p>
      </dgm:t>
    </dgm:pt>
    <dgm:pt modelId="{0B4A627F-680D-4CC9-B63B-045ADCA15161}" type="sibTrans" cxnId="{B40CB8D2-24A6-4404-BCED-EB3B2FB9B858}">
      <dgm:prSet/>
      <dgm:spPr/>
      <dgm:t>
        <a:bodyPr/>
        <a:lstStyle/>
        <a:p>
          <a:endParaRPr lang="en-US"/>
        </a:p>
      </dgm:t>
    </dgm:pt>
    <dgm:pt modelId="{F3939AE3-73CB-4D4C-9736-C74B70B8B30E}">
      <dgm:prSet phldrT="[Text]" custT="1"/>
      <dgm:spPr/>
      <dgm:t>
        <a:bodyPr/>
        <a:lstStyle/>
        <a:p>
          <a:r>
            <a:rPr lang="en-US" sz="2000" dirty="0"/>
            <a:t>Love, Care, </a:t>
          </a:r>
          <a:r>
            <a:rPr lang="en-US" sz="2000" dirty="0" smtClean="0"/>
            <a:t>Compassion</a:t>
          </a:r>
          <a:endParaRPr lang="en-US" sz="2000" dirty="0"/>
        </a:p>
      </dgm:t>
    </dgm:pt>
    <dgm:pt modelId="{9DBB1157-E8AD-4387-B8AE-69D9D20FE00A}" type="parTrans" cxnId="{96F687D5-83FE-4DF4-BD02-6A22BE759207}">
      <dgm:prSet/>
      <dgm:spPr/>
      <dgm:t>
        <a:bodyPr/>
        <a:lstStyle/>
        <a:p>
          <a:endParaRPr lang="en-US"/>
        </a:p>
      </dgm:t>
    </dgm:pt>
    <dgm:pt modelId="{D63824E9-4F10-463F-9B44-9D6148CE626E}" type="sibTrans" cxnId="{96F687D5-83FE-4DF4-BD02-6A22BE759207}">
      <dgm:prSet/>
      <dgm:spPr/>
      <dgm:t>
        <a:bodyPr/>
        <a:lstStyle/>
        <a:p>
          <a:endParaRPr lang="en-US"/>
        </a:p>
      </dgm:t>
    </dgm:pt>
    <dgm:pt modelId="{7761CCF5-1BAD-4ADB-9A9B-899CCA1402A2}">
      <dgm:prSet phldrT="[Text]" custT="1"/>
      <dgm:spPr/>
      <dgm:t>
        <a:bodyPr/>
        <a:lstStyle/>
        <a:p>
          <a:r>
            <a:rPr lang="en-US" sz="2000" dirty="0"/>
            <a:t>Home </a:t>
          </a:r>
          <a:r>
            <a:rPr lang="en-US" sz="2000" dirty="0" smtClean="0"/>
            <a:t>Improvement</a:t>
          </a:r>
          <a:endParaRPr lang="en-US" sz="2000" dirty="0"/>
        </a:p>
      </dgm:t>
    </dgm:pt>
    <dgm:pt modelId="{A53BF98D-7EBF-4635-B2C7-786FAAA18CA5}" type="parTrans" cxnId="{DA7558E4-A51A-4C20-833E-5B5F88DC5DE6}">
      <dgm:prSet/>
      <dgm:spPr/>
      <dgm:t>
        <a:bodyPr/>
        <a:lstStyle/>
        <a:p>
          <a:endParaRPr lang="en-US"/>
        </a:p>
      </dgm:t>
    </dgm:pt>
    <dgm:pt modelId="{4AE7A413-5B04-4D91-8389-B03EAD645B14}" type="sibTrans" cxnId="{DA7558E4-A51A-4C20-833E-5B5F88DC5DE6}">
      <dgm:prSet/>
      <dgm:spPr/>
      <dgm:t>
        <a:bodyPr/>
        <a:lstStyle/>
        <a:p>
          <a:endParaRPr lang="en-US"/>
        </a:p>
      </dgm:t>
    </dgm:pt>
    <dgm:pt modelId="{45FDD971-4A29-4596-9A2A-44B0521E2C87}" type="pres">
      <dgm:prSet presAssocID="{CBDDDDD1-9F29-42C1-918F-A4B845B2B65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8409D9-4A50-44E6-9464-40DC8C3B2FC1}" type="pres">
      <dgm:prSet presAssocID="{CBDDDDD1-9F29-42C1-918F-A4B845B2B65A}" presName="radial" presStyleCnt="0">
        <dgm:presLayoutVars>
          <dgm:animLvl val="ctr"/>
        </dgm:presLayoutVars>
      </dgm:prSet>
      <dgm:spPr/>
    </dgm:pt>
    <dgm:pt modelId="{44DBC6FF-4DBF-4401-9AD4-938914353777}" type="pres">
      <dgm:prSet presAssocID="{879D1CB0-E095-4A1E-AA67-BB43B226C57E}" presName="centerShape" presStyleLbl="vennNode1" presStyleIdx="0" presStyleCnt="5"/>
      <dgm:spPr/>
      <dgm:t>
        <a:bodyPr/>
        <a:lstStyle/>
        <a:p>
          <a:endParaRPr lang="en-US"/>
        </a:p>
      </dgm:t>
    </dgm:pt>
    <dgm:pt modelId="{1F62BD85-94FD-4E3D-82A6-C12E3C784B83}" type="pres">
      <dgm:prSet presAssocID="{E86D4769-F4F5-44FF-A387-FC5EF3B27C6B}" presName="node" presStyleLbl="vennNode1" presStyleIdx="1" presStyleCnt="5" custScaleX="1516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FD17E2-1292-4D82-84DC-171E9C666D4C}" type="pres">
      <dgm:prSet presAssocID="{94972799-B305-4F54-8EDD-02010216B8C1}" presName="node" presStyleLbl="vennNode1" presStyleIdx="2" presStyleCnt="5" custScaleX="227102" custRadScaleRad="144358" custRadScaleInc="-1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1A36F4-A2EF-4D97-B7F7-B36A8AFF104B}" type="pres">
      <dgm:prSet presAssocID="{F3939AE3-73CB-4D4C-9736-C74B70B8B30E}" presName="node" presStyleLbl="vennNode1" presStyleIdx="3" presStyleCnt="5" custScaleX="1808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C22427-4577-4D61-A61F-E5D8FEF0B5D4}" type="pres">
      <dgm:prSet presAssocID="{7761CCF5-1BAD-4ADB-9A9B-899CCA1402A2}" presName="node" presStyleLbl="vennNode1" presStyleIdx="4" presStyleCnt="5" custScaleX="238353" custRadScaleRad="142130" custRadScaleInc="-2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0376DF-0F36-4732-B726-AB5AF36BCAFC}" srcId="{879D1CB0-E095-4A1E-AA67-BB43B226C57E}" destId="{E86D4769-F4F5-44FF-A387-FC5EF3B27C6B}" srcOrd="0" destOrd="0" parTransId="{11FF6B05-01DB-48DE-A53B-B5A2F7994AEF}" sibTransId="{E2690169-E66A-4B6E-A7FC-5AFA7F6E8037}"/>
    <dgm:cxn modelId="{44F2E527-B0B2-45B1-859D-7BD70B03BA15}" srcId="{CBDDDDD1-9F29-42C1-918F-A4B845B2B65A}" destId="{879D1CB0-E095-4A1E-AA67-BB43B226C57E}" srcOrd="0" destOrd="0" parTransId="{B781AD2D-A582-4B15-A3DE-52A1EDEE2F6A}" sibTransId="{7E2934D4-A707-422F-9A3C-4A2C96CFE425}"/>
    <dgm:cxn modelId="{A2DCF090-53C8-41C6-949F-4E937D4BD7DB}" type="presOf" srcId="{94972799-B305-4F54-8EDD-02010216B8C1}" destId="{DEFD17E2-1292-4D82-84DC-171E9C666D4C}" srcOrd="0" destOrd="0" presId="urn:microsoft.com/office/officeart/2005/8/layout/radial3"/>
    <dgm:cxn modelId="{DA7558E4-A51A-4C20-833E-5B5F88DC5DE6}" srcId="{879D1CB0-E095-4A1E-AA67-BB43B226C57E}" destId="{7761CCF5-1BAD-4ADB-9A9B-899CCA1402A2}" srcOrd="3" destOrd="0" parTransId="{A53BF98D-7EBF-4635-B2C7-786FAAA18CA5}" sibTransId="{4AE7A413-5B04-4D91-8389-B03EAD645B14}"/>
    <dgm:cxn modelId="{C963872E-3500-4229-864B-869E831518C6}" type="presOf" srcId="{E86D4769-F4F5-44FF-A387-FC5EF3B27C6B}" destId="{1F62BD85-94FD-4E3D-82A6-C12E3C784B83}" srcOrd="0" destOrd="0" presId="urn:microsoft.com/office/officeart/2005/8/layout/radial3"/>
    <dgm:cxn modelId="{A3FC8AFE-3870-4DF8-BAE3-2B56BCB7914A}" type="presOf" srcId="{F3939AE3-73CB-4D4C-9736-C74B70B8B30E}" destId="{7C1A36F4-A2EF-4D97-B7F7-B36A8AFF104B}" srcOrd="0" destOrd="0" presId="urn:microsoft.com/office/officeart/2005/8/layout/radial3"/>
    <dgm:cxn modelId="{4AEA02CB-E616-4CCA-8B3D-699504CBA2CD}" type="presOf" srcId="{CBDDDDD1-9F29-42C1-918F-A4B845B2B65A}" destId="{45FDD971-4A29-4596-9A2A-44B0521E2C87}" srcOrd="0" destOrd="0" presId="urn:microsoft.com/office/officeart/2005/8/layout/radial3"/>
    <dgm:cxn modelId="{96F687D5-83FE-4DF4-BD02-6A22BE759207}" srcId="{879D1CB0-E095-4A1E-AA67-BB43B226C57E}" destId="{F3939AE3-73CB-4D4C-9736-C74B70B8B30E}" srcOrd="2" destOrd="0" parTransId="{9DBB1157-E8AD-4387-B8AE-69D9D20FE00A}" sibTransId="{D63824E9-4F10-463F-9B44-9D6148CE626E}"/>
    <dgm:cxn modelId="{1064AF18-EC5E-410A-A063-02F3ED50FF55}" type="presOf" srcId="{7761CCF5-1BAD-4ADB-9A9B-899CCA1402A2}" destId="{96C22427-4577-4D61-A61F-E5D8FEF0B5D4}" srcOrd="0" destOrd="0" presId="urn:microsoft.com/office/officeart/2005/8/layout/radial3"/>
    <dgm:cxn modelId="{13E2AAE3-4947-40B3-A9D0-0D0FA3BBCFF6}" type="presOf" srcId="{879D1CB0-E095-4A1E-AA67-BB43B226C57E}" destId="{44DBC6FF-4DBF-4401-9AD4-938914353777}" srcOrd="0" destOrd="0" presId="urn:microsoft.com/office/officeart/2005/8/layout/radial3"/>
    <dgm:cxn modelId="{B40CB8D2-24A6-4404-BCED-EB3B2FB9B858}" srcId="{879D1CB0-E095-4A1E-AA67-BB43B226C57E}" destId="{94972799-B305-4F54-8EDD-02010216B8C1}" srcOrd="1" destOrd="0" parTransId="{D36DA089-888F-4E5D-BA6B-613E897D6FE8}" sibTransId="{0B4A627F-680D-4CC9-B63B-045ADCA15161}"/>
    <dgm:cxn modelId="{04A32EDB-CBE9-4D6C-AE42-F7A47E808FAD}" type="presParOf" srcId="{45FDD971-4A29-4596-9A2A-44B0521E2C87}" destId="{A08409D9-4A50-44E6-9464-40DC8C3B2FC1}" srcOrd="0" destOrd="0" presId="urn:microsoft.com/office/officeart/2005/8/layout/radial3"/>
    <dgm:cxn modelId="{9AD1F426-5406-46F1-BFC4-E566325D98B2}" type="presParOf" srcId="{A08409D9-4A50-44E6-9464-40DC8C3B2FC1}" destId="{44DBC6FF-4DBF-4401-9AD4-938914353777}" srcOrd="0" destOrd="0" presId="urn:microsoft.com/office/officeart/2005/8/layout/radial3"/>
    <dgm:cxn modelId="{476BC51F-FFFB-41BB-B9F7-0ADA8E14C83A}" type="presParOf" srcId="{A08409D9-4A50-44E6-9464-40DC8C3B2FC1}" destId="{1F62BD85-94FD-4E3D-82A6-C12E3C784B83}" srcOrd="1" destOrd="0" presId="urn:microsoft.com/office/officeart/2005/8/layout/radial3"/>
    <dgm:cxn modelId="{95BFE347-EF28-4804-9ADB-A44BE676289F}" type="presParOf" srcId="{A08409D9-4A50-44E6-9464-40DC8C3B2FC1}" destId="{DEFD17E2-1292-4D82-84DC-171E9C666D4C}" srcOrd="2" destOrd="0" presId="urn:microsoft.com/office/officeart/2005/8/layout/radial3"/>
    <dgm:cxn modelId="{B8D832AB-A426-47FA-9656-3D2A4143F13E}" type="presParOf" srcId="{A08409D9-4A50-44E6-9464-40DC8C3B2FC1}" destId="{7C1A36F4-A2EF-4D97-B7F7-B36A8AFF104B}" srcOrd="3" destOrd="0" presId="urn:microsoft.com/office/officeart/2005/8/layout/radial3"/>
    <dgm:cxn modelId="{EF0D1C58-E099-4F02-BB88-0580951C5B62}" type="presParOf" srcId="{A08409D9-4A50-44E6-9464-40DC8C3B2FC1}" destId="{96C22427-4577-4D61-A61F-E5D8FEF0B5D4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428E18-7789-4C89-96D6-FCA8C13ACEF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7443A0DF-C5B8-4246-9654-524FDF262F2C}">
      <dgm:prSet phldrT="[Text]" custT="1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en-US" sz="2400" dirty="0" smtClean="0"/>
            <a:t>Competition</a:t>
          </a:r>
          <a:endParaRPr lang="en-US" sz="2400" dirty="0"/>
        </a:p>
      </dgm:t>
    </dgm:pt>
    <dgm:pt modelId="{F50947BB-FE08-4B27-9B7C-FA91D2C6E71E}" type="parTrans" cxnId="{C79C4B0E-0FCF-4B6D-BB9E-B2FF7BC793D1}">
      <dgm:prSet/>
      <dgm:spPr/>
      <dgm:t>
        <a:bodyPr/>
        <a:lstStyle/>
        <a:p>
          <a:endParaRPr lang="en-US"/>
        </a:p>
      </dgm:t>
    </dgm:pt>
    <dgm:pt modelId="{3EA411E3-9A74-4F09-8E97-3E12978593F1}" type="sibTrans" cxnId="{C79C4B0E-0FCF-4B6D-BB9E-B2FF7BC793D1}">
      <dgm:prSet/>
      <dgm:spPr/>
      <dgm:t>
        <a:bodyPr/>
        <a:lstStyle/>
        <a:p>
          <a:endParaRPr lang="en-US"/>
        </a:p>
      </dgm:t>
    </dgm:pt>
    <dgm:pt modelId="{52AE8E8D-F869-4B17-968D-4633B7D7FE4D}">
      <dgm:prSet phldrT="[Text]" custT="1"/>
      <dgm:spPr/>
      <dgm:t>
        <a:bodyPr/>
        <a:lstStyle/>
        <a:p>
          <a:r>
            <a:rPr lang="en-US" sz="2400" dirty="0" smtClean="0"/>
            <a:t>Sociality</a:t>
          </a:r>
          <a:endParaRPr lang="en-US" sz="2400" dirty="0"/>
        </a:p>
      </dgm:t>
    </dgm:pt>
    <dgm:pt modelId="{4FE120DF-806F-4961-B509-B9A66898A299}" type="parTrans" cxnId="{813CEF4F-EA71-4E6F-B486-2403D0D7CB95}">
      <dgm:prSet/>
      <dgm:spPr/>
      <dgm:t>
        <a:bodyPr/>
        <a:lstStyle/>
        <a:p>
          <a:endParaRPr lang="en-US"/>
        </a:p>
      </dgm:t>
    </dgm:pt>
    <dgm:pt modelId="{2E6AA877-D425-46AC-A670-6751B3C423A9}" type="sibTrans" cxnId="{813CEF4F-EA71-4E6F-B486-2403D0D7CB95}">
      <dgm:prSet/>
      <dgm:spPr/>
      <dgm:t>
        <a:bodyPr/>
        <a:lstStyle/>
        <a:p>
          <a:endParaRPr lang="en-US"/>
        </a:p>
      </dgm:t>
    </dgm:pt>
    <dgm:pt modelId="{B6D9ECDC-5638-4624-9015-E5F9794F5768}">
      <dgm:prSet phldrT="[Text]" custT="1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en-US" sz="2400" dirty="0" smtClean="0"/>
            <a:t>Progressive</a:t>
          </a:r>
        </a:p>
        <a:p>
          <a:r>
            <a:rPr lang="en-US" sz="2400" dirty="0" smtClean="0"/>
            <a:t>Levels</a:t>
          </a:r>
          <a:endParaRPr lang="en-US" sz="2400" dirty="0"/>
        </a:p>
      </dgm:t>
    </dgm:pt>
    <dgm:pt modelId="{AF4D952C-ACAC-4072-B995-0F7CF304EC16}" type="parTrans" cxnId="{AB14C938-F2D6-4561-A743-0B2BBC28E797}">
      <dgm:prSet/>
      <dgm:spPr/>
      <dgm:t>
        <a:bodyPr/>
        <a:lstStyle/>
        <a:p>
          <a:endParaRPr lang="en-US"/>
        </a:p>
      </dgm:t>
    </dgm:pt>
    <dgm:pt modelId="{FE4E87EB-814B-4388-9D0B-78A564D60154}" type="sibTrans" cxnId="{AB14C938-F2D6-4561-A743-0B2BBC28E797}">
      <dgm:prSet/>
      <dgm:spPr/>
      <dgm:t>
        <a:bodyPr/>
        <a:lstStyle/>
        <a:p>
          <a:endParaRPr lang="en-US"/>
        </a:p>
      </dgm:t>
    </dgm:pt>
    <dgm:pt modelId="{3D9CC5B9-FFB9-41B7-ADC2-C3486DA86369}" type="pres">
      <dgm:prSet presAssocID="{0F428E18-7789-4C89-96D6-FCA8C13ACEF6}" presName="compositeShape" presStyleCnt="0">
        <dgm:presLayoutVars>
          <dgm:chMax val="7"/>
          <dgm:dir/>
          <dgm:resizeHandles val="exact"/>
        </dgm:presLayoutVars>
      </dgm:prSet>
      <dgm:spPr/>
    </dgm:pt>
    <dgm:pt modelId="{FF322A13-0FFF-4948-B745-DB5F39D56750}" type="pres">
      <dgm:prSet presAssocID="{7443A0DF-C5B8-4246-9654-524FDF262F2C}" presName="circ1" presStyleLbl="vennNode1" presStyleIdx="0" presStyleCnt="3" custLinFactNeighborX="2622" custLinFactNeighborY="1872"/>
      <dgm:spPr/>
      <dgm:t>
        <a:bodyPr/>
        <a:lstStyle/>
        <a:p>
          <a:endParaRPr lang="en-US"/>
        </a:p>
      </dgm:t>
    </dgm:pt>
    <dgm:pt modelId="{DEEC0BBB-A3E8-44D9-94ED-4A6E9AD54D30}" type="pres">
      <dgm:prSet presAssocID="{7443A0DF-C5B8-4246-9654-524FDF262F2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43D333-475D-45B4-81F3-C4AF263EC8D4}" type="pres">
      <dgm:prSet presAssocID="{52AE8E8D-F869-4B17-968D-4633B7D7FE4D}" presName="circ2" presStyleLbl="vennNode1" presStyleIdx="1" presStyleCnt="3" custLinFactNeighborX="-5993" custLinFactNeighborY="-7491"/>
      <dgm:spPr/>
      <dgm:t>
        <a:bodyPr/>
        <a:lstStyle/>
        <a:p>
          <a:endParaRPr lang="en-US"/>
        </a:p>
      </dgm:t>
    </dgm:pt>
    <dgm:pt modelId="{22BB6585-8078-49C6-A842-3CE5490A6CE3}" type="pres">
      <dgm:prSet presAssocID="{52AE8E8D-F869-4B17-968D-4633B7D7FE4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286E63-2DA8-4C8C-8CF6-93D79DA995E2}" type="pres">
      <dgm:prSet presAssocID="{B6D9ECDC-5638-4624-9015-E5F9794F5768}" presName="circ3" presStyleLbl="vennNode1" presStyleIdx="2" presStyleCnt="3" custLinFactNeighborX="6368" custLinFactNeighborY="-4870"/>
      <dgm:spPr/>
      <dgm:t>
        <a:bodyPr/>
        <a:lstStyle/>
        <a:p>
          <a:endParaRPr lang="en-US"/>
        </a:p>
      </dgm:t>
    </dgm:pt>
    <dgm:pt modelId="{317F9DCF-DDBC-495F-BDC9-55F23FD3DB5D}" type="pres">
      <dgm:prSet presAssocID="{B6D9ECDC-5638-4624-9015-E5F9794F576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065D31-DDDD-44EF-B291-B4BC935DA9EE}" type="presOf" srcId="{B6D9ECDC-5638-4624-9015-E5F9794F5768}" destId="{58286E63-2DA8-4C8C-8CF6-93D79DA995E2}" srcOrd="0" destOrd="0" presId="urn:microsoft.com/office/officeart/2005/8/layout/venn1"/>
    <dgm:cxn modelId="{E628B2A6-6E84-4EC9-A3FB-A7B5CE9EA793}" type="presOf" srcId="{7443A0DF-C5B8-4246-9654-524FDF262F2C}" destId="{DEEC0BBB-A3E8-44D9-94ED-4A6E9AD54D30}" srcOrd="1" destOrd="0" presId="urn:microsoft.com/office/officeart/2005/8/layout/venn1"/>
    <dgm:cxn modelId="{813CEF4F-EA71-4E6F-B486-2403D0D7CB95}" srcId="{0F428E18-7789-4C89-96D6-FCA8C13ACEF6}" destId="{52AE8E8D-F869-4B17-968D-4633B7D7FE4D}" srcOrd="1" destOrd="0" parTransId="{4FE120DF-806F-4961-B509-B9A66898A299}" sibTransId="{2E6AA877-D425-46AC-A670-6751B3C423A9}"/>
    <dgm:cxn modelId="{C79C4B0E-0FCF-4B6D-BB9E-B2FF7BC793D1}" srcId="{0F428E18-7789-4C89-96D6-FCA8C13ACEF6}" destId="{7443A0DF-C5B8-4246-9654-524FDF262F2C}" srcOrd="0" destOrd="0" parTransId="{F50947BB-FE08-4B27-9B7C-FA91D2C6E71E}" sibTransId="{3EA411E3-9A74-4F09-8E97-3E12978593F1}"/>
    <dgm:cxn modelId="{E42BE8CE-1EBE-4810-98A0-DA5B24916BC6}" type="presOf" srcId="{7443A0DF-C5B8-4246-9654-524FDF262F2C}" destId="{FF322A13-0FFF-4948-B745-DB5F39D56750}" srcOrd="0" destOrd="0" presId="urn:microsoft.com/office/officeart/2005/8/layout/venn1"/>
    <dgm:cxn modelId="{AB14C938-F2D6-4561-A743-0B2BBC28E797}" srcId="{0F428E18-7789-4C89-96D6-FCA8C13ACEF6}" destId="{B6D9ECDC-5638-4624-9015-E5F9794F5768}" srcOrd="2" destOrd="0" parTransId="{AF4D952C-ACAC-4072-B995-0F7CF304EC16}" sibTransId="{FE4E87EB-814B-4388-9D0B-78A564D60154}"/>
    <dgm:cxn modelId="{2D6FD651-F042-4049-A669-CFC4834D2C60}" type="presOf" srcId="{0F428E18-7789-4C89-96D6-FCA8C13ACEF6}" destId="{3D9CC5B9-FFB9-41B7-ADC2-C3486DA86369}" srcOrd="0" destOrd="0" presId="urn:microsoft.com/office/officeart/2005/8/layout/venn1"/>
    <dgm:cxn modelId="{AFD0BAE3-90B8-4BE5-93D3-545092B869C8}" type="presOf" srcId="{52AE8E8D-F869-4B17-968D-4633B7D7FE4D}" destId="{22BB6585-8078-49C6-A842-3CE5490A6CE3}" srcOrd="1" destOrd="0" presId="urn:microsoft.com/office/officeart/2005/8/layout/venn1"/>
    <dgm:cxn modelId="{82F27139-5B2B-4AE2-AA37-2EA63C6B8875}" type="presOf" srcId="{52AE8E8D-F869-4B17-968D-4633B7D7FE4D}" destId="{CE43D333-475D-45B4-81F3-C4AF263EC8D4}" srcOrd="0" destOrd="0" presId="urn:microsoft.com/office/officeart/2005/8/layout/venn1"/>
    <dgm:cxn modelId="{3E6A78F7-434C-4506-B0F2-E797D0369B16}" type="presOf" srcId="{B6D9ECDC-5638-4624-9015-E5F9794F5768}" destId="{317F9DCF-DDBC-495F-BDC9-55F23FD3DB5D}" srcOrd="1" destOrd="0" presId="urn:microsoft.com/office/officeart/2005/8/layout/venn1"/>
    <dgm:cxn modelId="{B42A85F0-4DC3-474E-ACD2-B0727FE2B731}" type="presParOf" srcId="{3D9CC5B9-FFB9-41B7-ADC2-C3486DA86369}" destId="{FF322A13-0FFF-4948-B745-DB5F39D56750}" srcOrd="0" destOrd="0" presId="urn:microsoft.com/office/officeart/2005/8/layout/venn1"/>
    <dgm:cxn modelId="{8E2AA70F-217A-444F-B02B-A13B4E934CBD}" type="presParOf" srcId="{3D9CC5B9-FFB9-41B7-ADC2-C3486DA86369}" destId="{DEEC0BBB-A3E8-44D9-94ED-4A6E9AD54D30}" srcOrd="1" destOrd="0" presId="urn:microsoft.com/office/officeart/2005/8/layout/venn1"/>
    <dgm:cxn modelId="{B3487AEF-31A7-4412-930D-B7C91CDC0E69}" type="presParOf" srcId="{3D9CC5B9-FFB9-41B7-ADC2-C3486DA86369}" destId="{CE43D333-475D-45B4-81F3-C4AF263EC8D4}" srcOrd="2" destOrd="0" presId="urn:microsoft.com/office/officeart/2005/8/layout/venn1"/>
    <dgm:cxn modelId="{D4F211C5-D271-4515-866B-2B622F4FF903}" type="presParOf" srcId="{3D9CC5B9-FFB9-41B7-ADC2-C3486DA86369}" destId="{22BB6585-8078-49C6-A842-3CE5490A6CE3}" srcOrd="3" destOrd="0" presId="urn:microsoft.com/office/officeart/2005/8/layout/venn1"/>
    <dgm:cxn modelId="{B80D9545-BDC9-4F61-9F1D-104CD79AD3DB}" type="presParOf" srcId="{3D9CC5B9-FFB9-41B7-ADC2-C3486DA86369}" destId="{58286E63-2DA8-4C8C-8CF6-93D79DA995E2}" srcOrd="4" destOrd="0" presId="urn:microsoft.com/office/officeart/2005/8/layout/venn1"/>
    <dgm:cxn modelId="{43486F12-2C77-49E9-8B39-B665EB6D92EE}" type="presParOf" srcId="{3D9CC5B9-FFB9-41B7-ADC2-C3486DA86369}" destId="{317F9DCF-DDBC-495F-BDC9-55F23FD3DB5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316B-AD7D-4391-8223-87E66575D36F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D035-594E-41DF-893B-D8D9DE0AB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169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316B-AD7D-4391-8223-87E66575D36F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D035-594E-41DF-893B-D8D9DE0AB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694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316B-AD7D-4391-8223-87E66575D36F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D035-594E-41DF-893B-D8D9DE0AB49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7367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316B-AD7D-4391-8223-87E66575D36F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D035-594E-41DF-893B-D8D9DE0AB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497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316B-AD7D-4391-8223-87E66575D36F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D035-594E-41DF-893B-D8D9DE0AB49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5472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316B-AD7D-4391-8223-87E66575D36F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D035-594E-41DF-893B-D8D9DE0AB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13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316B-AD7D-4391-8223-87E66575D36F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D035-594E-41DF-893B-D8D9DE0AB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621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316B-AD7D-4391-8223-87E66575D36F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D035-594E-41DF-893B-D8D9DE0AB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86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316B-AD7D-4391-8223-87E66575D36F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D035-594E-41DF-893B-D8D9DE0AB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373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316B-AD7D-4391-8223-87E66575D36F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D035-594E-41DF-893B-D8D9DE0AB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41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316B-AD7D-4391-8223-87E66575D36F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D035-594E-41DF-893B-D8D9DE0AB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688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316B-AD7D-4391-8223-87E66575D36F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D035-594E-41DF-893B-D8D9DE0AB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39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316B-AD7D-4391-8223-87E66575D36F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D035-594E-41DF-893B-D8D9DE0AB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25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316B-AD7D-4391-8223-87E66575D36F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D035-594E-41DF-893B-D8D9DE0AB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519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316B-AD7D-4391-8223-87E66575D36F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D035-594E-41DF-893B-D8D9DE0AB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472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316B-AD7D-4391-8223-87E66575D36F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D035-594E-41DF-893B-D8D9DE0AB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82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9316B-AD7D-4391-8223-87E66575D36F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ABBD035-594E-41DF-893B-D8D9DE0AB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654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ova.org/healthcare-services/home-health-services/index.jsp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vdh.virginia.gov/OLC/Facilities/documents/2012/pdf/2012%20HCO%20public%20directory.pdf" TargetMode="External"/><Relationship Id="rId4" Type="http://schemas.openxmlformats.org/officeDocument/2006/relationships/hyperlink" Target="https://www.medstarhealth.org/vna/Pages/Jobs.aspx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costco.com/Service/FeaturePage.aspx?ProductNo=11486072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riteaid.com/pharmacy" TargetMode="External"/><Relationship Id="rId4" Type="http://schemas.openxmlformats.org/officeDocument/2006/relationships/hyperlink" Target="http://www.cvs.com/pharmacy/pharmacy-homepage.js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apod.com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nstacart.com/store#whole-foods" TargetMode="External"/><Relationship Id="rId4" Type="http://schemas.openxmlformats.org/officeDocument/2006/relationships/hyperlink" Target="http://www.washingtonsgreengrocer.com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amless.com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orthernvirginiamag.com/cheap-eats-2012/" TargetMode="External"/><Relationship Id="rId5" Type="http://schemas.openxmlformats.org/officeDocument/2006/relationships/hyperlink" Target="http://www.chinaexpresstysons.com/" TargetMode="External"/><Relationship Id="rId4" Type="http://schemas.openxmlformats.org/officeDocument/2006/relationships/hyperlink" Target="http://www.chipotle.com/en-US/default.aspx?type=default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mata.com/accessibility/metroaccess_service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airfaxva.gov/government/public-works/transportation-division/cue-bus/transportation-for-seniors-and-persons-with-disabilities" TargetMode="External"/><Relationship Id="rId5" Type="http://schemas.openxmlformats.org/officeDocument/2006/relationships/hyperlink" Target="http://www.fairfaxcounty.gov/ncs/seniors.htm" TargetMode="External"/><Relationship Id="rId4" Type="http://schemas.openxmlformats.org/officeDocument/2006/relationships/hyperlink" Target="http://www.fairfaxva.gov/home/showdocument?id=170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syourtimenova.com/personal-shopping-services.html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hop.nordstrom.com/c/personal-stylists?origin=footer" TargetMode="External"/><Relationship Id="rId4" Type="http://schemas.openxmlformats.org/officeDocument/2006/relationships/hyperlink" Target="http://www.ontaskerrands.com/fairfax-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maidsfairfaxcounty.com/maid_service.html?c=714735148&amp;matchType=b&amp;provider=google&amp;keyphrase=maid+service+fairfax+va&amp;creativeId=31060408971&amp;bc=714737037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otomacmaids.com/" TargetMode="External"/><Relationship Id="rId5" Type="http://schemas.openxmlformats.org/officeDocument/2006/relationships/hyperlink" Target="http://www.progressivecleaningcorp.com/" TargetMode="External"/><Relationship Id="rId4" Type="http://schemas.openxmlformats.org/officeDocument/2006/relationships/hyperlink" Target="http://www.letscleanva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xva.com/seedoplan-fairfax-virginia-events-calendar-/" TargetMode="External"/><Relationship Id="rId7" Type="http://schemas.openxmlformats.org/officeDocument/2006/relationships/hyperlink" Target="http://www.homeadvisor.com/rated.AdultCompanionCare.20046121.html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omeadvisor.com/rated.AlwaysBestCare.24101319.html" TargetMode="External"/><Relationship Id="rId5" Type="http://schemas.openxmlformats.org/officeDocument/2006/relationships/hyperlink" Target="http://fairfaxcity.patch.com/groups/events/p/brunch--brand-social_393ff3d4" TargetMode="External"/><Relationship Id="rId4" Type="http://schemas.openxmlformats.org/officeDocument/2006/relationships/hyperlink" Target="http://www.fairfaxva.gov/about-us/special-events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1667" y="2678282"/>
            <a:ext cx="7766936" cy="157174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MEANINGFUL, SUSTAINABLE ACTIVITIES FOR SENIOR CITIZENS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69849" y="2952983"/>
            <a:ext cx="5527837" cy="1096899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11200" b="1" dirty="0" smtClean="0">
                <a:solidFill>
                  <a:schemeClr val="accent1">
                    <a:lumMod val="75000"/>
                  </a:schemeClr>
                </a:solidFill>
              </a:rPr>
              <a:t>By Designers For Tomorrow</a:t>
            </a:r>
          </a:p>
          <a:p>
            <a:pPr algn="l"/>
            <a:r>
              <a:rPr lang="en-US" sz="8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Candice Bowes, Nuha Gendi, Julie Seward</a:t>
            </a:r>
            <a:endParaRPr lang="en-US" sz="80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6081" y="3396342"/>
            <a:ext cx="261840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96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/>
              <a:t>Design Challenge Part 2</a:t>
            </a:r>
          </a:p>
          <a:p>
            <a:r>
              <a:rPr lang="en-US" dirty="0"/>
              <a:t>EDIT 771</a:t>
            </a:r>
          </a:p>
          <a:p>
            <a:r>
              <a:rPr lang="en-US" dirty="0"/>
              <a:t>Spring 2014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049" y="3998379"/>
            <a:ext cx="3657600" cy="240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06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Senior Points Score Pad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3603629"/>
              </p:ext>
            </p:extLst>
          </p:nvPr>
        </p:nvGraphicFramePr>
        <p:xfrm>
          <a:off x="677863" y="2160588"/>
          <a:ext cx="8596311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5437"/>
                <a:gridCol w="2865437"/>
                <a:gridCol w="286543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Arena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Life Points Earned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Badges Earned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Emergency Services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Nurse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Medication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Groceries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Take Out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Transportation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Personal</a:t>
                      </a:r>
                      <a:r>
                        <a:rPr lang="en-US" baseline="0" dirty="0" smtClean="0"/>
                        <a:t> Shopper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Maid</a:t>
                      </a:r>
                      <a:r>
                        <a:rPr lang="en-US" baseline="0" dirty="0" smtClean="0"/>
                        <a:t> Service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Social Connections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Heart 5"/>
          <p:cNvSpPr/>
          <p:nvPr/>
        </p:nvSpPr>
        <p:spPr>
          <a:xfrm>
            <a:off x="4108358" y="2924937"/>
            <a:ext cx="386367" cy="309093"/>
          </a:xfrm>
          <a:prstGeom prst="hear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art 6"/>
          <p:cNvSpPr/>
          <p:nvPr/>
        </p:nvSpPr>
        <p:spPr>
          <a:xfrm>
            <a:off x="3576033" y="2900430"/>
            <a:ext cx="386367" cy="309093"/>
          </a:xfrm>
          <a:prstGeom prst="hear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art 7"/>
          <p:cNvSpPr/>
          <p:nvPr/>
        </p:nvSpPr>
        <p:spPr>
          <a:xfrm>
            <a:off x="3623257" y="4066506"/>
            <a:ext cx="386367" cy="309093"/>
          </a:xfrm>
          <a:prstGeom prst="hear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art 8"/>
          <p:cNvSpPr/>
          <p:nvPr/>
        </p:nvSpPr>
        <p:spPr>
          <a:xfrm>
            <a:off x="3629695" y="3281251"/>
            <a:ext cx="386367" cy="309093"/>
          </a:xfrm>
          <a:prstGeom prst="hear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art 9"/>
          <p:cNvSpPr/>
          <p:nvPr/>
        </p:nvSpPr>
        <p:spPr>
          <a:xfrm>
            <a:off x="4129824" y="3688724"/>
            <a:ext cx="386367" cy="309093"/>
          </a:xfrm>
          <a:prstGeom prst="hear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art 10"/>
          <p:cNvSpPr/>
          <p:nvPr/>
        </p:nvSpPr>
        <p:spPr>
          <a:xfrm>
            <a:off x="3612525" y="3678350"/>
            <a:ext cx="386367" cy="309093"/>
          </a:xfrm>
          <a:prstGeom prst="hear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eart 11"/>
          <p:cNvSpPr/>
          <p:nvPr/>
        </p:nvSpPr>
        <p:spPr>
          <a:xfrm>
            <a:off x="4649267" y="4429260"/>
            <a:ext cx="386367" cy="309093"/>
          </a:xfrm>
          <a:prstGeom prst="hear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art 12"/>
          <p:cNvSpPr/>
          <p:nvPr/>
        </p:nvSpPr>
        <p:spPr>
          <a:xfrm>
            <a:off x="4119089" y="4429260"/>
            <a:ext cx="386367" cy="309093"/>
          </a:xfrm>
          <a:prstGeom prst="hear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eart 13"/>
          <p:cNvSpPr/>
          <p:nvPr/>
        </p:nvSpPr>
        <p:spPr>
          <a:xfrm>
            <a:off x="3588911" y="4429261"/>
            <a:ext cx="386367" cy="309093"/>
          </a:xfrm>
          <a:prstGeom prst="hear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art 14"/>
          <p:cNvSpPr/>
          <p:nvPr/>
        </p:nvSpPr>
        <p:spPr>
          <a:xfrm>
            <a:off x="3612525" y="5165861"/>
            <a:ext cx="386367" cy="309093"/>
          </a:xfrm>
          <a:prstGeom prst="hear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art 15"/>
          <p:cNvSpPr/>
          <p:nvPr/>
        </p:nvSpPr>
        <p:spPr>
          <a:xfrm>
            <a:off x="4222123" y="5567967"/>
            <a:ext cx="386367" cy="309093"/>
          </a:xfrm>
          <a:prstGeom prst="hear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art 16"/>
          <p:cNvSpPr/>
          <p:nvPr/>
        </p:nvSpPr>
        <p:spPr>
          <a:xfrm>
            <a:off x="3631842" y="5567967"/>
            <a:ext cx="386367" cy="309093"/>
          </a:xfrm>
          <a:prstGeom prst="hear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7-Point Star 17"/>
          <p:cNvSpPr/>
          <p:nvPr/>
        </p:nvSpPr>
        <p:spPr>
          <a:xfrm>
            <a:off x="6516710" y="2928693"/>
            <a:ext cx="425003" cy="352558"/>
          </a:xfrm>
          <a:prstGeom prst="star7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7-Point Star 18"/>
          <p:cNvSpPr/>
          <p:nvPr/>
        </p:nvSpPr>
        <p:spPr>
          <a:xfrm>
            <a:off x="6516707" y="3310051"/>
            <a:ext cx="425003" cy="352558"/>
          </a:xfrm>
          <a:prstGeom prst="star7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7-Point Star 19"/>
          <p:cNvSpPr/>
          <p:nvPr/>
        </p:nvSpPr>
        <p:spPr>
          <a:xfrm>
            <a:off x="6993228" y="4411018"/>
            <a:ext cx="425003" cy="352558"/>
          </a:xfrm>
          <a:prstGeom prst="star7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7-Point Star 20"/>
          <p:cNvSpPr/>
          <p:nvPr/>
        </p:nvSpPr>
        <p:spPr>
          <a:xfrm>
            <a:off x="6516708" y="4429260"/>
            <a:ext cx="425003" cy="352558"/>
          </a:xfrm>
          <a:prstGeom prst="star7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7-Point Star 21"/>
          <p:cNvSpPr/>
          <p:nvPr/>
        </p:nvSpPr>
        <p:spPr>
          <a:xfrm>
            <a:off x="6516709" y="4023041"/>
            <a:ext cx="425003" cy="352558"/>
          </a:xfrm>
          <a:prstGeom prst="star7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7-Point Star 22"/>
          <p:cNvSpPr/>
          <p:nvPr/>
        </p:nvSpPr>
        <p:spPr>
          <a:xfrm>
            <a:off x="7205729" y="5504111"/>
            <a:ext cx="425003" cy="352558"/>
          </a:xfrm>
          <a:prstGeom prst="star7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7-Point Star 23"/>
          <p:cNvSpPr/>
          <p:nvPr/>
        </p:nvSpPr>
        <p:spPr>
          <a:xfrm>
            <a:off x="6583251" y="5504111"/>
            <a:ext cx="425003" cy="352558"/>
          </a:xfrm>
          <a:prstGeom prst="star7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27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718"/>
            <a:ext cx="9274002" cy="75556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Coupons and Gift Cards Earned with Senior Points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6810388"/>
              </p:ext>
            </p:extLst>
          </p:nvPr>
        </p:nvGraphicFramePr>
        <p:xfrm>
          <a:off x="128788" y="927276"/>
          <a:ext cx="10419009" cy="5731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3003"/>
                <a:gridCol w="3473003"/>
                <a:gridCol w="3473003"/>
              </a:tblGrid>
              <a:tr h="57311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 Category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Coupons Earned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Gift Cards Earned</a:t>
                      </a:r>
                      <a:endParaRPr lang="en-US" dirty="0"/>
                    </a:p>
                  </a:txBody>
                  <a:tcPr/>
                </a:tc>
              </a:tr>
              <a:tr h="573110">
                <a:tc>
                  <a:txBody>
                    <a:bodyPr/>
                    <a:lstStyle/>
                    <a:p>
                      <a:r>
                        <a:rPr lang="en-US" dirty="0" smtClean="0"/>
                        <a:t>Emergency Services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Applicable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Applicable</a:t>
                      </a:r>
                      <a:endParaRPr lang="en-US" dirty="0"/>
                    </a:p>
                  </a:txBody>
                  <a:tcPr/>
                </a:tc>
              </a:tr>
              <a:tr h="573110">
                <a:tc>
                  <a:txBody>
                    <a:bodyPr/>
                    <a:lstStyle/>
                    <a:p>
                      <a:r>
                        <a:rPr lang="en-US" dirty="0" smtClean="0"/>
                        <a:t>Nurse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3110">
                <a:tc>
                  <a:txBody>
                    <a:bodyPr/>
                    <a:lstStyle/>
                    <a:p>
                      <a:r>
                        <a:rPr lang="en-US" dirty="0" smtClean="0"/>
                        <a:t>Medications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73110">
                <a:tc>
                  <a:txBody>
                    <a:bodyPr/>
                    <a:lstStyle/>
                    <a:p>
                      <a:r>
                        <a:rPr lang="en-US" dirty="0" smtClean="0"/>
                        <a:t>Groceries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3110">
                <a:tc>
                  <a:txBody>
                    <a:bodyPr/>
                    <a:lstStyle/>
                    <a:p>
                      <a:r>
                        <a:rPr lang="en-US" dirty="0" smtClean="0"/>
                        <a:t>Take</a:t>
                      </a:r>
                      <a:r>
                        <a:rPr lang="en-US" baseline="0" dirty="0" smtClean="0"/>
                        <a:t> Out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3110">
                <a:tc>
                  <a:txBody>
                    <a:bodyPr/>
                    <a:lstStyle/>
                    <a:p>
                      <a:r>
                        <a:rPr lang="en-US" dirty="0" smtClean="0"/>
                        <a:t>Transportation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3110">
                <a:tc>
                  <a:txBody>
                    <a:bodyPr/>
                    <a:lstStyle/>
                    <a:p>
                      <a:r>
                        <a:rPr lang="en-US" dirty="0" smtClean="0"/>
                        <a:t>Personal Shopper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73110">
                <a:tc>
                  <a:txBody>
                    <a:bodyPr/>
                    <a:lstStyle/>
                    <a:p>
                      <a:r>
                        <a:rPr lang="en-US" dirty="0" smtClean="0"/>
                        <a:t>Maid</a:t>
                      </a:r>
                      <a:r>
                        <a:rPr lang="en-US" baseline="0" dirty="0" smtClean="0"/>
                        <a:t> Service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73110">
                <a:tc>
                  <a:txBody>
                    <a:bodyPr/>
                    <a:lstStyle/>
                    <a:p>
                      <a:r>
                        <a:rPr lang="en-US" dirty="0" smtClean="0"/>
                        <a:t>Social Network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737" y="2651706"/>
            <a:ext cx="978530" cy="5680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737" y="1992737"/>
            <a:ext cx="978530" cy="5680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678" y="2526539"/>
            <a:ext cx="818345" cy="8183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" t="6507" r="3740" b="11813"/>
          <a:stretch/>
        </p:blipFill>
        <p:spPr>
          <a:xfrm>
            <a:off x="3618964" y="3807477"/>
            <a:ext cx="1300765" cy="5455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1" t="8031" r="7336" b="9171"/>
          <a:stretch/>
        </p:blipFill>
        <p:spPr>
          <a:xfrm>
            <a:off x="7153678" y="3288875"/>
            <a:ext cx="818345" cy="5186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564" y="5501323"/>
            <a:ext cx="1094704" cy="5985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678" y="4353059"/>
            <a:ext cx="930604" cy="60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9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Explanation of Senior Power Icons and Links to Existing Services</a:t>
            </a:r>
            <a:endParaRPr lang="en-US" dirty="0"/>
          </a:p>
        </p:txBody>
      </p:sp>
      <p:pic>
        <p:nvPicPr>
          <p:cNvPr id="4" name="Content Placeholder 3" descr="images2ZKDIR3T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8780" y="2471323"/>
            <a:ext cx="2657475" cy="1714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00034" y="2665926"/>
            <a:ext cx="45076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EMERGENCY : Once they click on this, the network will be able to track their whereabouts and send help wherever they are.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5764" y="5243321"/>
            <a:ext cx="5048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tab would link to local 911 for emergencies and to local service numbers for non-emergencies.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28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8957" y="438955"/>
            <a:ext cx="6602211" cy="2407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NURSE : Things happen and sometimes people might need a nurse outside their scheduled weekly hours for example the flu or </a:t>
            </a:r>
            <a:r>
              <a:rPr lang="en-US" sz="2400" dirty="0" smtClean="0"/>
              <a:t>a fever</a:t>
            </a:r>
            <a:r>
              <a:rPr lang="en-US" sz="2400" dirty="0"/>
              <a:t>.</a:t>
            </a:r>
            <a:r>
              <a:rPr lang="en-US" sz="2400" dirty="0" smtClean="0"/>
              <a:t> </a:t>
            </a:r>
            <a:r>
              <a:rPr lang="en-US" sz="2400" dirty="0"/>
              <a:t>I</a:t>
            </a:r>
            <a:r>
              <a:rPr lang="en-US" sz="2400" dirty="0" smtClean="0"/>
              <a:t>n </a:t>
            </a:r>
            <a:r>
              <a:rPr lang="en-US" sz="2400" dirty="0"/>
              <a:t>such </a:t>
            </a:r>
            <a:r>
              <a:rPr lang="en-US" sz="2400" dirty="0" smtClean="0"/>
              <a:t>cases, </a:t>
            </a:r>
            <a:r>
              <a:rPr lang="en-US" sz="2400" dirty="0"/>
              <a:t>clicking this button would alert the network to the need and they will send an on call </a:t>
            </a:r>
            <a:r>
              <a:rPr lang="en-US" sz="2400" dirty="0" smtClean="0"/>
              <a:t>nurse.</a:t>
            </a:r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4" name="Picture 3" descr="images5FKWYDNO.jpg"/>
          <p:cNvPicPr/>
          <p:nvPr/>
        </p:nvPicPr>
        <p:blipFill>
          <a:blip r:embed="rId2" cstate="print"/>
          <a:srcRect b="14982"/>
          <a:stretch>
            <a:fillRect/>
          </a:stretch>
        </p:blipFill>
        <p:spPr>
          <a:xfrm>
            <a:off x="605306" y="645017"/>
            <a:ext cx="2163651" cy="22012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1217" y="3322749"/>
            <a:ext cx="80106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Services this tab could link to:</a:t>
            </a:r>
          </a:p>
          <a:p>
            <a:endParaRPr lang="en-US" dirty="0" smtClean="0"/>
          </a:p>
          <a:p>
            <a:r>
              <a:rPr lang="en-US" b="1" dirty="0" err="1">
                <a:hlinkClick r:id="rId3"/>
              </a:rPr>
              <a:t>Inova</a:t>
            </a:r>
            <a:r>
              <a:rPr lang="en-US" b="1" dirty="0">
                <a:hlinkClick r:id="rId3"/>
              </a:rPr>
              <a:t> Visiting Nurse Association Home </a:t>
            </a:r>
            <a:r>
              <a:rPr lang="en-US" b="1" dirty="0" smtClean="0">
                <a:hlinkClick r:id="rId3"/>
              </a:rPr>
              <a:t>Health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 err="1">
                <a:hlinkClick r:id="rId4"/>
              </a:rPr>
              <a:t>Medstar</a:t>
            </a:r>
            <a:r>
              <a:rPr lang="en-US" b="1" dirty="0">
                <a:hlinkClick r:id="rId4"/>
              </a:rPr>
              <a:t> Visiting Nurse </a:t>
            </a:r>
            <a:r>
              <a:rPr lang="en-US" b="1" dirty="0" smtClean="0">
                <a:hlinkClick r:id="rId4"/>
              </a:rPr>
              <a:t>Association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hlinkClick r:id="rId5"/>
              </a:rPr>
              <a:t>Resource: Virginia Department of Health: Directory of Home Care Providers in Virginia 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dirty="0"/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84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9116" y="719934"/>
            <a:ext cx="6402946" cy="224220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MEDICINE : </a:t>
            </a:r>
            <a:r>
              <a:rPr lang="en-US" sz="2400" dirty="0" smtClean="0"/>
              <a:t>This </a:t>
            </a:r>
            <a:r>
              <a:rPr lang="en-US" sz="2400" dirty="0"/>
              <a:t>is used for </a:t>
            </a:r>
            <a:r>
              <a:rPr lang="en-US" sz="2400" dirty="0" smtClean="0"/>
              <a:t>refilling prescriptions. </a:t>
            </a:r>
            <a:r>
              <a:rPr lang="en-US" sz="2400" dirty="0"/>
              <a:t>T</a:t>
            </a:r>
            <a:r>
              <a:rPr lang="en-US" sz="2400" dirty="0" smtClean="0"/>
              <a:t>he </a:t>
            </a:r>
            <a:r>
              <a:rPr lang="en-US" sz="2400" dirty="0"/>
              <a:t>a</a:t>
            </a:r>
            <a:r>
              <a:rPr lang="en-US" sz="2400" dirty="0" smtClean="0"/>
              <a:t>pp </a:t>
            </a:r>
            <a:r>
              <a:rPr lang="en-US" sz="2400" dirty="0"/>
              <a:t>memorizes the client’s medications and once </a:t>
            </a:r>
            <a:r>
              <a:rPr lang="en-US" sz="2400" dirty="0" smtClean="0"/>
              <a:t>clicked, </a:t>
            </a:r>
            <a:r>
              <a:rPr lang="en-US" sz="2400" dirty="0"/>
              <a:t>a list of medications comes </a:t>
            </a:r>
            <a:r>
              <a:rPr lang="en-US" sz="2400" dirty="0" smtClean="0"/>
              <a:t>up. </a:t>
            </a:r>
            <a:r>
              <a:rPr lang="en-US" sz="2400" dirty="0"/>
              <a:t>O</a:t>
            </a:r>
            <a:r>
              <a:rPr lang="en-US" sz="2400" dirty="0" smtClean="0"/>
              <a:t>nce filled, it is </a:t>
            </a:r>
            <a:r>
              <a:rPr lang="en-US" sz="2400" dirty="0"/>
              <a:t>delivered </a:t>
            </a:r>
            <a:r>
              <a:rPr lang="en-US" sz="2400" dirty="0" smtClean="0"/>
              <a:t>to </a:t>
            </a:r>
            <a:r>
              <a:rPr lang="en-US" sz="2400" dirty="0"/>
              <a:t>the house.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4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0683" y="302477"/>
            <a:ext cx="2594489" cy="18581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56067" y="3528810"/>
            <a:ext cx="64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Pharmacies this tab could link to:</a:t>
            </a:r>
          </a:p>
          <a:p>
            <a:endParaRPr lang="en-US" dirty="0"/>
          </a:p>
          <a:p>
            <a:r>
              <a:rPr lang="en-US" b="1" dirty="0">
                <a:hlinkClick r:id="rId3"/>
              </a:rPr>
              <a:t>Costco </a:t>
            </a:r>
            <a:r>
              <a:rPr lang="en-US" b="1" dirty="0" smtClean="0">
                <a:hlinkClick r:id="rId3"/>
              </a:rPr>
              <a:t>Pharmacy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>
                <a:hlinkClick r:id="rId4"/>
              </a:rPr>
              <a:t>CVS </a:t>
            </a:r>
            <a:r>
              <a:rPr lang="en-US" b="1" dirty="0" smtClean="0">
                <a:hlinkClick r:id="rId4"/>
              </a:rPr>
              <a:t>Pharmacy</a:t>
            </a:r>
            <a:endParaRPr lang="en-US" b="1" dirty="0"/>
          </a:p>
          <a:p>
            <a:endParaRPr lang="en-US" b="1" dirty="0" smtClean="0"/>
          </a:p>
          <a:p>
            <a:r>
              <a:rPr lang="en-US" b="1" dirty="0">
                <a:hlinkClick r:id="rId5"/>
              </a:rPr>
              <a:t>Rite Aid Pharmacy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67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6167" y="580621"/>
            <a:ext cx="5639874" cy="26004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GROCERIES : T</a:t>
            </a:r>
            <a:r>
              <a:rPr lang="en-US" sz="2400" dirty="0" smtClean="0"/>
              <a:t>he tab </a:t>
            </a:r>
            <a:r>
              <a:rPr lang="en-US" sz="2400" dirty="0"/>
              <a:t>brings up a list of </a:t>
            </a:r>
            <a:r>
              <a:rPr lang="en-US" sz="2400" dirty="0" smtClean="0"/>
              <a:t>regularly purchased groceries</a:t>
            </a:r>
            <a:r>
              <a:rPr lang="en-US" sz="2400" dirty="0"/>
              <a:t>.</a:t>
            </a:r>
            <a:r>
              <a:rPr lang="en-US" sz="2400" dirty="0" smtClean="0"/>
              <a:t>  Once </a:t>
            </a:r>
            <a:r>
              <a:rPr lang="en-US" sz="2400" dirty="0"/>
              <a:t>the items are </a:t>
            </a:r>
            <a:r>
              <a:rPr lang="en-US" sz="2400" dirty="0" smtClean="0"/>
              <a:t>chosen, </a:t>
            </a:r>
            <a:r>
              <a:rPr lang="en-US" sz="2400" dirty="0"/>
              <a:t>they are delivered to the </a:t>
            </a:r>
            <a:r>
              <a:rPr lang="en-US" sz="2400" dirty="0" smtClean="0"/>
              <a:t>house and paid for either in cash or electronically through a link on the screen.</a:t>
            </a:r>
            <a:endParaRPr lang="en-US" sz="2400" dirty="0"/>
          </a:p>
        </p:txBody>
      </p:sp>
      <p:pic>
        <p:nvPicPr>
          <p:cNvPr id="4" name="Picture 3" descr="untitled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7319" y="207135"/>
            <a:ext cx="2119514" cy="20466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71977" y="3631842"/>
            <a:ext cx="57439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Grocery Deliver Services this tab could link to:</a:t>
            </a:r>
          </a:p>
          <a:p>
            <a:endParaRPr lang="en-US" dirty="0" smtClean="0"/>
          </a:p>
          <a:p>
            <a:r>
              <a:rPr lang="en-US" b="1" dirty="0">
                <a:hlinkClick r:id="rId3"/>
              </a:rPr>
              <a:t>Giant: </a:t>
            </a:r>
            <a:r>
              <a:rPr lang="en-US" b="1" dirty="0" smtClean="0">
                <a:hlinkClick r:id="rId3"/>
              </a:rPr>
              <a:t>Peapod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>
                <a:hlinkClick r:id="rId4"/>
              </a:rPr>
              <a:t>Washington’s </a:t>
            </a:r>
            <a:r>
              <a:rPr lang="en-US" b="1" dirty="0" smtClean="0">
                <a:hlinkClick r:id="rId4"/>
              </a:rPr>
              <a:t>Greengrocer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 err="1">
                <a:hlinkClick r:id="rId5"/>
              </a:rPr>
              <a:t>Instacart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25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7168" y="550729"/>
            <a:ext cx="5665810" cy="26947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TAKE </a:t>
            </a:r>
            <a:r>
              <a:rPr lang="en-US" sz="2400" dirty="0" smtClean="0"/>
              <a:t>OUT: </a:t>
            </a:r>
            <a:r>
              <a:rPr lang="en-US" sz="2400" dirty="0"/>
              <a:t>T</a:t>
            </a:r>
            <a:r>
              <a:rPr lang="en-US" sz="2400" dirty="0" smtClean="0"/>
              <a:t>his </a:t>
            </a:r>
            <a:r>
              <a:rPr lang="en-US" sz="2400" dirty="0"/>
              <a:t>provides a list of takeout </a:t>
            </a:r>
            <a:r>
              <a:rPr lang="en-US" sz="2400" dirty="0" smtClean="0"/>
              <a:t>menus from favorite local restaurants that deliver.  The client </a:t>
            </a:r>
            <a:r>
              <a:rPr lang="en-US" sz="2400" dirty="0"/>
              <a:t>chooses the food they </a:t>
            </a:r>
            <a:r>
              <a:rPr lang="en-US" sz="2400" dirty="0" smtClean="0"/>
              <a:t>want, pay for it electronically or opt for cash payment upon delivery, </a:t>
            </a:r>
            <a:r>
              <a:rPr lang="en-US" sz="2400" dirty="0"/>
              <a:t>and it is delivered to </a:t>
            </a:r>
            <a:r>
              <a:rPr lang="en-US" sz="2400" dirty="0" smtClean="0"/>
              <a:t>their home.</a:t>
            </a:r>
            <a:endParaRPr lang="en-US" sz="2400" dirty="0"/>
          </a:p>
        </p:txBody>
      </p:sp>
      <p:pic>
        <p:nvPicPr>
          <p:cNvPr id="4" name="Picture 3" descr="images4NJV2V1U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2247" y="331788"/>
            <a:ext cx="2323832" cy="17030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27279" y="3348506"/>
            <a:ext cx="62591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Customizable Client Favorites (Sample List)</a:t>
            </a:r>
          </a:p>
          <a:p>
            <a:endParaRPr lang="en-US" dirty="0"/>
          </a:p>
          <a:p>
            <a:r>
              <a:rPr lang="en-US" b="1" dirty="0">
                <a:hlinkClick r:id="rId3"/>
              </a:rPr>
              <a:t>Seamless (a variety of restaurants</a:t>
            </a:r>
            <a:r>
              <a:rPr lang="en-US" b="1" dirty="0" smtClean="0">
                <a:hlinkClick r:id="rId3"/>
              </a:rPr>
              <a:t>)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 smtClean="0">
                <a:hlinkClick r:id="rId4"/>
              </a:rPr>
              <a:t>Chipotle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>
                <a:hlinkClick r:id="rId5"/>
              </a:rPr>
              <a:t>China </a:t>
            </a:r>
            <a:r>
              <a:rPr lang="en-US" b="1" dirty="0" smtClean="0">
                <a:hlinkClick r:id="rId5"/>
              </a:rPr>
              <a:t>Express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>
                <a:hlinkClick r:id="rId6"/>
              </a:rPr>
              <a:t>Resource: Northern Virginia Magazine: </a:t>
            </a:r>
          </a:p>
          <a:p>
            <a:r>
              <a:rPr lang="en-US" b="1" dirty="0">
                <a:hlinkClick r:id="rId6"/>
              </a:rPr>
              <a:t>Cheap Eats 2014</a:t>
            </a:r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55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953" y="394279"/>
            <a:ext cx="5073382" cy="180800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TRANSPORTATION : </a:t>
            </a:r>
            <a:r>
              <a:rPr lang="en-US" sz="2400" dirty="0" smtClean="0"/>
              <a:t>Getting </a:t>
            </a:r>
            <a:r>
              <a:rPr lang="en-US" sz="2400" dirty="0"/>
              <a:t>a ride is </a:t>
            </a:r>
            <a:r>
              <a:rPr lang="en-US" sz="2400" dirty="0" smtClean="0"/>
              <a:t>simple! </a:t>
            </a:r>
            <a:r>
              <a:rPr lang="en-US" sz="2400" dirty="0"/>
              <a:t> </a:t>
            </a:r>
            <a:r>
              <a:rPr lang="en-US" sz="2400" dirty="0" smtClean="0"/>
              <a:t>Just </a:t>
            </a:r>
            <a:r>
              <a:rPr lang="en-US" sz="2400" dirty="0"/>
              <a:t>specify the date and </a:t>
            </a:r>
            <a:r>
              <a:rPr lang="en-US" sz="2400" dirty="0" smtClean="0"/>
              <a:t>time, </a:t>
            </a:r>
            <a:r>
              <a:rPr lang="en-US" sz="2400" dirty="0"/>
              <a:t>and </a:t>
            </a:r>
            <a:r>
              <a:rPr lang="en-US" sz="2400" dirty="0" smtClean="0"/>
              <a:t> </a:t>
            </a:r>
            <a:r>
              <a:rPr lang="en-US" sz="2400" dirty="0"/>
              <a:t>transportation will </a:t>
            </a:r>
            <a:r>
              <a:rPr lang="en-US" sz="2400" dirty="0" smtClean="0"/>
              <a:t>arrive </a:t>
            </a:r>
            <a:r>
              <a:rPr lang="en-US" sz="2400" dirty="0"/>
              <a:t>as per </a:t>
            </a:r>
            <a:r>
              <a:rPr lang="en-US" sz="2400" dirty="0" smtClean="0"/>
              <a:t>client’s reservation.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5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7699" y="162461"/>
            <a:ext cx="3096565" cy="22716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9854" y="3322749"/>
            <a:ext cx="689019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Services this tab could link to:</a:t>
            </a:r>
          </a:p>
          <a:p>
            <a:endParaRPr lang="en-US" dirty="0" smtClean="0"/>
          </a:p>
          <a:p>
            <a:r>
              <a:rPr lang="en-US" b="1" dirty="0" err="1">
                <a:hlinkClick r:id="rId3"/>
              </a:rPr>
              <a:t>MetroAccess</a:t>
            </a:r>
            <a:r>
              <a:rPr lang="en-US" b="1" dirty="0">
                <a:hlinkClick r:id="rId3"/>
              </a:rPr>
              <a:t> </a:t>
            </a:r>
            <a:r>
              <a:rPr lang="en-US" b="1" dirty="0" smtClean="0">
                <a:hlinkClick r:id="rId3"/>
              </a:rPr>
              <a:t>Service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>
                <a:hlinkClick r:id="rId4"/>
              </a:rPr>
              <a:t>City Wheels </a:t>
            </a:r>
            <a:r>
              <a:rPr lang="en-US" b="1" dirty="0" smtClean="0">
                <a:hlinkClick r:id="rId4"/>
              </a:rPr>
              <a:t>Application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>
                <a:hlinkClick r:id="rId5"/>
              </a:rPr>
              <a:t>Seniors on the Go (taxi</a:t>
            </a:r>
            <a:r>
              <a:rPr lang="en-US" b="1" dirty="0" smtClean="0">
                <a:hlinkClick r:id="rId5"/>
              </a:rPr>
              <a:t>)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>
                <a:hlinkClick r:id="rId6"/>
              </a:rPr>
              <a:t>Resource: Fairfax Transportation for Seniors and disabled citizens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02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140" y="357546"/>
            <a:ext cx="6542467" cy="252732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600" dirty="0"/>
              <a:t>PERSONAL SHOPPER :  </a:t>
            </a:r>
            <a:r>
              <a:rPr lang="en-US" sz="2600" dirty="0" smtClean="0"/>
              <a:t>What </a:t>
            </a:r>
            <a:r>
              <a:rPr lang="en-US" sz="2600" dirty="0"/>
              <a:t>happens when </a:t>
            </a:r>
            <a:r>
              <a:rPr lang="en-US" sz="2600" dirty="0" smtClean="0"/>
              <a:t>the client’s </a:t>
            </a:r>
            <a:r>
              <a:rPr lang="en-US" sz="2600" dirty="0"/>
              <a:t>clothes </a:t>
            </a:r>
            <a:r>
              <a:rPr lang="en-US" sz="2600" dirty="0" smtClean="0"/>
              <a:t>wear </a:t>
            </a:r>
            <a:r>
              <a:rPr lang="en-US" sz="2600" dirty="0"/>
              <a:t>out and </a:t>
            </a:r>
            <a:r>
              <a:rPr lang="en-US" sz="2600" dirty="0" smtClean="0"/>
              <a:t>they </a:t>
            </a:r>
            <a:r>
              <a:rPr lang="en-US" sz="2600" dirty="0"/>
              <a:t>can’t go shopping? </a:t>
            </a:r>
            <a:r>
              <a:rPr lang="en-US" sz="2600" dirty="0" smtClean="0"/>
              <a:t>Well, their </a:t>
            </a:r>
            <a:r>
              <a:rPr lang="en-US" sz="2600" dirty="0"/>
              <a:t>personal shopper will get a list of needs as well as likes and dislikes and </a:t>
            </a:r>
            <a:r>
              <a:rPr lang="en-US" sz="2600" dirty="0" smtClean="0"/>
              <a:t>do their shopping for them!  Returns and exchanges are included in the service!</a:t>
            </a:r>
            <a:endParaRPr lang="en-US" sz="2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images8WZPB70H.jpg"/>
          <p:cNvPicPr/>
          <p:nvPr/>
        </p:nvPicPr>
        <p:blipFill>
          <a:blip r:embed="rId2" cstate="print"/>
          <a:srcRect l="9349"/>
          <a:stretch>
            <a:fillRect/>
          </a:stretch>
        </p:blipFill>
        <p:spPr>
          <a:xfrm>
            <a:off x="174670" y="357546"/>
            <a:ext cx="2233680" cy="19606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00766" y="3193961"/>
            <a:ext cx="55121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Services this tab could link to:</a:t>
            </a:r>
          </a:p>
          <a:p>
            <a:endParaRPr lang="en-US" dirty="0" smtClean="0"/>
          </a:p>
          <a:p>
            <a:r>
              <a:rPr lang="en-US" b="1" dirty="0">
                <a:hlinkClick r:id="rId3"/>
              </a:rPr>
              <a:t>It’s Your Time</a:t>
            </a:r>
            <a:endParaRPr lang="en-US" b="1" dirty="0"/>
          </a:p>
          <a:p>
            <a:endParaRPr lang="en-US" dirty="0" smtClean="0"/>
          </a:p>
          <a:p>
            <a:r>
              <a:rPr lang="en-US" b="1" dirty="0">
                <a:hlinkClick r:id="rId4"/>
              </a:rPr>
              <a:t>On Task Errand Services</a:t>
            </a:r>
            <a:endParaRPr lang="en-US" b="1" dirty="0"/>
          </a:p>
          <a:p>
            <a:endParaRPr lang="en-US" dirty="0" smtClean="0"/>
          </a:p>
          <a:p>
            <a:r>
              <a:rPr lang="en-US" b="1" dirty="0">
                <a:hlinkClick r:id="rId5"/>
              </a:rPr>
              <a:t>Nordstrom Stylist Service 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3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3309" y="432785"/>
            <a:ext cx="5559024" cy="27225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MAID SERVICE : </a:t>
            </a:r>
            <a:r>
              <a:rPr lang="en-US" sz="2400" dirty="0" smtClean="0"/>
              <a:t>Accidents happen!  </a:t>
            </a:r>
            <a:r>
              <a:rPr lang="en-US" sz="2400" dirty="0"/>
              <a:t>T</a:t>
            </a:r>
            <a:r>
              <a:rPr lang="en-US" sz="2400" dirty="0" smtClean="0"/>
              <a:t>here </a:t>
            </a:r>
            <a:r>
              <a:rPr lang="en-US" sz="2400" dirty="0"/>
              <a:t>are many reasons that might lead someone to need maid service </a:t>
            </a:r>
            <a:r>
              <a:rPr lang="en-US" sz="2400" dirty="0" smtClean="0"/>
              <a:t>on a regular or occasional basis. Clicking </a:t>
            </a:r>
            <a:r>
              <a:rPr lang="en-US" sz="2400" dirty="0"/>
              <a:t>the button will make sure </a:t>
            </a:r>
            <a:r>
              <a:rPr lang="en-US" sz="2400" dirty="0" smtClean="0"/>
              <a:t>they </a:t>
            </a:r>
            <a:r>
              <a:rPr lang="en-US" sz="2400" dirty="0"/>
              <a:t>get the service </a:t>
            </a:r>
            <a:r>
              <a:rPr lang="en-US" sz="2400" dirty="0" smtClean="0"/>
              <a:t>ASAP!</a:t>
            </a:r>
            <a:endParaRPr lang="en-US" sz="2400" dirty="0"/>
          </a:p>
        </p:txBody>
      </p:sp>
      <p:pic>
        <p:nvPicPr>
          <p:cNvPr id="4" name="Picture 3" descr="images2687DZU7.jpg"/>
          <p:cNvPicPr/>
          <p:nvPr/>
        </p:nvPicPr>
        <p:blipFill>
          <a:blip r:embed="rId2" cstate="print"/>
          <a:srcRect l="11483" t="3306" r="15789" b="10744"/>
          <a:stretch>
            <a:fillRect/>
          </a:stretch>
        </p:blipFill>
        <p:spPr>
          <a:xfrm>
            <a:off x="0" y="265359"/>
            <a:ext cx="2499039" cy="25164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03797" y="3296992"/>
            <a:ext cx="53318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Services this tab could link to:</a:t>
            </a:r>
          </a:p>
          <a:p>
            <a:endParaRPr lang="en-US" dirty="0" smtClean="0"/>
          </a:p>
          <a:p>
            <a:r>
              <a:rPr lang="en-US" b="1" dirty="0">
                <a:hlinkClick r:id="rId3"/>
              </a:rPr>
              <a:t>The </a:t>
            </a:r>
            <a:r>
              <a:rPr lang="en-US" b="1" dirty="0" smtClean="0">
                <a:hlinkClick r:id="rId3"/>
              </a:rPr>
              <a:t>Maids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>
                <a:hlinkClick r:id="rId4"/>
              </a:rPr>
              <a:t>Let’s Clean </a:t>
            </a:r>
            <a:r>
              <a:rPr lang="en-US" b="1" dirty="0" smtClean="0">
                <a:hlinkClick r:id="rId4"/>
              </a:rPr>
              <a:t>Services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>
                <a:hlinkClick r:id="rId5"/>
              </a:rPr>
              <a:t>Progressive </a:t>
            </a:r>
            <a:r>
              <a:rPr lang="en-US" b="1" dirty="0" smtClean="0">
                <a:hlinkClick r:id="rId5"/>
              </a:rPr>
              <a:t>Cleaning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>
                <a:hlinkClick r:id="rId6"/>
              </a:rPr>
              <a:t>Potomac </a:t>
            </a:r>
            <a:r>
              <a:rPr lang="en-US" b="1" dirty="0" smtClean="0">
                <a:hlinkClick r:id="rId6"/>
              </a:rPr>
              <a:t>Maids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81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362" y="274750"/>
            <a:ext cx="8596668" cy="660400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912" y="1604851"/>
            <a:ext cx="8628845" cy="40232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In a search to answer the question, “How can communities provide meaningful, sustainable activities for older adults?” and thus improve the quality of life for senior citizens, we went on a quest to discover what would make them happier and more comfortable. Several interviews were conducted and based on what they expressed the following solution was designed.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9" t="10085" r="15962" b="11967"/>
          <a:stretch/>
        </p:blipFill>
        <p:spPr>
          <a:xfrm>
            <a:off x="5628069" y="4031086"/>
            <a:ext cx="3564872" cy="254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96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4523" y="264633"/>
            <a:ext cx="6458272" cy="2890691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SOCIAL NETWORK: </a:t>
            </a:r>
            <a:r>
              <a:rPr lang="en-US" sz="2400" dirty="0" smtClean="0"/>
              <a:t>The </a:t>
            </a:r>
            <a:r>
              <a:rPr lang="en-US" sz="2400" dirty="0"/>
              <a:t>service seniors need the </a:t>
            </a:r>
            <a:r>
              <a:rPr lang="en-US" sz="2400" dirty="0" smtClean="0"/>
              <a:t>most! </a:t>
            </a:r>
            <a:r>
              <a:rPr lang="en-US" sz="2400" dirty="0"/>
              <a:t>I</a:t>
            </a:r>
            <a:r>
              <a:rPr lang="en-US" sz="2400" dirty="0" smtClean="0"/>
              <a:t>t </a:t>
            </a:r>
            <a:r>
              <a:rPr lang="en-US" sz="2400" dirty="0"/>
              <a:t>has two options:</a:t>
            </a:r>
          </a:p>
          <a:p>
            <a:pPr lvl="0"/>
            <a:r>
              <a:rPr lang="en-US" sz="2400" dirty="0" smtClean="0"/>
              <a:t>Lets </a:t>
            </a:r>
            <a:r>
              <a:rPr lang="en-US" sz="2400" dirty="0"/>
              <a:t>them know the social events going on for that day, week, </a:t>
            </a:r>
            <a:r>
              <a:rPr lang="en-US" sz="2400" dirty="0" smtClean="0"/>
              <a:t>and month.</a:t>
            </a:r>
            <a:endParaRPr lang="en-US" sz="2400" dirty="0"/>
          </a:p>
          <a:p>
            <a:pPr lvl="0"/>
            <a:r>
              <a:rPr lang="en-US" sz="2400" dirty="0" smtClean="0"/>
              <a:t>Lets them request </a:t>
            </a:r>
            <a:r>
              <a:rPr lang="en-US" sz="2400" dirty="0"/>
              <a:t>a companion to come over to read, </a:t>
            </a:r>
            <a:r>
              <a:rPr lang="en-US" sz="2400" dirty="0" smtClean="0"/>
              <a:t>play, </a:t>
            </a:r>
            <a:r>
              <a:rPr lang="en-US" sz="2400" dirty="0"/>
              <a:t>or simply </a:t>
            </a:r>
            <a:r>
              <a:rPr lang="en-US" sz="2400" dirty="0" smtClean="0"/>
              <a:t>talk.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https://encrypted-tbn0.gstatic.com/images?q=tbn:ANd9GcTv5C1ljxlDYf_ucVrUD4sxVS8zzIHGDfsTzRImTcC2TgtUelXX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311" y="460213"/>
            <a:ext cx="2967614" cy="225978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20461" y="3164681"/>
            <a:ext cx="65553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Services this tab could link to:</a:t>
            </a:r>
          </a:p>
          <a:p>
            <a:endParaRPr lang="en-US" dirty="0" smtClean="0"/>
          </a:p>
          <a:p>
            <a:r>
              <a:rPr lang="en-US" b="1" dirty="0">
                <a:hlinkClick r:id="rId3"/>
              </a:rPr>
              <a:t>Fairfax County Events Calendar</a:t>
            </a:r>
            <a:endParaRPr lang="en-US" b="1" dirty="0"/>
          </a:p>
          <a:p>
            <a:endParaRPr lang="en-US" dirty="0" smtClean="0"/>
          </a:p>
          <a:p>
            <a:r>
              <a:rPr lang="en-US" b="1" dirty="0">
                <a:hlinkClick r:id="rId4"/>
              </a:rPr>
              <a:t>City of Fairfax Special </a:t>
            </a:r>
            <a:r>
              <a:rPr lang="en-US" b="1" dirty="0" smtClean="0">
                <a:hlinkClick r:id="rId4"/>
              </a:rPr>
              <a:t>Events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>
                <a:hlinkClick r:id="rId5"/>
              </a:rPr>
              <a:t>Fairfax City Patch Social Events</a:t>
            </a:r>
            <a:r>
              <a:rPr lang="en-US" b="1" dirty="0"/>
              <a:t> </a:t>
            </a:r>
          </a:p>
          <a:p>
            <a:endParaRPr lang="en-US" b="1" dirty="0" smtClean="0"/>
          </a:p>
          <a:p>
            <a:r>
              <a:rPr lang="en-US" b="1" dirty="0">
                <a:hlinkClick r:id="rId6"/>
              </a:rPr>
              <a:t>Always Best Care of Fairfax (Companions</a:t>
            </a:r>
            <a:r>
              <a:rPr lang="en-US" b="1" dirty="0" smtClean="0">
                <a:hlinkClick r:id="rId6"/>
              </a:rPr>
              <a:t>)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>
                <a:hlinkClick r:id="rId7"/>
              </a:rPr>
              <a:t>Adult Companion Care, Inc.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65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Senior Points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930399"/>
            <a:ext cx="5317067" cy="474980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Gaming has been shown to be an effective way to engage learners and participants to a greater level than passive exposure to content.  Senior citizens are no exception!  They can benefit from the bonuses of the gaming experience through their participation in the Senior Points game.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475" y="1772276"/>
            <a:ext cx="4237686" cy="282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71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21" y="94445"/>
            <a:ext cx="8596668" cy="1320800"/>
          </a:xfrm>
        </p:spPr>
        <p:txBody>
          <a:bodyPr/>
          <a:lstStyle/>
          <a:p>
            <a:r>
              <a:rPr lang="en-US" dirty="0" smtClean="0"/>
              <a:t>Gaming Elements in Senior Points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6769743"/>
              </p:ext>
            </p:extLst>
          </p:nvPr>
        </p:nvGraphicFramePr>
        <p:xfrm>
          <a:off x="677862" y="862886"/>
          <a:ext cx="9818419" cy="5731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151549" y="3644721"/>
            <a:ext cx="824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SeniorPoints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83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96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Areas of Focus for Senior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52282"/>
            <a:ext cx="8312120" cy="531897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Senior Points would give seniors the opportunity to earn points and badges in the following areas.</a:t>
            </a:r>
          </a:p>
          <a:p>
            <a:pPr lvl="1">
              <a:buFont typeface="+mj-lt"/>
              <a:buAutoNum type="arabicPeriod"/>
            </a:pPr>
            <a:r>
              <a:rPr lang="en-US" sz="2400" dirty="0"/>
              <a:t>Physical Health</a:t>
            </a:r>
          </a:p>
          <a:p>
            <a:pPr lvl="1">
              <a:buFont typeface="+mj-lt"/>
              <a:buAutoNum type="arabicPeriod"/>
            </a:pPr>
            <a:r>
              <a:rPr lang="en-US" sz="2400" dirty="0" smtClean="0"/>
              <a:t>Emotional Well-Being</a:t>
            </a:r>
          </a:p>
          <a:p>
            <a:pPr lvl="1">
              <a:buFont typeface="+mj-lt"/>
              <a:buAutoNum type="arabicPeriod"/>
            </a:pPr>
            <a:r>
              <a:rPr lang="en-US" sz="2400" dirty="0" smtClean="0"/>
              <a:t>Intellectual Stimulation</a:t>
            </a:r>
          </a:p>
          <a:p>
            <a:pPr lvl="1">
              <a:buFont typeface="+mj-lt"/>
              <a:buAutoNum type="arabicPeriod"/>
            </a:pPr>
            <a:r>
              <a:rPr lang="en-US" sz="2400" dirty="0" smtClean="0"/>
              <a:t>Social Connections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05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544" y="12700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How to Earn </a:t>
            </a:r>
            <a:r>
              <a:rPr lang="en-US" b="1" u="sng" dirty="0"/>
              <a:t>P</a:t>
            </a:r>
            <a:r>
              <a:rPr lang="en-US" b="1" u="sng" dirty="0" smtClean="0"/>
              <a:t>oints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Physical Health Activities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544" y="1682997"/>
            <a:ext cx="9870464" cy="494854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Go for a walk, swim, or bike ride.</a:t>
            </a:r>
          </a:p>
          <a:p>
            <a:r>
              <a:rPr lang="en-US" dirty="0" smtClean="0"/>
              <a:t>Use the Nurse feature on Senior Power to ask a question about your health.</a:t>
            </a:r>
          </a:p>
          <a:p>
            <a:r>
              <a:rPr lang="en-US" dirty="0" smtClean="0"/>
              <a:t>Try a new exercise class like yoga or water aerobics.</a:t>
            </a:r>
          </a:p>
          <a:p>
            <a:r>
              <a:rPr lang="en-US" dirty="0" smtClean="0"/>
              <a:t>Use the Groceries feature on Senior Power to order vegetables, fruits, and healthy snacks.</a:t>
            </a:r>
          </a:p>
          <a:p>
            <a:r>
              <a:rPr lang="en-US" dirty="0" smtClean="0"/>
              <a:t>Eat at least 5 servings of vegetables in one day.</a:t>
            </a:r>
          </a:p>
          <a:p>
            <a:r>
              <a:rPr lang="en-US" dirty="0" smtClean="0"/>
              <a:t>Drink 8 full glasses of water in one day.</a:t>
            </a:r>
          </a:p>
          <a:p>
            <a:r>
              <a:rPr lang="en-US" dirty="0" smtClean="0"/>
              <a:t>Dance (You pick the music, the step, the place, and your partner, if any!)</a:t>
            </a:r>
          </a:p>
          <a:p>
            <a:r>
              <a:rPr lang="en-US" dirty="0" smtClean="0"/>
              <a:t>Stretch your arms over your head and hold for 10 seconds.</a:t>
            </a:r>
          </a:p>
          <a:p>
            <a:r>
              <a:rPr lang="en-US" dirty="0" smtClean="0"/>
              <a:t>Stretch your legs out in front of you and try to touch your toes.</a:t>
            </a:r>
          </a:p>
          <a:p>
            <a:r>
              <a:rPr lang="en-US" dirty="0" smtClean="0"/>
              <a:t>Play with a child.</a:t>
            </a:r>
          </a:p>
          <a:p>
            <a:r>
              <a:rPr lang="en-US" dirty="0" smtClean="0"/>
              <a:t>Ride a bike.</a:t>
            </a:r>
          </a:p>
          <a:p>
            <a:r>
              <a:rPr lang="en-US" dirty="0" smtClean="0"/>
              <a:t>Use the Medications feature on Senior Power to refill your prescriptions.</a:t>
            </a:r>
          </a:p>
          <a:p>
            <a:r>
              <a:rPr lang="en-US" dirty="0" smtClean="0"/>
              <a:t>Use the Emergency Services feature on Senior Power to call for help in an emergency. (Hopefully, you won’t ever need to earn points this way!)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79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574" y="210355"/>
            <a:ext cx="8596668" cy="691166"/>
          </a:xfrm>
        </p:spPr>
        <p:txBody>
          <a:bodyPr/>
          <a:lstStyle/>
          <a:p>
            <a:r>
              <a:rPr lang="en-US" dirty="0" smtClean="0"/>
              <a:t>Emotional Well Being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2" y="901521"/>
            <a:ext cx="9239399" cy="5834130"/>
          </a:xfrm>
        </p:spPr>
        <p:txBody>
          <a:bodyPr>
            <a:normAutofit/>
          </a:bodyPr>
          <a:lstStyle/>
          <a:p>
            <a:r>
              <a:rPr lang="en-US" dirty="0" smtClean="0"/>
              <a:t>Make a list of things you are grateful for today.</a:t>
            </a:r>
          </a:p>
          <a:p>
            <a:r>
              <a:rPr lang="en-US" dirty="0" smtClean="0"/>
              <a:t>Create a scrapbook of your favorite memories.</a:t>
            </a:r>
          </a:p>
          <a:p>
            <a:r>
              <a:rPr lang="en-US" dirty="0" smtClean="0"/>
              <a:t>Use the Maid Service feature on Senior Power to get help with cleaning up your home, then enjoy the boost it brings to your spirits!</a:t>
            </a:r>
          </a:p>
          <a:p>
            <a:r>
              <a:rPr lang="en-US" dirty="0" smtClean="0"/>
              <a:t>Listen to your favorite music.</a:t>
            </a:r>
          </a:p>
          <a:p>
            <a:r>
              <a:rPr lang="en-US" dirty="0" smtClean="0"/>
              <a:t>Watch your favorite movie.</a:t>
            </a:r>
          </a:p>
          <a:p>
            <a:r>
              <a:rPr lang="en-US" dirty="0" smtClean="0"/>
              <a:t>Use the Social Network feature on Senior Power to reach out to someone.</a:t>
            </a:r>
          </a:p>
          <a:p>
            <a:r>
              <a:rPr lang="en-US" dirty="0" smtClean="0"/>
              <a:t>Read to a child.</a:t>
            </a:r>
          </a:p>
          <a:p>
            <a:r>
              <a:rPr lang="en-US" dirty="0" smtClean="0"/>
              <a:t>Volunteer to help someone.</a:t>
            </a:r>
          </a:p>
          <a:p>
            <a:r>
              <a:rPr lang="en-US" dirty="0" smtClean="0"/>
              <a:t>Write a letter to someone you care about.</a:t>
            </a:r>
          </a:p>
          <a:p>
            <a:r>
              <a:rPr lang="en-US" dirty="0" smtClean="0"/>
              <a:t>Sing your favorite song.</a:t>
            </a:r>
          </a:p>
          <a:p>
            <a:r>
              <a:rPr lang="en-US" dirty="0" smtClean="0"/>
              <a:t>Treat yourself to something you really enjoy today.</a:t>
            </a:r>
          </a:p>
          <a:p>
            <a:r>
              <a:rPr lang="en-US" dirty="0" smtClean="0"/>
              <a:t>Use the Personal Shopper feature on Senior Power to request help with shopping for something nice to wear.</a:t>
            </a:r>
          </a:p>
          <a:p>
            <a:r>
              <a:rPr lang="en-US" dirty="0"/>
              <a:t>Spruce yourself up and look your very best today.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08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452" y="236113"/>
            <a:ext cx="8596668" cy="678287"/>
          </a:xfrm>
        </p:spPr>
        <p:txBody>
          <a:bodyPr/>
          <a:lstStyle/>
          <a:p>
            <a:r>
              <a:rPr lang="en-US" dirty="0" smtClean="0"/>
              <a:t>Intellectual Stimulation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761" y="914401"/>
            <a:ext cx="9079605" cy="5370490"/>
          </a:xfrm>
        </p:spPr>
        <p:txBody>
          <a:bodyPr>
            <a:normAutofit/>
          </a:bodyPr>
          <a:lstStyle/>
          <a:p>
            <a:r>
              <a:rPr lang="en-US" dirty="0" smtClean="0"/>
              <a:t>Read a non-fiction book about something that interests you.</a:t>
            </a:r>
          </a:p>
          <a:p>
            <a:r>
              <a:rPr lang="en-US" dirty="0" smtClean="0"/>
              <a:t>Learn a new skill on the computer.</a:t>
            </a:r>
          </a:p>
          <a:p>
            <a:r>
              <a:rPr lang="en-US" dirty="0" smtClean="0"/>
              <a:t>Try a new recipe or a new game.</a:t>
            </a:r>
          </a:p>
          <a:p>
            <a:r>
              <a:rPr lang="en-US" dirty="0" smtClean="0"/>
              <a:t>Learn to use the features on Senior Power to reach out and get the things you need.</a:t>
            </a:r>
          </a:p>
          <a:p>
            <a:r>
              <a:rPr lang="en-US" dirty="0" smtClean="0"/>
              <a:t>Download a new game to play on your </a:t>
            </a:r>
            <a:r>
              <a:rPr lang="en-US" dirty="0" err="1" smtClean="0"/>
              <a:t>Ipad</a:t>
            </a:r>
            <a:r>
              <a:rPr lang="en-US" dirty="0" smtClean="0"/>
              <a:t>.</a:t>
            </a:r>
          </a:p>
          <a:p>
            <a:r>
              <a:rPr lang="en-US" dirty="0" smtClean="0"/>
              <a:t>Play that new game either by yourself or with a friend.</a:t>
            </a:r>
          </a:p>
          <a:p>
            <a:r>
              <a:rPr lang="en-US" dirty="0" smtClean="0"/>
              <a:t>Work a crossword puzzle.</a:t>
            </a:r>
          </a:p>
          <a:p>
            <a:r>
              <a:rPr lang="en-US" dirty="0" smtClean="0"/>
              <a:t>Help a child with his or her homework.</a:t>
            </a:r>
          </a:p>
          <a:p>
            <a:r>
              <a:rPr lang="en-US" dirty="0" smtClean="0"/>
              <a:t>Explore a new craft, hobby, or other interest.</a:t>
            </a:r>
          </a:p>
          <a:p>
            <a:r>
              <a:rPr lang="en-US" dirty="0" smtClean="0"/>
              <a:t>Teach someone how to do something you are good at.</a:t>
            </a:r>
          </a:p>
          <a:p>
            <a:r>
              <a:rPr lang="en-US" dirty="0" smtClean="0"/>
              <a:t>Organize an area of your house.</a:t>
            </a:r>
          </a:p>
          <a:p>
            <a:r>
              <a:rPr lang="en-US" dirty="0" smtClean="0"/>
              <a:t>Take a class in something that interests you.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08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179" y="197476"/>
            <a:ext cx="8596668" cy="665408"/>
          </a:xfrm>
        </p:spPr>
        <p:txBody>
          <a:bodyPr/>
          <a:lstStyle/>
          <a:p>
            <a:r>
              <a:rPr lang="en-US" dirty="0" smtClean="0"/>
              <a:t>Social Connections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455" y="1017431"/>
            <a:ext cx="9775065" cy="5563673"/>
          </a:xfrm>
        </p:spPr>
        <p:txBody>
          <a:bodyPr>
            <a:normAutofit/>
          </a:bodyPr>
          <a:lstStyle/>
          <a:p>
            <a:r>
              <a:rPr lang="en-US" dirty="0" smtClean="0"/>
              <a:t>Go out to eat with one or more friends.</a:t>
            </a:r>
          </a:p>
          <a:p>
            <a:r>
              <a:rPr lang="en-US" dirty="0" smtClean="0"/>
              <a:t>Use the Social Connections feature on Senior Power to learn about events in your community.</a:t>
            </a:r>
          </a:p>
          <a:p>
            <a:r>
              <a:rPr lang="en-US" dirty="0" smtClean="0"/>
              <a:t>Call someone you haven’t spoken with for a while.</a:t>
            </a:r>
          </a:p>
          <a:p>
            <a:r>
              <a:rPr lang="en-US" dirty="0" smtClean="0"/>
              <a:t>Join a group that does something you enjoy.</a:t>
            </a:r>
          </a:p>
          <a:p>
            <a:r>
              <a:rPr lang="en-US" dirty="0" smtClean="0"/>
              <a:t>Use the Transportation feature on Senior Power to go somewhere you need or want to go.</a:t>
            </a:r>
          </a:p>
          <a:p>
            <a:r>
              <a:rPr lang="en-US" dirty="0" smtClean="0"/>
              <a:t>Invite one or more people to your home to eat, visit, or play a game.</a:t>
            </a:r>
          </a:p>
          <a:p>
            <a:r>
              <a:rPr lang="en-US" dirty="0" smtClean="0"/>
              <a:t>Strike up a conversation with someone you meet for the first time today.</a:t>
            </a:r>
          </a:p>
          <a:p>
            <a:r>
              <a:rPr lang="en-US" dirty="0" smtClean="0"/>
              <a:t>Work with someone to plan a surprise for someone else.</a:t>
            </a:r>
          </a:p>
          <a:p>
            <a:r>
              <a:rPr lang="en-US" dirty="0" smtClean="0"/>
              <a:t>Create an account on Facebook or Twitter.</a:t>
            </a:r>
          </a:p>
          <a:p>
            <a:r>
              <a:rPr lang="en-US" dirty="0" smtClean="0"/>
              <a:t>Post something on your account to share with others.</a:t>
            </a:r>
          </a:p>
          <a:p>
            <a:r>
              <a:rPr lang="en-US" dirty="0" smtClean="0"/>
              <a:t>Go on a trip with someone you care about.</a:t>
            </a:r>
          </a:p>
          <a:p>
            <a:r>
              <a:rPr lang="en-US" dirty="0" smtClean="0"/>
              <a:t>Organize a family reunion.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6950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Met!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725" y="1490887"/>
            <a:ext cx="8596668" cy="3300053"/>
          </a:xfrm>
        </p:spPr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Design Challenge:  </a:t>
            </a:r>
            <a:r>
              <a:rPr lang="en-US" dirty="0" smtClean="0"/>
              <a:t>To design a way to create meaningful, sustainable experiences for older adults.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Needs/Desires Expressed by Senior Citizens Interviewed:</a:t>
            </a:r>
          </a:p>
          <a:p>
            <a:pPr lvl="1"/>
            <a:r>
              <a:rPr lang="en-US" dirty="0"/>
              <a:t>They would rather live in their own home. </a:t>
            </a:r>
          </a:p>
          <a:p>
            <a:pPr lvl="1"/>
            <a:r>
              <a:rPr lang="en-US" dirty="0"/>
              <a:t>They would like help with yard work and housework.</a:t>
            </a:r>
          </a:p>
          <a:p>
            <a:pPr lvl="1"/>
            <a:r>
              <a:rPr lang="en-US" dirty="0"/>
              <a:t>They feel lonely and they wish that people were nicer.</a:t>
            </a:r>
          </a:p>
          <a:p>
            <a:pPr lvl="1"/>
            <a:r>
              <a:rPr lang="en-US" dirty="0"/>
              <a:t>They would like more support with transportation.</a:t>
            </a:r>
          </a:p>
          <a:p>
            <a:pPr lvl="1"/>
            <a:r>
              <a:rPr lang="en-US" dirty="0"/>
              <a:t>They wish that people were more helpful and compassionate. </a:t>
            </a:r>
          </a:p>
          <a:p>
            <a:pPr lvl="1"/>
            <a:r>
              <a:rPr lang="en-US" dirty="0"/>
              <a:t>Many are leery of, but curious about, technology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6724" y="5138670"/>
            <a:ext cx="7552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2"/>
                </a:solidFill>
              </a:rPr>
              <a:t>Design Solution:  </a:t>
            </a:r>
            <a:r>
              <a:rPr lang="en-US" dirty="0" smtClean="0"/>
              <a:t>Senior Power and Senior Points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2"/>
                </a:solidFill>
              </a:rPr>
              <a:t>Technology Used for Prototype:  </a:t>
            </a:r>
            <a:r>
              <a:rPr lang="en-US" dirty="0" smtClean="0"/>
              <a:t>i</a:t>
            </a:r>
            <a:r>
              <a:rPr lang="en-US" dirty="0"/>
              <a:t>P</a:t>
            </a:r>
            <a:r>
              <a:rPr lang="en-US" dirty="0" smtClean="0"/>
              <a:t>ad App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2"/>
                </a:solidFill>
              </a:rPr>
              <a:t>Gaming Elements Used: </a:t>
            </a:r>
            <a:r>
              <a:rPr lang="en-US" dirty="0" smtClean="0"/>
              <a:t>Sociality, Competition, Progressive Levels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56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Desires Expressed by Senior Citizens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They would </a:t>
            </a:r>
            <a:r>
              <a:rPr lang="en-US" sz="2400" dirty="0"/>
              <a:t>rather live in their own home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They would like help with yard work and housework.</a:t>
            </a:r>
          </a:p>
          <a:p>
            <a:r>
              <a:rPr lang="en-US" sz="2400" dirty="0"/>
              <a:t>T</a:t>
            </a:r>
            <a:r>
              <a:rPr lang="en-US" sz="2400" dirty="0" smtClean="0"/>
              <a:t>hey </a:t>
            </a:r>
            <a:r>
              <a:rPr lang="en-US" sz="2400" dirty="0"/>
              <a:t>feel lonely and they wish that people were </a:t>
            </a:r>
            <a:r>
              <a:rPr lang="en-US" sz="2400" dirty="0" smtClean="0"/>
              <a:t>nicer.</a:t>
            </a:r>
          </a:p>
          <a:p>
            <a:r>
              <a:rPr lang="en-US" sz="2400" dirty="0" smtClean="0"/>
              <a:t>They would like more support with transportation.</a:t>
            </a:r>
          </a:p>
          <a:p>
            <a:r>
              <a:rPr lang="en-US" sz="2400" dirty="0" smtClean="0"/>
              <a:t>They wish that people were more </a:t>
            </a:r>
            <a:r>
              <a:rPr lang="en-US" sz="2400" dirty="0"/>
              <a:t>helpful and compassionate. </a:t>
            </a:r>
            <a:endParaRPr lang="en-US" sz="2400" dirty="0" smtClean="0"/>
          </a:p>
          <a:p>
            <a:r>
              <a:rPr lang="en-US" sz="2400" dirty="0" smtClean="0"/>
              <a:t>Many are leery of, but curious about, technology.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7588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816" y="236113"/>
            <a:ext cx="8596668" cy="665408"/>
          </a:xfrm>
        </p:spPr>
        <p:txBody>
          <a:bodyPr/>
          <a:lstStyle/>
          <a:p>
            <a:r>
              <a:rPr lang="en-US" dirty="0" smtClean="0"/>
              <a:t>Proposal for Design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545" y="901521"/>
            <a:ext cx="9084852" cy="5267459"/>
          </a:xfrm>
        </p:spPr>
        <p:txBody>
          <a:bodyPr>
            <a:noAutofit/>
          </a:bodyPr>
          <a:lstStyle/>
          <a:p>
            <a:r>
              <a:rPr lang="en-US" sz="2400" dirty="0"/>
              <a:t>To help with most of these </a:t>
            </a:r>
            <a:r>
              <a:rPr lang="en-US" sz="2400" dirty="0" smtClean="0"/>
              <a:t>issues, we </a:t>
            </a:r>
            <a:r>
              <a:rPr lang="en-US" sz="2400" dirty="0"/>
              <a:t>propose that </a:t>
            </a:r>
            <a:r>
              <a:rPr lang="en-US" sz="2400" dirty="0" smtClean="0"/>
              <a:t>a </a:t>
            </a:r>
            <a:r>
              <a:rPr lang="en-US" sz="2400" dirty="0"/>
              <a:t>service </a:t>
            </a:r>
            <a:r>
              <a:rPr lang="en-US" sz="2400" dirty="0" smtClean="0"/>
              <a:t>be organized where </a:t>
            </a:r>
            <a:r>
              <a:rPr lang="en-US" sz="2400" dirty="0"/>
              <a:t>a team of professionals visits the home </a:t>
            </a:r>
            <a:r>
              <a:rPr lang="en-US" sz="2400" dirty="0" smtClean="0"/>
              <a:t>of each senior citizen to </a:t>
            </a:r>
            <a:r>
              <a:rPr lang="en-US" sz="2400" dirty="0"/>
              <a:t>assess what needs to be modified to make </a:t>
            </a:r>
            <a:r>
              <a:rPr lang="en-US" sz="2400" dirty="0" smtClean="0"/>
              <a:t>their </a:t>
            </a:r>
            <a:r>
              <a:rPr lang="en-US" sz="2400" dirty="0"/>
              <a:t>home </a:t>
            </a:r>
            <a:r>
              <a:rPr lang="en-US" sz="2400" dirty="0" smtClean="0"/>
              <a:t>compatible </a:t>
            </a:r>
            <a:r>
              <a:rPr lang="en-US" sz="2400" dirty="0"/>
              <a:t>with their abilities </a:t>
            </a:r>
            <a:r>
              <a:rPr lang="en-US" sz="2400" dirty="0" smtClean="0"/>
              <a:t>and/or disabilities. </a:t>
            </a:r>
          </a:p>
          <a:p>
            <a:r>
              <a:rPr lang="en-US" sz="2400" dirty="0" smtClean="0"/>
              <a:t>During this visit, </a:t>
            </a:r>
            <a:r>
              <a:rPr lang="en-US" sz="2400" dirty="0"/>
              <a:t>they would also </a:t>
            </a:r>
            <a:r>
              <a:rPr lang="en-US" sz="2400" dirty="0" smtClean="0"/>
              <a:t>be given an iPad on which we would have our </a:t>
            </a:r>
            <a:r>
              <a:rPr lang="en-US" sz="2400" b="1" dirty="0" smtClean="0"/>
              <a:t>Senior Power </a:t>
            </a:r>
            <a:r>
              <a:rPr lang="en-US" sz="2400" dirty="0"/>
              <a:t>a</a:t>
            </a:r>
            <a:r>
              <a:rPr lang="en-US" sz="2400" dirty="0" smtClean="0"/>
              <a:t>pp installed. </a:t>
            </a:r>
          </a:p>
          <a:p>
            <a:r>
              <a:rPr lang="en-US" sz="2400" dirty="0" smtClean="0"/>
              <a:t>This app can be </a:t>
            </a:r>
            <a:r>
              <a:rPr lang="en-US" sz="2400" dirty="0"/>
              <a:t>accessed at </a:t>
            </a:r>
            <a:r>
              <a:rPr lang="en-US" sz="2400" dirty="0" smtClean="0"/>
              <a:t>the touch </a:t>
            </a:r>
            <a:r>
              <a:rPr lang="en-US" sz="2400" dirty="0"/>
              <a:t>of a button and will be portable </a:t>
            </a:r>
            <a:r>
              <a:rPr lang="en-US" sz="2400" dirty="0" smtClean="0"/>
              <a:t>and </a:t>
            </a:r>
            <a:r>
              <a:rPr lang="en-US" sz="2400" dirty="0"/>
              <a:t>readily accessible </a:t>
            </a:r>
            <a:r>
              <a:rPr lang="en-US" sz="2400" dirty="0" smtClean="0"/>
              <a:t>with internet access.</a:t>
            </a:r>
          </a:p>
          <a:p>
            <a:r>
              <a:rPr lang="en-US" sz="2400" dirty="0" smtClean="0"/>
              <a:t>To encourage the use of the app and to engage our seniors, we would teach them how to use the </a:t>
            </a:r>
            <a:r>
              <a:rPr lang="en-US" sz="2400" dirty="0" err="1" smtClean="0"/>
              <a:t>Ipad</a:t>
            </a:r>
            <a:r>
              <a:rPr lang="en-US" sz="2400" dirty="0" smtClean="0"/>
              <a:t> and incorporate a game app, known as </a:t>
            </a:r>
            <a:r>
              <a:rPr lang="en-US" sz="2400" b="1" dirty="0" smtClean="0"/>
              <a:t>Senior Points</a:t>
            </a:r>
            <a:r>
              <a:rPr lang="en-US" sz="2400" dirty="0" smtClean="0"/>
              <a:t>, to be used in conjunction with the Senior Power app.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8136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10" y="609600"/>
            <a:ext cx="9158092" cy="1320800"/>
          </a:xfrm>
        </p:spPr>
        <p:txBody>
          <a:bodyPr/>
          <a:lstStyle/>
          <a:p>
            <a:r>
              <a:rPr lang="en-US" dirty="0" smtClean="0"/>
              <a:t>Needs Addressed by the </a:t>
            </a:r>
            <a:r>
              <a:rPr lang="en-US" b="1" dirty="0" smtClean="0"/>
              <a:t>Senior Power </a:t>
            </a:r>
            <a:r>
              <a:rPr lang="en-US" dirty="0" smtClean="0"/>
              <a:t>App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2289880"/>
              </p:ext>
            </p:extLst>
          </p:nvPr>
        </p:nvGraphicFramePr>
        <p:xfrm>
          <a:off x="677334" y="1593918"/>
          <a:ext cx="9432052" cy="4227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86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Explanation of </a:t>
            </a:r>
            <a:r>
              <a:rPr lang="en-US" dirty="0" err="1" smtClean="0"/>
              <a:t>Ipad</a:t>
            </a:r>
            <a:r>
              <a:rPr lang="en-US" dirty="0" smtClean="0"/>
              <a:t> Prototype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Seniors would be taught how to use an </a:t>
            </a:r>
            <a:r>
              <a:rPr lang="en-US" sz="2400" dirty="0" err="1" smtClean="0"/>
              <a:t>Ipad</a:t>
            </a:r>
            <a:r>
              <a:rPr lang="en-US" sz="2400" dirty="0" smtClean="0"/>
              <a:t> and would receive necessary support in establishing connectivity.</a:t>
            </a:r>
          </a:p>
          <a:p>
            <a:r>
              <a:rPr lang="en-US" sz="2400" dirty="0" smtClean="0"/>
              <a:t>They would be shown the Senior Power app and the Senior Points game.</a:t>
            </a:r>
          </a:p>
          <a:p>
            <a:r>
              <a:rPr lang="en-US" sz="2400" dirty="0" smtClean="0"/>
              <a:t>They would be given the option of playing for points or playing for coupons and gift cards from local merchants.  They could also switch back and forth as desired.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2456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046215" cy="1320800"/>
          </a:xfrm>
        </p:spPr>
        <p:txBody>
          <a:bodyPr/>
          <a:lstStyle/>
          <a:p>
            <a:r>
              <a:rPr lang="en-US" dirty="0" smtClean="0"/>
              <a:t>i</a:t>
            </a:r>
            <a:r>
              <a:rPr lang="en-US" dirty="0"/>
              <a:t>P</a:t>
            </a:r>
            <a:r>
              <a:rPr lang="en-US" dirty="0" smtClean="0"/>
              <a:t>ad Home Screen with Senior Power App</a:t>
            </a:r>
            <a:endParaRPr lang="en-US" dirty="0"/>
          </a:p>
        </p:txBody>
      </p:sp>
      <p:pic>
        <p:nvPicPr>
          <p:cNvPr id="1026" name="Picture 2" descr="http://ipadinsight.wpengine.netdna-cdn.com/wp-content/uploads/2012/12/Andrew-Green-first-iPad-home-scree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480" y="1308662"/>
            <a:ext cx="4039419" cy="538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 rot="1603216">
            <a:off x="2794715" y="4728929"/>
            <a:ext cx="978408" cy="484632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932867" y="4971245"/>
            <a:ext cx="523223" cy="4364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Senior Power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6000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Senior Power App Screen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33565" t="24873" r="20371" b="15432"/>
          <a:stretch/>
        </p:blipFill>
        <p:spPr bwMode="auto">
          <a:xfrm>
            <a:off x="2491238" y="1596980"/>
            <a:ext cx="6008817" cy="444504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7103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757" y="236113"/>
            <a:ext cx="8596668" cy="6267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062" y="862885"/>
            <a:ext cx="9092484" cy="5995115"/>
          </a:xfrm>
        </p:spPr>
        <p:txBody>
          <a:bodyPr>
            <a:normAutofit/>
          </a:bodyPr>
          <a:lstStyle/>
          <a:p>
            <a:r>
              <a:rPr lang="en-US" sz="2000" dirty="0"/>
              <a:t>Each time they engage in an activity listed under the category headings, they earn </a:t>
            </a:r>
            <a:r>
              <a:rPr lang="en-US" sz="2000" dirty="0" smtClean="0"/>
              <a:t>either Life Points, or coupons from local merchants </a:t>
            </a:r>
            <a:r>
              <a:rPr lang="en-US" sz="3200" dirty="0" smtClean="0">
                <a:solidFill>
                  <a:srgbClr val="00B0F0"/>
                </a:solidFill>
              </a:rPr>
              <a:t>$ $ $</a:t>
            </a:r>
            <a:r>
              <a:rPr lang="en-US" sz="3200" dirty="0" smtClean="0">
                <a:solidFill>
                  <a:schemeClr val="tx1"/>
                </a:solidFill>
              </a:rPr>
              <a:t>.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When they reach 10 Life Points in a single category, they receive a </a:t>
            </a:r>
            <a:r>
              <a:rPr lang="en-US" sz="2000" dirty="0" smtClean="0"/>
              <a:t>badge or gift cards from local merchants.</a:t>
            </a:r>
          </a:p>
          <a:p>
            <a:pPr marL="0" indent="0">
              <a:buNone/>
            </a:pP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/>
              <a:t> The game would allow them to view each other’s points and badges to foster the spirit of competition all while doing things to improve their own quality of life. 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 Races for badges </a:t>
            </a:r>
            <a:r>
              <a:rPr lang="en-US" sz="2000" dirty="0" smtClean="0"/>
              <a:t>or gift cards could </a:t>
            </a:r>
            <a:r>
              <a:rPr lang="en-US" sz="2000" dirty="0"/>
              <a:t>be instituted between players and new </a:t>
            </a:r>
            <a:r>
              <a:rPr lang="en-US" sz="2000" dirty="0" smtClean="0"/>
              <a:t>competitions between players </a:t>
            </a:r>
            <a:r>
              <a:rPr lang="en-US" sz="2000" dirty="0"/>
              <a:t>could be started as desired.  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Celebrations of goals reached could be incorporated as well, depending on the clients’ interests. These celebrations could be individual or social! </a:t>
            </a:r>
          </a:p>
        </p:txBody>
      </p:sp>
      <p:sp>
        <p:nvSpPr>
          <p:cNvPr id="4" name="Heart 3"/>
          <p:cNvSpPr/>
          <p:nvPr/>
        </p:nvSpPr>
        <p:spPr>
          <a:xfrm>
            <a:off x="9847110" y="1017431"/>
            <a:ext cx="682580" cy="553792"/>
          </a:xfrm>
          <a:prstGeom prst="hear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eart 4"/>
          <p:cNvSpPr/>
          <p:nvPr/>
        </p:nvSpPr>
        <p:spPr>
          <a:xfrm>
            <a:off x="9066367" y="1017431"/>
            <a:ext cx="682580" cy="553792"/>
          </a:xfrm>
          <a:prstGeom prst="hear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art 6"/>
          <p:cNvSpPr/>
          <p:nvPr/>
        </p:nvSpPr>
        <p:spPr>
          <a:xfrm>
            <a:off x="10612192" y="1017431"/>
            <a:ext cx="682580" cy="553792"/>
          </a:xfrm>
          <a:prstGeom prst="hear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10-Point Star 7"/>
          <p:cNvSpPr/>
          <p:nvPr/>
        </p:nvSpPr>
        <p:spPr>
          <a:xfrm>
            <a:off x="9190287" y="2537138"/>
            <a:ext cx="656823" cy="656822"/>
          </a:xfrm>
          <a:prstGeom prst="star10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10-Point Star 8"/>
          <p:cNvSpPr/>
          <p:nvPr/>
        </p:nvSpPr>
        <p:spPr>
          <a:xfrm>
            <a:off x="9955369" y="2537138"/>
            <a:ext cx="656823" cy="656822"/>
          </a:xfrm>
          <a:prstGeom prst="star10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10-Point Star 9"/>
          <p:cNvSpPr/>
          <p:nvPr/>
        </p:nvSpPr>
        <p:spPr>
          <a:xfrm>
            <a:off x="10612192" y="2537138"/>
            <a:ext cx="656823" cy="656822"/>
          </a:xfrm>
          <a:prstGeom prst="star10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  <a:r>
              <a:rPr lang="en-US" dirty="0" smtClean="0">
                <a:solidFill>
                  <a:schemeClr val="tx1"/>
                </a:solidFill>
              </a:rPr>
              <a:t>0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18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469</TotalTime>
  <Words>1920</Words>
  <Application>Microsoft Office PowerPoint</Application>
  <PresentationFormat>Widescreen</PresentationFormat>
  <Paragraphs>238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Trebuchet MS</vt:lpstr>
      <vt:lpstr>Wingdings</vt:lpstr>
      <vt:lpstr>Wingdings 3</vt:lpstr>
      <vt:lpstr>Facet</vt:lpstr>
      <vt:lpstr>     MEANINGFUL, SUSTAINABLE ACTIVITIES FOR SENIOR CITIZENS   </vt:lpstr>
      <vt:lpstr>Overview</vt:lpstr>
      <vt:lpstr>Desires Expressed by Senior Citizens</vt:lpstr>
      <vt:lpstr>Proposal for Design Solution</vt:lpstr>
      <vt:lpstr>Needs Addressed by the Senior Power App </vt:lpstr>
      <vt:lpstr>Explanation of Ipad Prototype</vt:lpstr>
      <vt:lpstr>iPad Home Screen with Senior Power App</vt:lpstr>
      <vt:lpstr>Senior Power App Screen</vt:lpstr>
      <vt:lpstr>How to Play</vt:lpstr>
      <vt:lpstr>Senior Points Score Pad</vt:lpstr>
      <vt:lpstr>Coupons and Gift Cards Earned with Senior Points</vt:lpstr>
      <vt:lpstr>Explanation of Senior Power Icons and Links to Existing Services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Senior Points Game</vt:lpstr>
      <vt:lpstr>Gaming Elements in Senior Points</vt:lpstr>
      <vt:lpstr>Areas of Focus for Senior Points</vt:lpstr>
      <vt:lpstr>How to Earn Points  Physical Health Activities</vt:lpstr>
      <vt:lpstr>Emotional Well Being Activities</vt:lpstr>
      <vt:lpstr>Intellectual Stimulation Activities</vt:lpstr>
      <vt:lpstr>Social Connections Activities</vt:lpstr>
      <vt:lpstr>Challenge Met!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Designers For Tomorrow</dc:title>
  <dc:creator>Candice Bowes</dc:creator>
  <cp:lastModifiedBy>Julie Steward</cp:lastModifiedBy>
  <cp:revision>51</cp:revision>
  <dcterms:created xsi:type="dcterms:W3CDTF">2014-05-02T18:34:15Z</dcterms:created>
  <dcterms:modified xsi:type="dcterms:W3CDTF">2014-05-10T01:58:43Z</dcterms:modified>
</cp:coreProperties>
</file>