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2" r:id="rId4"/>
    <p:sldId id="259" r:id="rId5"/>
    <p:sldId id="265" r:id="rId6"/>
    <p:sldId id="260" r:id="rId7"/>
    <p:sldId id="266" r:id="rId8"/>
    <p:sldId id="267" r:id="rId9"/>
    <p:sldId id="261" r:id="rId10"/>
    <p:sldId id="262" r:id="rId11"/>
    <p:sldId id="268" r:id="rId12"/>
    <p:sldId id="263" r:id="rId13"/>
    <p:sldId id="269" r:id="rId14"/>
    <p:sldId id="264" r:id="rId15"/>
    <p:sldId id="270" r:id="rId16"/>
    <p:sldId id="271" r:id="rId17"/>
    <p:sldId id="274" r:id="rId18"/>
    <p:sldId id="273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F834"/>
    <a:srgbClr val="EBFA2E"/>
    <a:srgbClr val="EEE800"/>
    <a:srgbClr val="F8F200"/>
    <a:srgbClr val="FFFF66"/>
    <a:srgbClr val="FFFF99"/>
    <a:srgbClr val="000000"/>
    <a:srgbClr val="28A47B"/>
    <a:srgbClr val="B0E6DC"/>
    <a:srgbClr val="2A7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38" y="3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95EC5-ED21-4A39-A14D-33CCC418FE4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1A09D1F-4823-42AF-BF13-3D13862B1FB0}">
      <dgm:prSet phldrT="[Text]" custT="1"/>
      <dgm:spPr>
        <a:solidFill>
          <a:schemeClr val="accent5">
            <a:lumMod val="75000"/>
            <a:lumOff val="25000"/>
          </a:schemeClr>
        </a:solidFill>
        <a:ln w="76200">
          <a:solidFill>
            <a:schemeClr val="tx2"/>
          </a:solidFill>
        </a:ln>
      </dgm:spPr>
      <dgm:t>
        <a:bodyPr/>
        <a:lstStyle/>
        <a:p>
          <a:r>
            <a:rPr lang="en-US" sz="1800" b="1" dirty="0" smtClean="0">
              <a:latin typeface="Corbel" panose="020B0503020204020204" pitchFamily="34" charset="0"/>
            </a:rPr>
            <a:t>INSTRUCTIONAL DESIGN</a:t>
          </a:r>
          <a:endParaRPr lang="en-US" sz="1800" b="1" dirty="0">
            <a:latin typeface="Corbel" panose="020B0503020204020204" pitchFamily="34" charset="0"/>
          </a:endParaRPr>
        </a:p>
      </dgm:t>
    </dgm:pt>
    <dgm:pt modelId="{5ACF4486-6806-4968-817E-78543E660693}" type="parTrans" cxnId="{CF30F3E2-6D1E-407E-9165-4E378F144598}">
      <dgm:prSet/>
      <dgm:spPr/>
      <dgm:t>
        <a:bodyPr/>
        <a:lstStyle/>
        <a:p>
          <a:endParaRPr lang="en-US"/>
        </a:p>
      </dgm:t>
    </dgm:pt>
    <dgm:pt modelId="{144F4B16-9B4D-4A66-A06A-B452F01D06AC}" type="sibTrans" cxnId="{CF30F3E2-6D1E-407E-9165-4E378F144598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6157B5FB-B14A-44F4-AD11-1F45798694D4}">
      <dgm:prSet phldrT="[Text]" custT="1"/>
      <dgm:spPr>
        <a:solidFill>
          <a:schemeClr val="bg2">
            <a:lumMod val="75000"/>
          </a:schemeClr>
        </a:solidFill>
        <a:ln w="76200">
          <a:solidFill>
            <a:schemeClr val="tx2"/>
          </a:solidFill>
        </a:ln>
      </dgm:spPr>
      <dgm:t>
        <a:bodyPr/>
        <a:lstStyle/>
        <a:p>
          <a:r>
            <a:rPr lang="en-US" sz="2000" b="1" dirty="0" smtClean="0">
              <a:latin typeface="Corbel" panose="020B0503020204020204" pitchFamily="34" charset="0"/>
            </a:rPr>
            <a:t>USER EXPERIENCE</a:t>
          </a:r>
          <a:endParaRPr lang="en-US" sz="2000" b="1" dirty="0">
            <a:latin typeface="Corbel" panose="020B0503020204020204" pitchFamily="34" charset="0"/>
          </a:endParaRPr>
        </a:p>
      </dgm:t>
    </dgm:pt>
    <dgm:pt modelId="{E425EFBE-E967-459E-89A5-8623E88E60A8}" type="parTrans" cxnId="{E2A8D2C8-3B86-4B31-85B7-B7517DFF10F8}">
      <dgm:prSet/>
      <dgm:spPr/>
      <dgm:t>
        <a:bodyPr/>
        <a:lstStyle/>
        <a:p>
          <a:endParaRPr lang="en-US"/>
        </a:p>
      </dgm:t>
    </dgm:pt>
    <dgm:pt modelId="{FABD2081-1245-4177-9112-3C92ABA97B18}" type="sibTrans" cxnId="{E2A8D2C8-3B86-4B31-85B7-B7517DFF10F8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8D4B4311-4ADA-42C6-9263-575A8FFEB837}" type="pres">
      <dgm:prSet presAssocID="{82395EC5-ED21-4A39-A14D-33CCC418FE4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FB39E5-EFB2-4B71-891D-D3A4017E2941}" type="pres">
      <dgm:prSet presAssocID="{71A09D1F-4823-42AF-BF13-3D13862B1FB0}" presName="gear1" presStyleLbl="node1" presStyleIdx="0" presStyleCnt="2" custScaleX="133807" custScaleY="124008" custLinFactNeighborX="23002" custLinFactNeighborY="100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41FDE-A48A-492D-9542-DA0DDC99EF7D}" type="pres">
      <dgm:prSet presAssocID="{71A09D1F-4823-42AF-BF13-3D13862B1FB0}" presName="gear1srcNode" presStyleLbl="node1" presStyleIdx="0" presStyleCnt="2"/>
      <dgm:spPr/>
      <dgm:t>
        <a:bodyPr/>
        <a:lstStyle/>
        <a:p>
          <a:endParaRPr lang="en-US"/>
        </a:p>
      </dgm:t>
    </dgm:pt>
    <dgm:pt modelId="{94E22FA3-2F84-49C3-9995-4FAFDF966B7E}" type="pres">
      <dgm:prSet presAssocID="{71A09D1F-4823-42AF-BF13-3D13862B1FB0}" presName="gear1dstNode" presStyleLbl="node1" presStyleIdx="0" presStyleCnt="2"/>
      <dgm:spPr/>
      <dgm:t>
        <a:bodyPr/>
        <a:lstStyle/>
        <a:p>
          <a:endParaRPr lang="en-US"/>
        </a:p>
      </dgm:t>
    </dgm:pt>
    <dgm:pt modelId="{CD793085-D27C-4195-AD81-0BC9A0DFC5F1}" type="pres">
      <dgm:prSet presAssocID="{6157B5FB-B14A-44F4-AD11-1F45798694D4}" presName="gear2" presStyleLbl="node1" presStyleIdx="1" presStyleCnt="2" custScaleX="184668" custScaleY="175651" custLinFactNeighborX="-21205" custLinFactNeighborY="-154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9DBBC-FB5E-4006-84A5-ED734B272432}" type="pres">
      <dgm:prSet presAssocID="{6157B5FB-B14A-44F4-AD11-1F45798694D4}" presName="gear2srcNode" presStyleLbl="node1" presStyleIdx="1" presStyleCnt="2"/>
      <dgm:spPr/>
      <dgm:t>
        <a:bodyPr/>
        <a:lstStyle/>
        <a:p>
          <a:endParaRPr lang="en-US"/>
        </a:p>
      </dgm:t>
    </dgm:pt>
    <dgm:pt modelId="{0D9E075C-B3A9-430F-89C7-569E58417DB8}" type="pres">
      <dgm:prSet presAssocID="{6157B5FB-B14A-44F4-AD11-1F45798694D4}" presName="gear2dstNode" presStyleLbl="node1" presStyleIdx="1" presStyleCnt="2"/>
      <dgm:spPr/>
      <dgm:t>
        <a:bodyPr/>
        <a:lstStyle/>
        <a:p>
          <a:endParaRPr lang="en-US"/>
        </a:p>
      </dgm:t>
    </dgm:pt>
    <dgm:pt modelId="{BF658519-8591-425C-8F4D-43301AA5489C}" type="pres">
      <dgm:prSet presAssocID="{144F4B16-9B4D-4A66-A06A-B452F01D06AC}" presName="connector1" presStyleLbl="sibTrans2D1" presStyleIdx="0" presStyleCnt="2" custAng="18561738" custLinFactNeighborX="17377" custLinFactNeighborY="-33195"/>
      <dgm:spPr/>
      <dgm:t>
        <a:bodyPr/>
        <a:lstStyle/>
        <a:p>
          <a:endParaRPr lang="en-US"/>
        </a:p>
      </dgm:t>
    </dgm:pt>
    <dgm:pt modelId="{DFEBF5D3-1C4E-4335-8520-15FE070F9000}" type="pres">
      <dgm:prSet presAssocID="{FABD2081-1245-4177-9112-3C92ABA97B18}" presName="connector2" presStyleLbl="sibTrans2D1" presStyleIdx="1" presStyleCnt="2" custAng="16769661" custLinFactNeighborX="-43704" custLinFactNeighborY="63083"/>
      <dgm:spPr/>
      <dgm:t>
        <a:bodyPr/>
        <a:lstStyle/>
        <a:p>
          <a:endParaRPr lang="en-US"/>
        </a:p>
      </dgm:t>
    </dgm:pt>
  </dgm:ptLst>
  <dgm:cxnLst>
    <dgm:cxn modelId="{CE69DBFB-171D-438B-93B3-C0D96CB2FB54}" type="presOf" srcId="{71A09D1F-4823-42AF-BF13-3D13862B1FB0}" destId="{2A841FDE-A48A-492D-9542-DA0DDC99EF7D}" srcOrd="1" destOrd="0" presId="urn:microsoft.com/office/officeart/2005/8/layout/gear1"/>
    <dgm:cxn modelId="{63239968-161A-4232-BC41-1A1FEC519E26}" type="presOf" srcId="{71A09D1F-4823-42AF-BF13-3D13862B1FB0}" destId="{2AFB39E5-EFB2-4B71-891D-D3A4017E2941}" srcOrd="0" destOrd="0" presId="urn:microsoft.com/office/officeart/2005/8/layout/gear1"/>
    <dgm:cxn modelId="{2D6F5F9B-C7CC-468A-8028-573369F84023}" type="presOf" srcId="{71A09D1F-4823-42AF-BF13-3D13862B1FB0}" destId="{94E22FA3-2F84-49C3-9995-4FAFDF966B7E}" srcOrd="2" destOrd="0" presId="urn:microsoft.com/office/officeart/2005/8/layout/gear1"/>
    <dgm:cxn modelId="{12D5472D-AA81-43F3-BCFC-2D364207A434}" type="presOf" srcId="{144F4B16-9B4D-4A66-A06A-B452F01D06AC}" destId="{BF658519-8591-425C-8F4D-43301AA5489C}" srcOrd="0" destOrd="0" presId="urn:microsoft.com/office/officeart/2005/8/layout/gear1"/>
    <dgm:cxn modelId="{A5DBF9DE-BCA0-46E8-B157-068C4E80D0C4}" type="presOf" srcId="{82395EC5-ED21-4A39-A14D-33CCC418FE4D}" destId="{8D4B4311-4ADA-42C6-9263-575A8FFEB837}" srcOrd="0" destOrd="0" presId="urn:microsoft.com/office/officeart/2005/8/layout/gear1"/>
    <dgm:cxn modelId="{E6E22B5E-6E4C-4F60-96B1-11F62FDB1C5A}" type="presOf" srcId="{6157B5FB-B14A-44F4-AD11-1F45798694D4}" destId="{F079DBBC-FB5E-4006-84A5-ED734B272432}" srcOrd="1" destOrd="0" presId="urn:microsoft.com/office/officeart/2005/8/layout/gear1"/>
    <dgm:cxn modelId="{E2A8D2C8-3B86-4B31-85B7-B7517DFF10F8}" srcId="{82395EC5-ED21-4A39-A14D-33CCC418FE4D}" destId="{6157B5FB-B14A-44F4-AD11-1F45798694D4}" srcOrd="1" destOrd="0" parTransId="{E425EFBE-E967-459E-89A5-8623E88E60A8}" sibTransId="{FABD2081-1245-4177-9112-3C92ABA97B18}"/>
    <dgm:cxn modelId="{3573EB6F-E79B-4C39-8529-992094561DD8}" type="presOf" srcId="{6157B5FB-B14A-44F4-AD11-1F45798694D4}" destId="{CD793085-D27C-4195-AD81-0BC9A0DFC5F1}" srcOrd="0" destOrd="0" presId="urn:microsoft.com/office/officeart/2005/8/layout/gear1"/>
    <dgm:cxn modelId="{182AE57A-776B-4AFC-887A-1C23A07EAB55}" type="presOf" srcId="{FABD2081-1245-4177-9112-3C92ABA97B18}" destId="{DFEBF5D3-1C4E-4335-8520-15FE070F9000}" srcOrd="0" destOrd="0" presId="urn:microsoft.com/office/officeart/2005/8/layout/gear1"/>
    <dgm:cxn modelId="{0DAA357A-352C-40DE-A8AE-2F0E64497A53}" type="presOf" srcId="{6157B5FB-B14A-44F4-AD11-1F45798694D4}" destId="{0D9E075C-B3A9-430F-89C7-569E58417DB8}" srcOrd="2" destOrd="0" presId="urn:microsoft.com/office/officeart/2005/8/layout/gear1"/>
    <dgm:cxn modelId="{CF30F3E2-6D1E-407E-9165-4E378F144598}" srcId="{82395EC5-ED21-4A39-A14D-33CCC418FE4D}" destId="{71A09D1F-4823-42AF-BF13-3D13862B1FB0}" srcOrd="0" destOrd="0" parTransId="{5ACF4486-6806-4968-817E-78543E660693}" sibTransId="{144F4B16-9B4D-4A66-A06A-B452F01D06AC}"/>
    <dgm:cxn modelId="{C3156157-5F8B-4C06-9C25-6DC5C8C56F03}" type="presParOf" srcId="{8D4B4311-4ADA-42C6-9263-575A8FFEB837}" destId="{2AFB39E5-EFB2-4B71-891D-D3A4017E2941}" srcOrd="0" destOrd="0" presId="urn:microsoft.com/office/officeart/2005/8/layout/gear1"/>
    <dgm:cxn modelId="{19B36651-E294-42C7-86F2-C2C1F0030DEC}" type="presParOf" srcId="{8D4B4311-4ADA-42C6-9263-575A8FFEB837}" destId="{2A841FDE-A48A-492D-9542-DA0DDC99EF7D}" srcOrd="1" destOrd="0" presId="urn:microsoft.com/office/officeart/2005/8/layout/gear1"/>
    <dgm:cxn modelId="{9B2B4398-3ED8-4741-9C13-799095576A22}" type="presParOf" srcId="{8D4B4311-4ADA-42C6-9263-575A8FFEB837}" destId="{94E22FA3-2F84-49C3-9995-4FAFDF966B7E}" srcOrd="2" destOrd="0" presId="urn:microsoft.com/office/officeart/2005/8/layout/gear1"/>
    <dgm:cxn modelId="{4FE55BB3-CA18-4D6B-B197-A63DD1E51CEE}" type="presParOf" srcId="{8D4B4311-4ADA-42C6-9263-575A8FFEB837}" destId="{CD793085-D27C-4195-AD81-0BC9A0DFC5F1}" srcOrd="3" destOrd="0" presId="urn:microsoft.com/office/officeart/2005/8/layout/gear1"/>
    <dgm:cxn modelId="{6C150A7F-F728-41F7-8C8D-ACF4C9D67404}" type="presParOf" srcId="{8D4B4311-4ADA-42C6-9263-575A8FFEB837}" destId="{F079DBBC-FB5E-4006-84A5-ED734B272432}" srcOrd="4" destOrd="0" presId="urn:microsoft.com/office/officeart/2005/8/layout/gear1"/>
    <dgm:cxn modelId="{66B53802-A1E3-4422-9058-432331EB193B}" type="presParOf" srcId="{8D4B4311-4ADA-42C6-9263-575A8FFEB837}" destId="{0D9E075C-B3A9-430F-89C7-569E58417DB8}" srcOrd="5" destOrd="0" presId="urn:microsoft.com/office/officeart/2005/8/layout/gear1"/>
    <dgm:cxn modelId="{4E228C40-B26A-41AF-A9C2-EA93BECD57F7}" type="presParOf" srcId="{8D4B4311-4ADA-42C6-9263-575A8FFEB837}" destId="{BF658519-8591-425C-8F4D-43301AA5489C}" srcOrd="6" destOrd="0" presId="urn:microsoft.com/office/officeart/2005/8/layout/gear1"/>
    <dgm:cxn modelId="{A2F6A5EF-B524-414C-8F04-25BFD023C005}" type="presParOf" srcId="{8D4B4311-4ADA-42C6-9263-575A8FFEB837}" destId="{DFEBF5D3-1C4E-4335-8520-15FE070F9000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133C11-2DD7-4A87-9CC8-8CCE6F9A22EA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3EF0811D-8BB4-477D-9E6F-282FE69CFF1B}">
      <dgm:prSet phldrT="[Text]"/>
      <dgm:spPr/>
      <dgm:t>
        <a:bodyPr/>
        <a:lstStyle/>
        <a:p>
          <a:r>
            <a:rPr lang="en-US" dirty="0" smtClean="0">
              <a:latin typeface="Corbel" panose="020B0503020204020204" pitchFamily="34" charset="0"/>
            </a:rPr>
            <a:t>Problem</a:t>
          </a:r>
          <a:endParaRPr lang="en-US" dirty="0">
            <a:latin typeface="Corbel" panose="020B0503020204020204" pitchFamily="34" charset="0"/>
          </a:endParaRPr>
        </a:p>
      </dgm:t>
    </dgm:pt>
    <dgm:pt modelId="{8EF4BD27-9A95-44B2-9E78-DE6A3358EF78}" type="parTrans" cxnId="{ADDE6B40-6D7D-4B0B-BB07-D650BEA2B5B1}">
      <dgm:prSet/>
      <dgm:spPr/>
      <dgm:t>
        <a:bodyPr/>
        <a:lstStyle/>
        <a:p>
          <a:endParaRPr lang="en-US"/>
        </a:p>
      </dgm:t>
    </dgm:pt>
    <dgm:pt modelId="{46A6C8C7-C993-4CBA-AF48-39A4B680F423}" type="sibTrans" cxnId="{ADDE6B40-6D7D-4B0B-BB07-D650BEA2B5B1}">
      <dgm:prSet/>
      <dgm:spPr/>
      <dgm:t>
        <a:bodyPr/>
        <a:lstStyle/>
        <a:p>
          <a:endParaRPr lang="en-US"/>
        </a:p>
      </dgm:t>
    </dgm:pt>
    <dgm:pt modelId="{D89A5A8D-08C2-4AF1-AB95-709405ADBAF0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Corbel" panose="020B0503020204020204" pitchFamily="34" charset="0"/>
            </a:rPr>
            <a:t>End User</a:t>
          </a:r>
          <a:endParaRPr lang="en-US" b="1" dirty="0">
            <a:solidFill>
              <a:srgbClr val="FFFF00"/>
            </a:solidFill>
            <a:latin typeface="Corbel" panose="020B0503020204020204" pitchFamily="34" charset="0"/>
          </a:endParaRPr>
        </a:p>
      </dgm:t>
    </dgm:pt>
    <dgm:pt modelId="{904D323C-149D-4799-8EFF-AD04CCB132A5}" type="parTrans" cxnId="{C022CBD9-8891-4EE2-A60A-0986DBF46615}">
      <dgm:prSet/>
      <dgm:spPr/>
      <dgm:t>
        <a:bodyPr/>
        <a:lstStyle/>
        <a:p>
          <a:endParaRPr lang="en-US"/>
        </a:p>
      </dgm:t>
    </dgm:pt>
    <dgm:pt modelId="{D1D8CB57-C4F3-4E3E-8912-CC939246313D}" type="sibTrans" cxnId="{C022CBD9-8891-4EE2-A60A-0986DBF46615}">
      <dgm:prSet/>
      <dgm:spPr/>
      <dgm:t>
        <a:bodyPr/>
        <a:lstStyle/>
        <a:p>
          <a:endParaRPr lang="en-US"/>
        </a:p>
      </dgm:t>
    </dgm:pt>
    <dgm:pt modelId="{06288BD1-B256-4953-895D-E560FBB9F053}">
      <dgm:prSet phldrT="[Text]"/>
      <dgm:spPr/>
      <dgm:t>
        <a:bodyPr/>
        <a:lstStyle/>
        <a:p>
          <a:r>
            <a:rPr lang="en-US" dirty="0" smtClean="0">
              <a:latin typeface="Corbel" panose="020B0503020204020204" pitchFamily="34" charset="0"/>
            </a:rPr>
            <a:t>Designer</a:t>
          </a:r>
          <a:endParaRPr lang="en-US" dirty="0">
            <a:latin typeface="Corbel" panose="020B0503020204020204" pitchFamily="34" charset="0"/>
          </a:endParaRPr>
        </a:p>
      </dgm:t>
    </dgm:pt>
    <dgm:pt modelId="{43CA9238-A253-459E-90F6-CEEBB5D40C67}" type="parTrans" cxnId="{81E947A7-E2CB-48B4-93F6-EF5E6F8399EB}">
      <dgm:prSet/>
      <dgm:spPr/>
      <dgm:t>
        <a:bodyPr/>
        <a:lstStyle/>
        <a:p>
          <a:endParaRPr lang="en-US"/>
        </a:p>
      </dgm:t>
    </dgm:pt>
    <dgm:pt modelId="{0B4C292D-D0EB-45A8-AFBA-522E809F145E}" type="sibTrans" cxnId="{81E947A7-E2CB-48B4-93F6-EF5E6F8399EB}">
      <dgm:prSet/>
      <dgm:spPr/>
      <dgm:t>
        <a:bodyPr/>
        <a:lstStyle/>
        <a:p>
          <a:endParaRPr lang="en-US"/>
        </a:p>
      </dgm:t>
    </dgm:pt>
    <dgm:pt modelId="{0ECE6CF2-F59B-4F49-BC93-1EA8F0183D9C}">
      <dgm:prSet phldrT="[Text]"/>
      <dgm:spPr/>
      <dgm:t>
        <a:bodyPr/>
        <a:lstStyle/>
        <a:p>
          <a:r>
            <a:rPr lang="en-US" dirty="0" smtClean="0">
              <a:latin typeface="Corbel" panose="020B0503020204020204" pitchFamily="34" charset="0"/>
            </a:rPr>
            <a:t>Process </a:t>
          </a:r>
          <a:endParaRPr lang="en-US" dirty="0">
            <a:latin typeface="Corbel" panose="020B0503020204020204" pitchFamily="34" charset="0"/>
          </a:endParaRPr>
        </a:p>
      </dgm:t>
    </dgm:pt>
    <dgm:pt modelId="{EBE1E505-2361-44C7-8977-D057517CC657}" type="parTrans" cxnId="{4A44397A-1898-48CA-8FFF-DBFDF9E5B237}">
      <dgm:prSet/>
      <dgm:spPr/>
      <dgm:t>
        <a:bodyPr/>
        <a:lstStyle/>
        <a:p>
          <a:endParaRPr lang="en-US"/>
        </a:p>
      </dgm:t>
    </dgm:pt>
    <dgm:pt modelId="{6C66E2B6-0B7B-4524-AE4A-11BC6F9E6B23}" type="sibTrans" cxnId="{4A44397A-1898-48CA-8FFF-DBFDF9E5B237}">
      <dgm:prSet/>
      <dgm:spPr/>
      <dgm:t>
        <a:bodyPr/>
        <a:lstStyle/>
        <a:p>
          <a:endParaRPr lang="en-US"/>
        </a:p>
      </dgm:t>
    </dgm:pt>
    <dgm:pt modelId="{E042D3FF-553A-4D91-97E9-521BAD437611}">
      <dgm:prSet phldrT="[Text]"/>
      <dgm:spPr/>
      <dgm:t>
        <a:bodyPr/>
        <a:lstStyle/>
        <a:p>
          <a:r>
            <a:rPr lang="en-US" dirty="0" smtClean="0">
              <a:latin typeface="Corbel" panose="020B0503020204020204" pitchFamily="34" charset="0"/>
            </a:rPr>
            <a:t>Client</a:t>
          </a:r>
          <a:endParaRPr lang="en-US" dirty="0">
            <a:latin typeface="Corbel" panose="020B0503020204020204" pitchFamily="34" charset="0"/>
          </a:endParaRPr>
        </a:p>
      </dgm:t>
    </dgm:pt>
    <dgm:pt modelId="{7E5A3575-2373-46AB-86AD-516FD284829B}" type="parTrans" cxnId="{24EB1CE0-945D-470F-9BDD-0E8820D3914A}">
      <dgm:prSet/>
      <dgm:spPr/>
      <dgm:t>
        <a:bodyPr/>
        <a:lstStyle/>
        <a:p>
          <a:endParaRPr lang="en-US"/>
        </a:p>
      </dgm:t>
    </dgm:pt>
    <dgm:pt modelId="{A7D1B4E9-4542-4E94-A9BF-208DB389D66D}" type="sibTrans" cxnId="{24EB1CE0-945D-470F-9BDD-0E8820D3914A}">
      <dgm:prSet/>
      <dgm:spPr/>
      <dgm:t>
        <a:bodyPr/>
        <a:lstStyle/>
        <a:p>
          <a:endParaRPr lang="en-US"/>
        </a:p>
      </dgm:t>
    </dgm:pt>
    <dgm:pt modelId="{A14D9896-F596-4FCD-8F9F-9218E162A354}" type="pres">
      <dgm:prSet presAssocID="{B2133C11-2DD7-4A87-9CC8-8CCE6F9A22EA}" presName="Name0" presStyleCnt="0">
        <dgm:presLayoutVars>
          <dgm:dir/>
          <dgm:animLvl val="lvl"/>
          <dgm:resizeHandles val="exact"/>
        </dgm:presLayoutVars>
      </dgm:prSet>
      <dgm:spPr/>
    </dgm:pt>
    <dgm:pt modelId="{FE8A1D0A-41A7-408F-945A-25719BDEE2D1}" type="pres">
      <dgm:prSet presAssocID="{3EF0811D-8BB4-477D-9E6F-282FE69CFF1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184E6-8571-499D-A0EE-4479AB3444D9}" type="pres">
      <dgm:prSet presAssocID="{46A6C8C7-C993-4CBA-AF48-39A4B680F423}" presName="parTxOnlySpace" presStyleCnt="0"/>
      <dgm:spPr/>
    </dgm:pt>
    <dgm:pt modelId="{C892F9D2-DA5F-4010-B334-D416842AD4F8}" type="pres">
      <dgm:prSet presAssocID="{D89A5A8D-08C2-4AF1-AB95-709405ADBAF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5B2B1-CB1A-4E32-A381-FE490FB27231}" type="pres">
      <dgm:prSet presAssocID="{D1D8CB57-C4F3-4E3E-8912-CC939246313D}" presName="parTxOnlySpace" presStyleCnt="0"/>
      <dgm:spPr/>
    </dgm:pt>
    <dgm:pt modelId="{6ACE63BA-400A-4F4F-AD4C-C11A806376D1}" type="pres">
      <dgm:prSet presAssocID="{06288BD1-B256-4953-895D-E560FBB9F05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2A466-3360-4A24-A864-70D18B3DC4CF}" type="pres">
      <dgm:prSet presAssocID="{0B4C292D-D0EB-45A8-AFBA-522E809F145E}" presName="parTxOnlySpace" presStyleCnt="0"/>
      <dgm:spPr/>
    </dgm:pt>
    <dgm:pt modelId="{4B7E38C2-6C25-4002-929E-A31B6A1D3EE0}" type="pres">
      <dgm:prSet presAssocID="{0ECE6CF2-F59B-4F49-BC93-1EA8F0183D9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32D0C-1EED-45C6-B549-972AEED5BE76}" type="pres">
      <dgm:prSet presAssocID="{6C66E2B6-0B7B-4524-AE4A-11BC6F9E6B23}" presName="parTxOnlySpace" presStyleCnt="0"/>
      <dgm:spPr/>
    </dgm:pt>
    <dgm:pt modelId="{02BD5E47-9653-429A-A832-36A05EE0BB90}" type="pres">
      <dgm:prSet presAssocID="{E042D3FF-553A-4D91-97E9-521BAD43761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4397A-1898-48CA-8FFF-DBFDF9E5B237}" srcId="{B2133C11-2DD7-4A87-9CC8-8CCE6F9A22EA}" destId="{0ECE6CF2-F59B-4F49-BC93-1EA8F0183D9C}" srcOrd="3" destOrd="0" parTransId="{EBE1E505-2361-44C7-8977-D057517CC657}" sibTransId="{6C66E2B6-0B7B-4524-AE4A-11BC6F9E6B23}"/>
    <dgm:cxn modelId="{3A782A8E-89CD-4706-B7DD-6BEA56B7FC58}" type="presOf" srcId="{3EF0811D-8BB4-477D-9E6F-282FE69CFF1B}" destId="{FE8A1D0A-41A7-408F-945A-25719BDEE2D1}" srcOrd="0" destOrd="0" presId="urn:microsoft.com/office/officeart/2005/8/layout/chevron1"/>
    <dgm:cxn modelId="{C022CBD9-8891-4EE2-A60A-0986DBF46615}" srcId="{B2133C11-2DD7-4A87-9CC8-8CCE6F9A22EA}" destId="{D89A5A8D-08C2-4AF1-AB95-709405ADBAF0}" srcOrd="1" destOrd="0" parTransId="{904D323C-149D-4799-8EFF-AD04CCB132A5}" sibTransId="{D1D8CB57-C4F3-4E3E-8912-CC939246313D}"/>
    <dgm:cxn modelId="{F33D61E1-7C26-4DE9-8E7E-5F135EBB56F7}" type="presOf" srcId="{E042D3FF-553A-4D91-97E9-521BAD437611}" destId="{02BD5E47-9653-429A-A832-36A05EE0BB90}" srcOrd="0" destOrd="0" presId="urn:microsoft.com/office/officeart/2005/8/layout/chevron1"/>
    <dgm:cxn modelId="{24EB1CE0-945D-470F-9BDD-0E8820D3914A}" srcId="{B2133C11-2DD7-4A87-9CC8-8CCE6F9A22EA}" destId="{E042D3FF-553A-4D91-97E9-521BAD437611}" srcOrd="4" destOrd="0" parTransId="{7E5A3575-2373-46AB-86AD-516FD284829B}" sibTransId="{A7D1B4E9-4542-4E94-A9BF-208DB389D66D}"/>
    <dgm:cxn modelId="{2D8D0512-5722-40A4-97DA-BDD9C64BE948}" type="presOf" srcId="{0ECE6CF2-F59B-4F49-BC93-1EA8F0183D9C}" destId="{4B7E38C2-6C25-4002-929E-A31B6A1D3EE0}" srcOrd="0" destOrd="0" presId="urn:microsoft.com/office/officeart/2005/8/layout/chevron1"/>
    <dgm:cxn modelId="{CBE32D63-D2A4-4853-87FC-32C8CEE952DF}" type="presOf" srcId="{D89A5A8D-08C2-4AF1-AB95-709405ADBAF0}" destId="{C892F9D2-DA5F-4010-B334-D416842AD4F8}" srcOrd="0" destOrd="0" presId="urn:microsoft.com/office/officeart/2005/8/layout/chevron1"/>
    <dgm:cxn modelId="{81E947A7-E2CB-48B4-93F6-EF5E6F8399EB}" srcId="{B2133C11-2DD7-4A87-9CC8-8CCE6F9A22EA}" destId="{06288BD1-B256-4953-895D-E560FBB9F053}" srcOrd="2" destOrd="0" parTransId="{43CA9238-A253-459E-90F6-CEEBB5D40C67}" sibTransId="{0B4C292D-D0EB-45A8-AFBA-522E809F145E}"/>
    <dgm:cxn modelId="{ADDE6B40-6D7D-4B0B-BB07-D650BEA2B5B1}" srcId="{B2133C11-2DD7-4A87-9CC8-8CCE6F9A22EA}" destId="{3EF0811D-8BB4-477D-9E6F-282FE69CFF1B}" srcOrd="0" destOrd="0" parTransId="{8EF4BD27-9A95-44B2-9E78-DE6A3358EF78}" sibTransId="{46A6C8C7-C993-4CBA-AF48-39A4B680F423}"/>
    <dgm:cxn modelId="{A5240BDE-90A8-4538-833F-A6F78BA5F0AB}" type="presOf" srcId="{B2133C11-2DD7-4A87-9CC8-8CCE6F9A22EA}" destId="{A14D9896-F596-4FCD-8F9F-9218E162A354}" srcOrd="0" destOrd="0" presId="urn:microsoft.com/office/officeart/2005/8/layout/chevron1"/>
    <dgm:cxn modelId="{C9017116-644F-461A-AFD5-EBCDA088427A}" type="presOf" srcId="{06288BD1-B256-4953-895D-E560FBB9F053}" destId="{6ACE63BA-400A-4F4F-AD4C-C11A806376D1}" srcOrd="0" destOrd="0" presId="urn:microsoft.com/office/officeart/2005/8/layout/chevron1"/>
    <dgm:cxn modelId="{16233F4E-D0F5-4A38-A7D5-DFCDB11B12EA}" type="presParOf" srcId="{A14D9896-F596-4FCD-8F9F-9218E162A354}" destId="{FE8A1D0A-41A7-408F-945A-25719BDEE2D1}" srcOrd="0" destOrd="0" presId="urn:microsoft.com/office/officeart/2005/8/layout/chevron1"/>
    <dgm:cxn modelId="{20F16A3C-CAEE-43EC-A5BC-5AF0BA27A318}" type="presParOf" srcId="{A14D9896-F596-4FCD-8F9F-9218E162A354}" destId="{678184E6-8571-499D-A0EE-4479AB3444D9}" srcOrd="1" destOrd="0" presId="urn:microsoft.com/office/officeart/2005/8/layout/chevron1"/>
    <dgm:cxn modelId="{197E1B30-CAB9-4A5E-A997-209B580634FE}" type="presParOf" srcId="{A14D9896-F596-4FCD-8F9F-9218E162A354}" destId="{C892F9D2-DA5F-4010-B334-D416842AD4F8}" srcOrd="2" destOrd="0" presId="urn:microsoft.com/office/officeart/2005/8/layout/chevron1"/>
    <dgm:cxn modelId="{B65870D5-58A8-4839-A2A4-8D3E8DEF6F33}" type="presParOf" srcId="{A14D9896-F596-4FCD-8F9F-9218E162A354}" destId="{B185B2B1-CB1A-4E32-A381-FE490FB27231}" srcOrd="3" destOrd="0" presId="urn:microsoft.com/office/officeart/2005/8/layout/chevron1"/>
    <dgm:cxn modelId="{4D852F34-7CCB-4573-94BC-D1B86865DFA0}" type="presParOf" srcId="{A14D9896-F596-4FCD-8F9F-9218E162A354}" destId="{6ACE63BA-400A-4F4F-AD4C-C11A806376D1}" srcOrd="4" destOrd="0" presId="urn:microsoft.com/office/officeart/2005/8/layout/chevron1"/>
    <dgm:cxn modelId="{7385AF64-171F-4CF8-9FEC-8BFC10412F3E}" type="presParOf" srcId="{A14D9896-F596-4FCD-8F9F-9218E162A354}" destId="{52A2A466-3360-4A24-A864-70D18B3DC4CF}" srcOrd="5" destOrd="0" presId="urn:microsoft.com/office/officeart/2005/8/layout/chevron1"/>
    <dgm:cxn modelId="{9EACB093-D1EB-4FE1-A804-7B2068031213}" type="presParOf" srcId="{A14D9896-F596-4FCD-8F9F-9218E162A354}" destId="{4B7E38C2-6C25-4002-929E-A31B6A1D3EE0}" srcOrd="6" destOrd="0" presId="urn:microsoft.com/office/officeart/2005/8/layout/chevron1"/>
    <dgm:cxn modelId="{B58F0920-755D-4F4B-96FD-1CFC81084EC5}" type="presParOf" srcId="{A14D9896-F596-4FCD-8F9F-9218E162A354}" destId="{6BE32D0C-1EED-45C6-B549-972AEED5BE76}" srcOrd="7" destOrd="0" presId="urn:microsoft.com/office/officeart/2005/8/layout/chevron1"/>
    <dgm:cxn modelId="{54632DC4-B48D-4D61-8994-EF46BE1F3FEF}" type="presParOf" srcId="{A14D9896-F596-4FCD-8F9F-9218E162A354}" destId="{02BD5E47-9653-429A-A832-36A05EE0BB90}" srcOrd="8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6B48AB-763C-4D8A-AC58-818E5B2820EB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C7D78E5E-356B-405A-ADDD-7BF05A35FAA0}">
      <dgm:prSet phldrT="[Text]"/>
      <dgm:spPr/>
      <dgm:t>
        <a:bodyPr/>
        <a:lstStyle/>
        <a:p>
          <a:r>
            <a:rPr lang="en-US" dirty="0" smtClean="0">
              <a:latin typeface="Corbel" panose="020B0503020204020204" pitchFamily="34" charset="0"/>
            </a:rPr>
            <a:t>Problem</a:t>
          </a:r>
          <a:endParaRPr lang="en-US" dirty="0">
            <a:latin typeface="Corbel" panose="020B0503020204020204" pitchFamily="34" charset="0"/>
          </a:endParaRPr>
        </a:p>
      </dgm:t>
    </dgm:pt>
    <dgm:pt modelId="{BECBAB6B-F172-4FD6-850F-D3D892B1C760}" type="parTrans" cxnId="{EDD5A124-261F-4605-8675-A7A8D9605FC7}">
      <dgm:prSet/>
      <dgm:spPr/>
      <dgm:t>
        <a:bodyPr/>
        <a:lstStyle/>
        <a:p>
          <a:endParaRPr lang="en-US"/>
        </a:p>
      </dgm:t>
    </dgm:pt>
    <dgm:pt modelId="{2B21925A-E7F5-41C3-806F-E4C344AEFC7E}" type="sibTrans" cxnId="{EDD5A124-261F-4605-8675-A7A8D9605FC7}">
      <dgm:prSet/>
      <dgm:spPr/>
      <dgm:t>
        <a:bodyPr/>
        <a:lstStyle/>
        <a:p>
          <a:endParaRPr lang="en-US"/>
        </a:p>
      </dgm:t>
    </dgm:pt>
    <dgm:pt modelId="{EAD88B36-4C79-4A3E-8D08-8411D6DE0753}">
      <dgm:prSet phldrT="[Text]"/>
      <dgm:spPr/>
      <dgm:t>
        <a:bodyPr/>
        <a:lstStyle/>
        <a:p>
          <a:r>
            <a:rPr lang="en-US" dirty="0" smtClean="0">
              <a:latin typeface="Corbel" panose="020B0503020204020204" pitchFamily="34" charset="0"/>
            </a:rPr>
            <a:t>Client</a:t>
          </a:r>
          <a:endParaRPr lang="en-US" dirty="0">
            <a:latin typeface="Corbel" panose="020B0503020204020204" pitchFamily="34" charset="0"/>
          </a:endParaRPr>
        </a:p>
      </dgm:t>
    </dgm:pt>
    <dgm:pt modelId="{E9E4371A-E3EF-4938-9AB9-79D3965D80CA}" type="parTrans" cxnId="{9E6943C3-4278-471E-BEE4-F769D74541B7}">
      <dgm:prSet/>
      <dgm:spPr/>
      <dgm:t>
        <a:bodyPr/>
        <a:lstStyle/>
        <a:p>
          <a:endParaRPr lang="en-US"/>
        </a:p>
      </dgm:t>
    </dgm:pt>
    <dgm:pt modelId="{C3863C29-4AF0-45D0-86C9-141029CC9F85}" type="sibTrans" cxnId="{9E6943C3-4278-471E-BEE4-F769D74541B7}">
      <dgm:prSet/>
      <dgm:spPr/>
      <dgm:t>
        <a:bodyPr/>
        <a:lstStyle/>
        <a:p>
          <a:endParaRPr lang="en-US"/>
        </a:p>
      </dgm:t>
    </dgm:pt>
    <dgm:pt modelId="{C6809566-5D10-4283-94E7-934738964F83}">
      <dgm:prSet phldrT="[Text]"/>
      <dgm:spPr/>
      <dgm:t>
        <a:bodyPr/>
        <a:lstStyle/>
        <a:p>
          <a:r>
            <a:rPr lang="en-US" dirty="0" smtClean="0">
              <a:latin typeface="Corbel" panose="020B0503020204020204" pitchFamily="34" charset="0"/>
            </a:rPr>
            <a:t>Process</a:t>
          </a:r>
          <a:endParaRPr lang="en-US" dirty="0">
            <a:latin typeface="Corbel" panose="020B0503020204020204" pitchFamily="34" charset="0"/>
          </a:endParaRPr>
        </a:p>
      </dgm:t>
    </dgm:pt>
    <dgm:pt modelId="{9E34CDDC-1B44-43E1-8765-C47D48441E0C}" type="parTrans" cxnId="{59872CB5-6CA8-4B97-971F-6F64F0C2DDE7}">
      <dgm:prSet/>
      <dgm:spPr/>
      <dgm:t>
        <a:bodyPr/>
        <a:lstStyle/>
        <a:p>
          <a:endParaRPr lang="en-US"/>
        </a:p>
      </dgm:t>
    </dgm:pt>
    <dgm:pt modelId="{7CC3CE37-580F-4D1E-8F78-5638DB78CE5F}" type="sibTrans" cxnId="{59872CB5-6CA8-4B97-971F-6F64F0C2DDE7}">
      <dgm:prSet/>
      <dgm:spPr/>
      <dgm:t>
        <a:bodyPr/>
        <a:lstStyle/>
        <a:p>
          <a:endParaRPr lang="en-US"/>
        </a:p>
      </dgm:t>
    </dgm:pt>
    <dgm:pt modelId="{D6435576-8C56-4861-BDF4-E886EE3D22CE}">
      <dgm:prSet phldrT="[Text]"/>
      <dgm:spPr/>
      <dgm:t>
        <a:bodyPr/>
        <a:lstStyle/>
        <a:p>
          <a:r>
            <a:rPr lang="en-US" dirty="0" smtClean="0">
              <a:latin typeface="Corbel" panose="020B0503020204020204" pitchFamily="34" charset="0"/>
            </a:rPr>
            <a:t>Designer</a:t>
          </a:r>
          <a:endParaRPr lang="en-US" dirty="0">
            <a:latin typeface="Corbel" panose="020B0503020204020204" pitchFamily="34" charset="0"/>
          </a:endParaRPr>
        </a:p>
      </dgm:t>
    </dgm:pt>
    <dgm:pt modelId="{05476775-B5E5-422A-B1E9-58DFDAE072A8}" type="parTrans" cxnId="{584A558C-7BA4-4860-86FF-45C6EA996DA9}">
      <dgm:prSet/>
      <dgm:spPr/>
      <dgm:t>
        <a:bodyPr/>
        <a:lstStyle/>
        <a:p>
          <a:endParaRPr lang="en-US"/>
        </a:p>
      </dgm:t>
    </dgm:pt>
    <dgm:pt modelId="{BD777B22-16DB-47D7-8F82-3B07FEE28B5E}" type="sibTrans" cxnId="{584A558C-7BA4-4860-86FF-45C6EA996DA9}">
      <dgm:prSet/>
      <dgm:spPr/>
      <dgm:t>
        <a:bodyPr/>
        <a:lstStyle/>
        <a:p>
          <a:endParaRPr lang="en-US"/>
        </a:p>
      </dgm:t>
    </dgm:pt>
    <dgm:pt modelId="{1B81FFF3-DA28-4815-91E2-CD8A08D45E72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  <a:latin typeface="Corbel" panose="020B0503020204020204" pitchFamily="34" charset="0"/>
            </a:rPr>
            <a:t>End User</a:t>
          </a:r>
          <a:endParaRPr lang="en-US" sz="1600" b="1" dirty="0">
            <a:solidFill>
              <a:srgbClr val="FFFF00"/>
            </a:solidFill>
            <a:latin typeface="Corbel" panose="020B0503020204020204" pitchFamily="34" charset="0"/>
          </a:endParaRPr>
        </a:p>
      </dgm:t>
    </dgm:pt>
    <dgm:pt modelId="{260C2110-4ECA-4DB5-8202-DB878F97E6E9}" type="parTrans" cxnId="{397D9A0B-1CBB-46DA-8C4D-5B8205981745}">
      <dgm:prSet/>
      <dgm:spPr/>
      <dgm:t>
        <a:bodyPr/>
        <a:lstStyle/>
        <a:p>
          <a:endParaRPr lang="en-US"/>
        </a:p>
      </dgm:t>
    </dgm:pt>
    <dgm:pt modelId="{76165D58-1987-487D-BD8E-697E88893840}" type="sibTrans" cxnId="{397D9A0B-1CBB-46DA-8C4D-5B8205981745}">
      <dgm:prSet/>
      <dgm:spPr/>
      <dgm:t>
        <a:bodyPr/>
        <a:lstStyle/>
        <a:p>
          <a:endParaRPr lang="en-US"/>
        </a:p>
      </dgm:t>
    </dgm:pt>
    <dgm:pt modelId="{E7711D3B-9EC3-4A77-99F7-7C442737FD46}" type="pres">
      <dgm:prSet presAssocID="{0E6B48AB-763C-4D8A-AC58-818E5B2820EB}" presName="Name0" presStyleCnt="0">
        <dgm:presLayoutVars>
          <dgm:dir/>
          <dgm:animLvl val="lvl"/>
          <dgm:resizeHandles val="exact"/>
        </dgm:presLayoutVars>
      </dgm:prSet>
      <dgm:spPr/>
    </dgm:pt>
    <dgm:pt modelId="{8D3906C4-9B2D-4523-BF56-5C68DF459326}" type="pres">
      <dgm:prSet presAssocID="{C7D78E5E-356B-405A-ADDD-7BF05A35FAA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80B01-45FC-4449-8F69-F5A9F1B8B78E}" type="pres">
      <dgm:prSet presAssocID="{2B21925A-E7F5-41C3-806F-E4C344AEFC7E}" presName="parTxOnlySpace" presStyleCnt="0"/>
      <dgm:spPr/>
    </dgm:pt>
    <dgm:pt modelId="{93F87831-23FE-47A0-9EA6-779D435C8534}" type="pres">
      <dgm:prSet presAssocID="{EAD88B36-4C79-4A3E-8D08-8411D6DE075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FA335-638F-482E-8439-6383A5921CED}" type="pres">
      <dgm:prSet presAssocID="{C3863C29-4AF0-45D0-86C9-141029CC9F85}" presName="parTxOnlySpace" presStyleCnt="0"/>
      <dgm:spPr/>
    </dgm:pt>
    <dgm:pt modelId="{C6619302-1D68-4264-A04B-6123A91203C1}" type="pres">
      <dgm:prSet presAssocID="{C6809566-5D10-4283-94E7-934738964F83}" presName="parTxOnly" presStyleLbl="node1" presStyleIdx="2" presStyleCnt="5" custLinFactNeighborX="20969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9C8BB-3F3A-466A-B332-665BCB8C0339}" type="pres">
      <dgm:prSet presAssocID="{7CC3CE37-580F-4D1E-8F78-5638DB78CE5F}" presName="parTxOnlySpace" presStyleCnt="0"/>
      <dgm:spPr/>
    </dgm:pt>
    <dgm:pt modelId="{4B6C5E55-1972-4858-9C91-F40CD35246CF}" type="pres">
      <dgm:prSet presAssocID="{D6435576-8C56-4861-BDF4-E886EE3D22C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7ED39-83A3-4104-ACBA-E51213D623EC}" type="pres">
      <dgm:prSet presAssocID="{BD777B22-16DB-47D7-8F82-3B07FEE28B5E}" presName="parTxOnlySpace" presStyleCnt="0"/>
      <dgm:spPr/>
    </dgm:pt>
    <dgm:pt modelId="{FEC7BC45-26A9-417A-A4DF-1C4981AECB25}" type="pres">
      <dgm:prSet presAssocID="{1B81FFF3-DA28-4815-91E2-CD8A08D45E7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9359D0-12CD-4D5F-AE9A-75D51768295B}" type="presOf" srcId="{EAD88B36-4C79-4A3E-8D08-8411D6DE0753}" destId="{93F87831-23FE-47A0-9EA6-779D435C8534}" srcOrd="0" destOrd="0" presId="urn:microsoft.com/office/officeart/2005/8/layout/chevron1"/>
    <dgm:cxn modelId="{EDD5A124-261F-4605-8675-A7A8D9605FC7}" srcId="{0E6B48AB-763C-4D8A-AC58-818E5B2820EB}" destId="{C7D78E5E-356B-405A-ADDD-7BF05A35FAA0}" srcOrd="0" destOrd="0" parTransId="{BECBAB6B-F172-4FD6-850F-D3D892B1C760}" sibTransId="{2B21925A-E7F5-41C3-806F-E4C344AEFC7E}"/>
    <dgm:cxn modelId="{397D9A0B-1CBB-46DA-8C4D-5B8205981745}" srcId="{0E6B48AB-763C-4D8A-AC58-818E5B2820EB}" destId="{1B81FFF3-DA28-4815-91E2-CD8A08D45E72}" srcOrd="4" destOrd="0" parTransId="{260C2110-4ECA-4DB5-8202-DB878F97E6E9}" sibTransId="{76165D58-1987-487D-BD8E-697E88893840}"/>
    <dgm:cxn modelId="{59872CB5-6CA8-4B97-971F-6F64F0C2DDE7}" srcId="{0E6B48AB-763C-4D8A-AC58-818E5B2820EB}" destId="{C6809566-5D10-4283-94E7-934738964F83}" srcOrd="2" destOrd="0" parTransId="{9E34CDDC-1B44-43E1-8765-C47D48441E0C}" sibTransId="{7CC3CE37-580F-4D1E-8F78-5638DB78CE5F}"/>
    <dgm:cxn modelId="{3E60CDBD-465C-4119-8672-8A4002ADD9FC}" type="presOf" srcId="{D6435576-8C56-4861-BDF4-E886EE3D22CE}" destId="{4B6C5E55-1972-4858-9C91-F40CD35246CF}" srcOrd="0" destOrd="0" presId="urn:microsoft.com/office/officeart/2005/8/layout/chevron1"/>
    <dgm:cxn modelId="{E4FFF7EC-FC0B-4E74-906F-11EC62D25868}" type="presOf" srcId="{1B81FFF3-DA28-4815-91E2-CD8A08D45E72}" destId="{FEC7BC45-26A9-417A-A4DF-1C4981AECB25}" srcOrd="0" destOrd="0" presId="urn:microsoft.com/office/officeart/2005/8/layout/chevron1"/>
    <dgm:cxn modelId="{7826DA3E-37CD-4C44-819E-EEC1401C78D7}" type="presOf" srcId="{C6809566-5D10-4283-94E7-934738964F83}" destId="{C6619302-1D68-4264-A04B-6123A91203C1}" srcOrd="0" destOrd="0" presId="urn:microsoft.com/office/officeart/2005/8/layout/chevron1"/>
    <dgm:cxn modelId="{9E6943C3-4278-471E-BEE4-F769D74541B7}" srcId="{0E6B48AB-763C-4D8A-AC58-818E5B2820EB}" destId="{EAD88B36-4C79-4A3E-8D08-8411D6DE0753}" srcOrd="1" destOrd="0" parTransId="{E9E4371A-E3EF-4938-9AB9-79D3965D80CA}" sibTransId="{C3863C29-4AF0-45D0-86C9-141029CC9F85}"/>
    <dgm:cxn modelId="{584A558C-7BA4-4860-86FF-45C6EA996DA9}" srcId="{0E6B48AB-763C-4D8A-AC58-818E5B2820EB}" destId="{D6435576-8C56-4861-BDF4-E886EE3D22CE}" srcOrd="3" destOrd="0" parTransId="{05476775-B5E5-422A-B1E9-58DFDAE072A8}" sibTransId="{BD777B22-16DB-47D7-8F82-3B07FEE28B5E}"/>
    <dgm:cxn modelId="{DF4C3F09-EC1E-42FD-86D3-871AC80A791D}" type="presOf" srcId="{0E6B48AB-763C-4D8A-AC58-818E5B2820EB}" destId="{E7711D3B-9EC3-4A77-99F7-7C442737FD46}" srcOrd="0" destOrd="0" presId="urn:microsoft.com/office/officeart/2005/8/layout/chevron1"/>
    <dgm:cxn modelId="{A8363F05-6A62-4FFB-B331-DFF921968D16}" type="presOf" srcId="{C7D78E5E-356B-405A-ADDD-7BF05A35FAA0}" destId="{8D3906C4-9B2D-4523-BF56-5C68DF459326}" srcOrd="0" destOrd="0" presId="urn:microsoft.com/office/officeart/2005/8/layout/chevron1"/>
    <dgm:cxn modelId="{1D99E8F1-F31B-4334-B704-4B29753D0A50}" type="presParOf" srcId="{E7711D3B-9EC3-4A77-99F7-7C442737FD46}" destId="{8D3906C4-9B2D-4523-BF56-5C68DF459326}" srcOrd="0" destOrd="0" presId="urn:microsoft.com/office/officeart/2005/8/layout/chevron1"/>
    <dgm:cxn modelId="{C41BA021-703F-4FA6-8CBF-68459464345E}" type="presParOf" srcId="{E7711D3B-9EC3-4A77-99F7-7C442737FD46}" destId="{CE280B01-45FC-4449-8F69-F5A9F1B8B78E}" srcOrd="1" destOrd="0" presId="urn:microsoft.com/office/officeart/2005/8/layout/chevron1"/>
    <dgm:cxn modelId="{490C2316-3821-4384-A1EA-EF508ED837D4}" type="presParOf" srcId="{E7711D3B-9EC3-4A77-99F7-7C442737FD46}" destId="{93F87831-23FE-47A0-9EA6-779D435C8534}" srcOrd="2" destOrd="0" presId="urn:microsoft.com/office/officeart/2005/8/layout/chevron1"/>
    <dgm:cxn modelId="{65F83C46-ED29-4846-BD65-890E99558059}" type="presParOf" srcId="{E7711D3B-9EC3-4A77-99F7-7C442737FD46}" destId="{928FA335-638F-482E-8439-6383A5921CED}" srcOrd="3" destOrd="0" presId="urn:microsoft.com/office/officeart/2005/8/layout/chevron1"/>
    <dgm:cxn modelId="{17899968-351A-4422-A053-EC4671D843A2}" type="presParOf" srcId="{E7711D3B-9EC3-4A77-99F7-7C442737FD46}" destId="{C6619302-1D68-4264-A04B-6123A91203C1}" srcOrd="4" destOrd="0" presId="urn:microsoft.com/office/officeart/2005/8/layout/chevron1"/>
    <dgm:cxn modelId="{85347BDC-6117-4828-8F0A-E7D2ECCE7A55}" type="presParOf" srcId="{E7711D3B-9EC3-4A77-99F7-7C442737FD46}" destId="{78A9C8BB-3F3A-466A-B332-665BCB8C0339}" srcOrd="5" destOrd="0" presId="urn:microsoft.com/office/officeart/2005/8/layout/chevron1"/>
    <dgm:cxn modelId="{197375CB-A44D-465D-B2F8-5BF7B0F88435}" type="presParOf" srcId="{E7711D3B-9EC3-4A77-99F7-7C442737FD46}" destId="{4B6C5E55-1972-4858-9C91-F40CD35246CF}" srcOrd="6" destOrd="0" presId="urn:microsoft.com/office/officeart/2005/8/layout/chevron1"/>
    <dgm:cxn modelId="{F88801D5-C7A0-4D4E-830F-BA98066E3DF5}" type="presParOf" srcId="{E7711D3B-9EC3-4A77-99F7-7C442737FD46}" destId="{2DA7ED39-83A3-4104-ACBA-E51213D623EC}" srcOrd="7" destOrd="0" presId="urn:microsoft.com/office/officeart/2005/8/layout/chevron1"/>
    <dgm:cxn modelId="{E8CA905D-C0C5-499A-9EF5-9D2852830E0B}" type="presParOf" srcId="{E7711D3B-9EC3-4A77-99F7-7C442737FD46}" destId="{FEC7BC45-26A9-417A-A4DF-1C4981AECB25}" srcOrd="8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0D6E2-FAFA-4EAB-BFEF-43DB7A4B650D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5AA4A-7F8B-4428-856E-37FF4AA2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4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Heading would start in center, move</a:t>
            </a:r>
            <a:r>
              <a:rPr lang="en-US" baseline="0" dirty="0" smtClean="0"/>
              <a:t> to top &amp; fade and bullets “fade in” and go to center.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the two processes as gears, with the two touching in the analysis stage. UX4ID logo in bottom right corner – need two cycles written into the two gears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AA4A-7F8B-4428-856E-37FF4AA2D5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94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got some ideas for this… I think it works a lot</a:t>
            </a:r>
            <a:r>
              <a:rPr lang="en-US" baseline="0" dirty="0" smtClean="0"/>
              <a:t> like Olivia’s in that we need to parse it down into 2-5 word phrases with images of people who are confused, people who are happy, something that captures navigation visually (a compass?), an image of a device in someone’s hand, etc… Two screens and animation help!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AA4A-7F8B-4428-856E-37FF4AA2D5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6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Eric’s Picture bottom right,</a:t>
            </a:r>
            <a:r>
              <a:rPr lang="en-US" baseline="0" dirty="0" smtClean="0"/>
              <a:t> logo top left. </a:t>
            </a:r>
            <a:r>
              <a:rPr lang="en-US" dirty="0" smtClean="0"/>
              <a:t>Superimpose heart with UX inside it onto a development cycle visual? The second</a:t>
            </a:r>
            <a:r>
              <a:rPr lang="en-US" baseline="0" dirty="0" smtClean="0"/>
              <a:t> sentence is a text box, the word delight grows and glows, Logo takes over screen with last sentence under it on second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AA4A-7F8B-4428-856E-37FF4AA2D5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52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UX4ID on entire screen, shrinks to show all of us again</a:t>
            </a:r>
            <a:r>
              <a:rPr lang="en-US" baseline="0" dirty="0" smtClean="0"/>
              <a:t> for about 5 seconds.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AA4A-7F8B-4428-856E-37FF4AA2D5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1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will be “rolling credits” like a film</a:t>
            </a:r>
            <a:r>
              <a:rPr lang="en-US" baseline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AA4A-7F8B-4428-856E-37FF4AA2D5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UX4ID on entire screen, shrinks to show all of us again</a:t>
            </a:r>
            <a:r>
              <a:rPr lang="en-US" baseline="0" dirty="0" smtClean="0"/>
              <a:t> for about 5 seconds.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AA4A-7F8B-4428-856E-37FF4AA2D5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Julie’s image &amp; logo opposite corners, Previous Paradigm appears, UX</a:t>
            </a:r>
            <a:r>
              <a:rPr lang="en-US" baseline="0" dirty="0" smtClean="0"/>
              <a:t> Paradigm appears, </a:t>
            </a:r>
            <a:r>
              <a:rPr lang="en-US" baseline="0" dirty="0" err="1" smtClean="0"/>
              <a:t>crossout</a:t>
            </a:r>
            <a:r>
              <a:rPr lang="en-US" baseline="0" dirty="0" smtClean="0"/>
              <a:t> sign appears over previous paradigm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AA4A-7F8B-4428-856E-37FF4AA2D5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Julie’s picture &amp; logo in opposite </a:t>
            </a:r>
            <a:r>
              <a:rPr lang="en-US" baseline="0" dirty="0" smtClean="0"/>
              <a:t>corners, storyboard image with comment that starts “it is too easy” for 10 seconds. Fade this comment &amp; image, bring in comment that starts “Our job” and 2 images about delight.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AA4A-7F8B-4428-856E-37FF4AA2D5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5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Anne’s pic in bottom center, logo bottom corner,</a:t>
            </a:r>
            <a:r>
              <a:rPr lang="en-US" baseline="0" dirty="0" smtClean="0"/>
              <a:t> Text appears in center top of screen.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AA4A-7F8B-4428-856E-37FF4AA2D5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5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Anne pic</a:t>
            </a:r>
            <a:r>
              <a:rPr lang="en-US" baseline="0" dirty="0" smtClean="0"/>
              <a:t> &amp; logo same place, To understand comment at top. Create a persona appears with diagram of how we narrowed it down. Previous fades as “adapt research methods…” appears with images of paper prototype, a google docs link, the title of our r1 script. Previous fades and “be ready…” appears in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AA4A-7F8B-4428-856E-37FF4AA2D5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66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Olivia’s image &amp; logo</a:t>
            </a:r>
            <a:r>
              <a:rPr lang="en-US" i="0" baseline="0" dirty="0" smtClean="0"/>
              <a:t> top &amp; bottom right, “we learned…”. </a:t>
            </a:r>
            <a:r>
              <a:rPr lang="en-US" i="1" dirty="0" smtClean="0"/>
              <a:t>Don’t Panic! </a:t>
            </a:r>
            <a:r>
              <a:rPr lang="en-US" i="1" dirty="0" smtClean="0">
                <a:sym typeface="Wingdings" panose="05000000000000000000" pitchFamily="2" charset="2"/>
              </a:rPr>
              <a:t> </a:t>
            </a:r>
            <a:r>
              <a:rPr lang="en-US" i="0" baseline="0" dirty="0" smtClean="0">
                <a:sym typeface="Wingdings" panose="05000000000000000000" pitchFamily="2" charset="2"/>
              </a:rPr>
              <a:t> The rest of text and needed images would appear in a sequence, starting going left to right from “focus on the user” to evaluate, then the 3 iterates, find/use tool, ask question, go… mile.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AA4A-7F8B-4428-856E-37FF4AA2D5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78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admit it, I have no idea how to use images to demonstrate this. We’ve got two screens. We can use animation. Any ideas</a:t>
            </a:r>
            <a:r>
              <a:rPr lang="en-US" baseline="0" dirty="0" smtClean="0"/>
              <a:t> ladies?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AA4A-7F8B-4428-856E-37FF4AA2D5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65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5AA4A-7F8B-4428-856E-37FF4AA2D5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8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CD54-9DDF-454E-9F91-56730724987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F059B-25F0-4D7F-9E91-3CDAD55D703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CD54-9DDF-454E-9F91-56730724987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059B-25F0-4D7F-9E91-3CDAD55D7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CD54-9DDF-454E-9F91-56730724987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059B-25F0-4D7F-9E91-3CDAD55D7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CD54-9DDF-454E-9F91-56730724987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F059B-25F0-4D7F-9E91-3CDAD55D703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CD54-9DDF-454E-9F91-56730724987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F059B-25F0-4D7F-9E91-3CDAD55D703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CD54-9DDF-454E-9F91-56730724987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F059B-25F0-4D7F-9E91-3CDAD55D70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CD54-9DDF-454E-9F91-56730724987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F059B-25F0-4D7F-9E91-3CDAD55D703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CD54-9DDF-454E-9F91-56730724987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F059B-25F0-4D7F-9E91-3CDAD55D70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CD54-9DDF-454E-9F91-56730724987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F059B-25F0-4D7F-9E91-3CDAD55D70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CD54-9DDF-454E-9F91-56730724987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F059B-25F0-4D7F-9E91-3CDAD55D703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CD54-9DDF-454E-9F91-56730724987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F059B-25F0-4D7F-9E91-3CDAD55D703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A47B"/>
            </a:gs>
            <a:gs pos="17000">
              <a:srgbClr val="28A47B"/>
            </a:gs>
            <a:gs pos="48000">
              <a:srgbClr val="B0E6DC"/>
            </a:gs>
            <a:gs pos="67000">
              <a:srgbClr val="28A47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9CCD54-9DDF-454E-9F91-56730724987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24F059B-25F0-4D7F-9E91-3CDAD55D703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oogle.com/" TargetMode="External"/><Relationship Id="rId4" Type="http://schemas.openxmlformats.org/officeDocument/2006/relationships/hyperlink" Target="http://www.wordle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tmp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image" Target="../media/image14.tmp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75" y="533400"/>
            <a:ext cx="8912225" cy="169545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Reflections on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UX &amp; the </a:t>
            </a:r>
            <a:r>
              <a:rPr lang="en-US" b="1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EDIT 732/752 Journey</a:t>
            </a:r>
            <a:endParaRPr lang="en-US" b="1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4014" y="5103674"/>
            <a:ext cx="22899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  <a:latin typeface="Corbel" panose="020B0503020204020204" pitchFamily="34" charset="0"/>
              </a:rPr>
              <a:t>Anne Millen-Martini</a:t>
            </a:r>
          </a:p>
          <a:p>
            <a:pPr algn="r"/>
            <a:r>
              <a:rPr lang="en-US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Nkiruka</a:t>
            </a:r>
            <a:r>
              <a:rPr lang="en-US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Ogbuchiekwe</a:t>
            </a:r>
            <a:endParaRPr lang="en-US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r"/>
            <a:r>
              <a:rPr lang="en-US" dirty="0" smtClean="0">
                <a:solidFill>
                  <a:srgbClr val="000000"/>
                </a:solidFill>
                <a:latin typeface="Corbel" panose="020B0503020204020204" pitchFamily="34" charset="0"/>
              </a:rPr>
              <a:t>Julie Steward</a:t>
            </a:r>
          </a:p>
          <a:p>
            <a:pPr algn="r"/>
            <a:r>
              <a:rPr lang="en-US" dirty="0" smtClean="0">
                <a:solidFill>
                  <a:srgbClr val="000000"/>
                </a:solidFill>
                <a:latin typeface="Corbel" panose="020B0503020204020204" pitchFamily="34" charset="0"/>
              </a:rPr>
              <a:t>Eric Reeves</a:t>
            </a:r>
          </a:p>
          <a:p>
            <a:pPr algn="r"/>
            <a:r>
              <a:rPr lang="en-US" dirty="0" smtClean="0">
                <a:solidFill>
                  <a:srgbClr val="000000"/>
                </a:solidFill>
                <a:latin typeface="Corbel" panose="020B0503020204020204" pitchFamily="34" charset="0"/>
              </a:rPr>
              <a:t>Anna “Anya” </a:t>
            </a:r>
            <a:r>
              <a:rPr lang="en-US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Stolpe</a:t>
            </a:r>
            <a:endParaRPr lang="en-US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r"/>
            <a:r>
              <a:rPr lang="en-US" dirty="0" smtClean="0">
                <a:solidFill>
                  <a:srgbClr val="000000"/>
                </a:solidFill>
                <a:latin typeface="Corbel" panose="020B0503020204020204" pitchFamily="34" charset="0"/>
              </a:rPr>
              <a:t>Ying “Olivia” Wang</a:t>
            </a:r>
            <a:endParaRPr lang="en-US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AutoShape 2" descr="https://pod51034.outlook.com/owa/service.svc/s/GetFileAttachment?id=AAMkADU2OTVhNjc0LTg0M2YtNGRlZC1hYjQwLTYwNGY4ZjZjZGFjYgBGAAAAAACECw5N4axMSK9v3Dy0udm7BwDqSrPsgRLST4H8yfxYnwE6AAAAyfdVAADjIrMx4olhTbJzWkthFYc4AAA5ABZvAAABEgAQAEuzXpvSkwBMnZ1JjvjE6CU%3D&amp;isImagePreview=True&amp;X-OWA-CANARY=_hD59D3jikWCPAPrEUnjAikf7DHeNdEI_045704sU3ordUYYcNqCvgFtDhE_-s9WacY1euFsPa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9191"/>
            <a:ext cx="7796139" cy="46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6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05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Corbel" panose="020B0503020204020204" pitchFamily="34" charset="0"/>
              </a:rPr>
              <a:t>We learned that risk </a:t>
            </a:r>
            <a:r>
              <a:rPr lang="en-US" sz="4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and failure </a:t>
            </a:r>
            <a:r>
              <a:rPr lang="en-US" sz="4800" b="1" dirty="0">
                <a:solidFill>
                  <a:schemeClr val="tx2"/>
                </a:solidFill>
                <a:latin typeface="Corbel" panose="020B0503020204020204" pitchFamily="34" charset="0"/>
              </a:rPr>
              <a:t>must be acceptable in the </a:t>
            </a:r>
            <a:endParaRPr lang="en-US" sz="48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UX </a:t>
            </a:r>
            <a:r>
              <a:rPr lang="en-US" sz="4800" b="1" dirty="0">
                <a:solidFill>
                  <a:schemeClr val="tx2"/>
                </a:solidFill>
                <a:latin typeface="Corbel" panose="020B0503020204020204" pitchFamily="34" charset="0"/>
              </a:rPr>
              <a:t>process. </a:t>
            </a:r>
            <a:endParaRPr lang="en-US" sz="48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10" y="5943600"/>
            <a:ext cx="1242939" cy="7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10" y="5943600"/>
            <a:ext cx="1242939" cy="7473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5600" y="201561"/>
            <a:ext cx="6019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orbel" panose="020B0503020204020204" pitchFamily="34" charset="0"/>
              </a:rPr>
              <a:t>User Experience Design involves continuous decision </a:t>
            </a:r>
            <a:r>
              <a:rPr lang="en-US" sz="36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making. Only </a:t>
            </a:r>
            <a:r>
              <a:rPr lang="en-US" sz="3600" b="1" dirty="0">
                <a:solidFill>
                  <a:schemeClr val="tx2"/>
                </a:solidFill>
                <a:latin typeface="Corbel" panose="020B0503020204020204" pitchFamily="34" charset="0"/>
              </a:rPr>
              <a:t>risk enables the process to proactively address and mitigate issues that might otherwise arise after a product has been launched.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" r="11847" b="6160"/>
          <a:stretch/>
        </p:blipFill>
        <p:spPr>
          <a:xfrm>
            <a:off x="548215" y="4464918"/>
            <a:ext cx="1802119" cy="185929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35646" y="3572366"/>
            <a:ext cx="262725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Nkiruka</a:t>
            </a:r>
            <a:r>
              <a:rPr lang="en-US" sz="2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Ogbuchiekwe</a:t>
            </a:r>
            <a:endParaRPr lang="en-US" sz="20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M.Ed. Candidate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Deloitte Consulting</a:t>
            </a:r>
            <a:endParaRPr lang="en-US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2982" y="983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Find </a:t>
            </a:r>
            <a:r>
              <a:rPr lang="en-US" sz="3200" b="1" dirty="0">
                <a:solidFill>
                  <a:schemeClr val="tx2"/>
                </a:solidFill>
                <a:latin typeface="Corbel" panose="020B0503020204020204" pitchFamily="34" charset="0"/>
              </a:rPr>
              <a:t>out what makes sense to </a:t>
            </a:r>
            <a:r>
              <a:rPr lang="en-US" sz="3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the user, </a:t>
            </a:r>
            <a:r>
              <a:rPr lang="en-US" sz="3200" b="1" dirty="0">
                <a:solidFill>
                  <a:schemeClr val="tx2"/>
                </a:solidFill>
                <a:latin typeface="Corbel" panose="020B0503020204020204" pitchFamily="34" charset="0"/>
              </a:rPr>
              <a:t>whether you are focusing on navigation and content or how a device fits into your hand and whether you can use it in direct sunlight.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190050"/>
            <a:ext cx="75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Corbel" panose="020B0503020204020204" pitchFamily="34" charset="0"/>
              </a:rPr>
              <a:t>We learned that uncovering what is intuitive to the learner is more difficult than it looks. 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10179"/>
            <a:ext cx="39294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Corbel" panose="020B0503020204020204" pitchFamily="34" charset="0"/>
              </a:rPr>
              <a:t>If the learner can't find it, it doesn't exist</a:t>
            </a:r>
            <a:endParaRPr lang="en-US" sz="48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79" y="6108044"/>
            <a:ext cx="1242939" cy="747318"/>
          </a:xfrm>
          <a:prstGeom prst="rect">
            <a:avLst/>
          </a:prstGeom>
        </p:spPr>
      </p:pic>
      <p:pic>
        <p:nvPicPr>
          <p:cNvPr id="3076" name="Picture 4" descr="http://www.teamavalon.com/wp-content/uploads/2014/04/searching-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9648"/>
            <a:ext cx="4724400" cy="31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oprs.usc.edu/files/2013/05/sunshin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61" y="2041772"/>
            <a:ext cx="6288918" cy="41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echpinions.com/wp-content/uploads/2012/10/DSC01159-1400x8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r="15335"/>
          <a:stretch/>
        </p:blipFill>
        <p:spPr bwMode="auto">
          <a:xfrm>
            <a:off x="152400" y="3200400"/>
            <a:ext cx="3908323" cy="35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entrepreneur.com/dbimages/article/h1/uncover-your-sites-overlooked-profit-opportuniti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27767"/>
            <a:ext cx="3371850" cy="215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000">
        <p:fade/>
      </p:transition>
    </mc:Choice>
    <mc:Fallback xmlns="">
      <p:transition spd="med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7010" r="22968" b="25690"/>
          <a:stretch/>
        </p:blipFill>
        <p:spPr>
          <a:xfrm>
            <a:off x="3501157" y="909758"/>
            <a:ext cx="1762790" cy="1802281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818845" y="17206"/>
            <a:ext cx="31974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Anna </a:t>
            </a:r>
            <a:r>
              <a:rPr lang="en-US" sz="2000" b="1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Stolpe</a:t>
            </a:r>
            <a:endParaRPr lang="en-US" sz="20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M.Ed. Candidate. DOS Language &amp;  Culture Instructor</a:t>
            </a:r>
            <a:endParaRPr lang="en-US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49805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We need to dig </a:t>
            </a:r>
            <a:r>
              <a:rPr lang="en-US" sz="3600" b="1" dirty="0">
                <a:solidFill>
                  <a:schemeClr val="tx2"/>
                </a:solidFill>
                <a:latin typeface="Corbel" panose="020B0503020204020204" pitchFamily="34" charset="0"/>
              </a:rPr>
              <a:t>deeper into how the users think and act. Evidence-based practice is a good approach, but user-based is much better, especially when the goal is to better understand how a user thinks and learns.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10682"/>
            <a:ext cx="1242939" cy="7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32352" y="3589572"/>
            <a:ext cx="18630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Eric Reeves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Ph.D. Candidate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Lockheed Martin</a:t>
            </a:r>
            <a:endParaRPr lang="en-US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590800"/>
            <a:ext cx="579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The </a:t>
            </a:r>
            <a:r>
              <a:rPr lang="en-US" sz="3600" b="1" dirty="0">
                <a:solidFill>
                  <a:schemeClr val="tx2"/>
                </a:solidFill>
                <a:latin typeface="Corbel" panose="020B0503020204020204" pitchFamily="34" charset="0"/>
              </a:rPr>
              <a:t>most successful user experience design occurs when the product addresses a need that the customer didn’t know they had or didn’t know how to express.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9" r="29062" b="24444"/>
          <a:stretch/>
        </p:blipFill>
        <p:spPr>
          <a:xfrm>
            <a:off x="7084566" y="4482125"/>
            <a:ext cx="1558582" cy="184411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2209801" y="99351"/>
            <a:ext cx="6857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b="1" dirty="0">
                <a:solidFill>
                  <a:schemeClr val="tx2"/>
                </a:solidFill>
                <a:latin typeface="Corbel" panose="020B0503020204020204" pitchFamily="34" charset="0"/>
              </a:rPr>
              <a:t>We learned that UX adds “</a:t>
            </a:r>
            <a:r>
              <a:rPr lang="en-US" sz="4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heart” </a:t>
            </a:r>
            <a:r>
              <a:rPr lang="en-US" sz="4800" b="1" dirty="0">
                <a:solidFill>
                  <a:schemeClr val="tx2"/>
                </a:solidFill>
                <a:latin typeface="Corbel" panose="020B0503020204020204" pitchFamily="34" charset="0"/>
              </a:rPr>
              <a:t>to product development.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351"/>
            <a:ext cx="1242939" cy="747318"/>
          </a:xfrm>
          <a:prstGeom prst="rect">
            <a:avLst/>
          </a:prstGeom>
        </p:spPr>
      </p:pic>
      <p:pic>
        <p:nvPicPr>
          <p:cNvPr id="4098" name="Picture 2" descr="http://www.imagesbuddy.com/images/56/2013/06/simply-beautiful-heart-design-graphi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" t="5447" r="5294"/>
          <a:stretch/>
        </p:blipFill>
        <p:spPr bwMode="auto">
          <a:xfrm>
            <a:off x="609600" y="1695281"/>
            <a:ext cx="4191000" cy="4376476"/>
          </a:xfrm>
          <a:prstGeom prst="rect">
            <a:avLst/>
          </a:prstGeom>
          <a:noFill/>
          <a:effectLst>
            <a:glow rad="228600">
              <a:schemeClr val="tx2"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2580967"/>
            <a:ext cx="15119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UX</a:t>
            </a:r>
            <a:endParaRPr lang="en-US" sz="80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5176" y="4268079"/>
            <a:ext cx="26391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Market analysis</a:t>
            </a:r>
          </a:p>
          <a:p>
            <a:pPr algn="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Instructional Design</a:t>
            </a:r>
          </a:p>
          <a:p>
            <a:pPr algn="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Industrial Design</a:t>
            </a:r>
          </a:p>
          <a:p>
            <a:pPr algn="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Engineering</a:t>
            </a:r>
          </a:p>
          <a:p>
            <a:pPr algn="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HTML Development…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4817" y="414702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chemeClr val="tx2"/>
                </a:solidFill>
                <a:latin typeface="Corbel" panose="020B0503020204020204" pitchFamily="34" charset="0"/>
              </a:rPr>
              <a:t>This </a:t>
            </a:r>
            <a:r>
              <a:rPr lang="en-US" sz="3200" dirty="0">
                <a:solidFill>
                  <a:schemeClr val="tx2"/>
                </a:solidFill>
                <a:latin typeface="Corbel" panose="020B0503020204020204" pitchFamily="34" charset="0"/>
              </a:rPr>
              <a:t>causes the elusive </a:t>
            </a:r>
            <a:r>
              <a:rPr lang="en-US" sz="4000" dirty="0">
                <a:solidFill>
                  <a:srgbClr val="E5F834"/>
                </a:solidFill>
                <a:latin typeface="Gill Sans Ultra Bold Condensed" panose="020B0A06020104020203" pitchFamily="34" charset="0"/>
              </a:rPr>
              <a:t>delight</a:t>
            </a:r>
            <a:r>
              <a:rPr lang="en-US" sz="4000" dirty="0">
                <a:solidFill>
                  <a:srgbClr val="EBFA2E"/>
                </a:solidFill>
                <a:latin typeface="Gill Sans Ultra Bold Condensed" panose="020B0A06020104020203" pitchFamily="34" charset="0"/>
              </a:rPr>
              <a:t> </a:t>
            </a:r>
            <a:endParaRPr lang="en-US" sz="4000" dirty="0" smtClean="0">
              <a:solidFill>
                <a:srgbClr val="EBFA2E"/>
              </a:solidFill>
              <a:latin typeface="Gill Sans Ultra Bold Condensed" panose="020B0A06020104020203" pitchFamily="34" charset="0"/>
            </a:endParaRPr>
          </a:p>
          <a:p>
            <a:pPr algn="r"/>
            <a:r>
              <a:rPr lang="en-US" sz="3200" dirty="0" smtClean="0">
                <a:solidFill>
                  <a:schemeClr val="tx2"/>
                </a:solidFill>
                <a:latin typeface="Corbel" panose="020B0503020204020204" pitchFamily="34" charset="0"/>
              </a:rPr>
              <a:t>we </a:t>
            </a:r>
            <a:r>
              <a:rPr lang="en-US" sz="3200" dirty="0">
                <a:solidFill>
                  <a:schemeClr val="tx2"/>
                </a:solidFill>
                <a:latin typeface="Corbel" panose="020B0503020204020204" pitchFamily="34" charset="0"/>
              </a:rPr>
              <a:t>all strive to produce in our users. </a:t>
            </a:r>
            <a:endParaRPr lang="en-US" sz="320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algn="r"/>
            <a:r>
              <a:rPr lang="en-US" sz="3200" dirty="0" smtClean="0">
                <a:solidFill>
                  <a:schemeClr val="tx2"/>
                </a:solidFill>
                <a:latin typeface="Corbel" panose="020B0503020204020204" pitchFamily="34" charset="0"/>
              </a:rPr>
              <a:t>Going </a:t>
            </a:r>
            <a:r>
              <a:rPr lang="en-US" sz="3200" dirty="0">
                <a:solidFill>
                  <a:schemeClr val="tx2"/>
                </a:solidFill>
                <a:latin typeface="Corbel" panose="020B0503020204020204" pitchFamily="34" charset="0"/>
              </a:rPr>
              <a:t>beyond functionality and usability </a:t>
            </a:r>
            <a:endParaRPr lang="en-US" sz="320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algn="r"/>
            <a:r>
              <a:rPr lang="en-US" sz="3200" dirty="0" smtClean="0">
                <a:solidFill>
                  <a:schemeClr val="tx2"/>
                </a:solidFill>
                <a:latin typeface="Corbel" panose="020B0503020204020204" pitchFamily="34" charset="0"/>
              </a:rPr>
              <a:t>to </a:t>
            </a:r>
            <a:r>
              <a:rPr lang="en-US" sz="3200" dirty="0">
                <a:solidFill>
                  <a:schemeClr val="tx2"/>
                </a:solidFill>
                <a:latin typeface="Corbel" panose="020B0503020204020204" pitchFamily="34" charset="0"/>
              </a:rPr>
              <a:t>delight enables us to meet the </a:t>
            </a:r>
            <a:r>
              <a:rPr lang="en-US" sz="3200" dirty="0" smtClean="0">
                <a:solidFill>
                  <a:schemeClr val="tx2"/>
                </a:solidFill>
                <a:latin typeface="Corbel" panose="020B0503020204020204" pitchFamily="34" charset="0"/>
              </a:rPr>
              <a:t>end </a:t>
            </a:r>
            <a:r>
              <a:rPr lang="en-US" sz="3200" dirty="0">
                <a:solidFill>
                  <a:schemeClr val="tx2"/>
                </a:solidFill>
                <a:latin typeface="Corbel" panose="020B0503020204020204" pitchFamily="34" charset="0"/>
              </a:rPr>
              <a:t>user’s </a:t>
            </a:r>
            <a:endParaRPr lang="en-US" sz="320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algn="r"/>
            <a:r>
              <a:rPr lang="en-US" sz="3200" dirty="0" smtClean="0">
                <a:solidFill>
                  <a:schemeClr val="tx2"/>
                </a:solidFill>
                <a:latin typeface="Corbel" panose="020B0503020204020204" pitchFamily="34" charset="0"/>
              </a:rPr>
              <a:t>needs </a:t>
            </a:r>
            <a:r>
              <a:rPr lang="en-US" sz="3200" dirty="0">
                <a:solidFill>
                  <a:schemeClr val="tx2"/>
                </a:solidFill>
                <a:latin typeface="Corbel" panose="020B0503020204020204" pitchFamily="34" charset="0"/>
              </a:rPr>
              <a:t>in a clear and beautifully designed way. </a:t>
            </a:r>
          </a:p>
        </p:txBody>
      </p:sp>
      <p:pic>
        <p:nvPicPr>
          <p:cNvPr id="5130" name="Picture 10" descr="http://dawnmushill.files.wordpress.com/2012/04/all-delighted-people-raise-their-hands.jpg?w=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irseychelles.com/images/minister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33" y="778024"/>
            <a:ext cx="33337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fourthsource.com/wp-content/uploads/2013/06/delight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696"/>
            <a:ext cx="3128787" cy="235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backbonemag.com/files/Backblog-images/2013-09-online-learners-f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r="32000"/>
          <a:stretch/>
        </p:blipFill>
        <p:spPr bwMode="auto">
          <a:xfrm>
            <a:off x="1066800" y="3164048"/>
            <a:ext cx="1714317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advertiser.ie/images/2010/08/298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81200"/>
            <a:ext cx="2579192" cy="16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raineyinstitute.org/wp-content/uploads/2013/09/AG-School-suppli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7" y="1692810"/>
            <a:ext cx="1642814" cy="18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" y="30707"/>
            <a:ext cx="1242939" cy="7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4.72222E-6 3.7037E-6 L 0.20503 0.185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What did we learn about UX?</a:t>
            </a:r>
            <a:endParaRPr lang="en-US" sz="4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8686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Put our end user, </a:t>
            </a:r>
            <a:r>
              <a:rPr lang="en-US" sz="2800" b="1" dirty="0" smtClean="0">
                <a:solidFill>
                  <a:srgbClr val="E5F834"/>
                </a:solidFill>
                <a:latin typeface="Gill Sans Ultra Bold" panose="020B0A02020104020203" pitchFamily="34" charset="0"/>
              </a:rPr>
              <a:t>THE LEARNER</a:t>
            </a:r>
            <a:r>
              <a:rPr lang="en-US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, </a:t>
            </a:r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first.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Designing for the individual demands flexibility in nearly every part of the UX process.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UX really IS all about the process.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Risk and failure lead to better UX.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Do the hard work to uncover what will be truly intuitive for the user.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UX puts heart into the design and development process, allowing us to strive for truly delighting our end users.</a:t>
            </a:r>
          </a:p>
          <a:p>
            <a:pPr marL="342900" indent="-342900">
              <a:buFont typeface="+mj-lt"/>
              <a:buAutoNum type="arabicPeriod"/>
            </a:pPr>
            <a:endParaRPr lang="en-US" b="1" i="1" dirty="0" smtClean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661" y="6076254"/>
            <a:ext cx="1242939" cy="7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7010" r="22968" b="25690"/>
          <a:stretch/>
        </p:blipFill>
        <p:spPr>
          <a:xfrm>
            <a:off x="3694786" y="909758"/>
            <a:ext cx="1762790" cy="1802281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9140" b="19032"/>
          <a:stretch/>
        </p:blipFill>
        <p:spPr>
          <a:xfrm>
            <a:off x="3731229" y="4442281"/>
            <a:ext cx="1762790" cy="183665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" r="11847" b="6160"/>
          <a:stretch/>
        </p:blipFill>
        <p:spPr>
          <a:xfrm>
            <a:off x="548215" y="4464918"/>
            <a:ext cx="1802119" cy="185929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7957" r="25037" b="44086"/>
          <a:stretch/>
        </p:blipFill>
        <p:spPr>
          <a:xfrm>
            <a:off x="6602370" y="909767"/>
            <a:ext cx="1765071" cy="177031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099982" y="2458"/>
            <a:ext cx="31974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Anna </a:t>
            </a:r>
            <a:r>
              <a:rPr lang="en-US" sz="2000" b="1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Stolpe</a:t>
            </a:r>
            <a:endParaRPr lang="en-US" sz="20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M.Ed. Candidate. DOS Language &amp;  Culture Instructor</a:t>
            </a:r>
            <a:endParaRPr lang="en-US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6812" y="19673"/>
            <a:ext cx="22509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Olivia Wang</a:t>
            </a:r>
          </a:p>
          <a:p>
            <a:pPr algn="ctr"/>
            <a:r>
              <a:rPr lang="en-U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M.Ed</a:t>
            </a:r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Candidate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Curriculum &amp; Instruction</a:t>
            </a:r>
            <a:endParaRPr lang="en-US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2584" y="3545034"/>
            <a:ext cx="238719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Anne Millen-Martini</a:t>
            </a:r>
          </a:p>
          <a:p>
            <a:pPr algn="ctr"/>
            <a:r>
              <a:rPr lang="en-U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M.Ed</a:t>
            </a:r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Candidate 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Teacher</a:t>
            </a:r>
            <a:endParaRPr lang="en-US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46" y="3572366"/>
            <a:ext cx="262725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Nkiruka</a:t>
            </a:r>
            <a:r>
              <a:rPr lang="en-US" sz="2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Ogbuchiekwe</a:t>
            </a:r>
            <a:endParaRPr lang="en-US" sz="20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M.Ed. Candidate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Deloitte Consulting</a:t>
            </a:r>
            <a:endParaRPr lang="en-US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099" y="0"/>
            <a:ext cx="22509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Julie Steward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M.Ed. Candidate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Curriculum &amp; Instruction</a:t>
            </a:r>
            <a:endParaRPr lang="en-US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5182" y="3589572"/>
            <a:ext cx="16225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Eric Reeves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Ph.D. Candidate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Lockheed Martin</a:t>
            </a:r>
            <a:endParaRPr lang="en-US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9" r="29062" b="24444"/>
          <a:stretch/>
        </p:blipFill>
        <p:spPr>
          <a:xfrm>
            <a:off x="6808859" y="4443229"/>
            <a:ext cx="1558582" cy="184411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6" t="9731" r="9880" b="22081"/>
          <a:stretch/>
        </p:blipFill>
        <p:spPr>
          <a:xfrm>
            <a:off x="807564" y="909758"/>
            <a:ext cx="1542770" cy="1848811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30" y="2895600"/>
            <a:ext cx="1719892" cy="103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4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29000" cy="1066800"/>
          </a:xfrm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r>
              <a:rPr lang="en-US" sz="5400" b="1" dirty="0" smtClean="0">
                <a:solidFill>
                  <a:schemeClr val="tx2"/>
                </a:solidFill>
                <a:effectLst/>
                <a:latin typeface="Corbel" panose="020B0503020204020204" pitchFamily="34" charset="0"/>
              </a:rPr>
              <a:t>Resources</a:t>
            </a:r>
            <a:r>
              <a:rPr lang="en-US" sz="5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:</a:t>
            </a:r>
            <a:endParaRPr lang="en-US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29901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Corbel" panose="020B0503020204020204" pitchFamily="34" charset="0"/>
              </a:rPr>
              <a:t>this presentation will restart </a:t>
            </a:r>
            <a:r>
              <a:rPr lang="en-US" sz="2000" dirty="0" smtClean="0">
                <a:solidFill>
                  <a:schemeClr val="tx2"/>
                </a:solidFill>
                <a:latin typeface="Corbel" panose="020B0503020204020204" pitchFamily="34" charset="0"/>
              </a:rPr>
              <a:t>in </a:t>
            </a:r>
            <a:r>
              <a:rPr lang="en-US" sz="2000" dirty="0">
                <a:solidFill>
                  <a:schemeClr val="tx2"/>
                </a:solidFill>
                <a:latin typeface="Corbel" panose="020B0503020204020204" pitchFamily="34" charset="0"/>
              </a:rPr>
              <a:t>less than </a:t>
            </a:r>
            <a:r>
              <a:rPr lang="en-US" sz="2000" dirty="0" smtClean="0">
                <a:solidFill>
                  <a:schemeClr val="tx2"/>
                </a:solidFill>
                <a:latin typeface="Corbel" panose="020B0503020204020204" pitchFamily="34" charset="0"/>
              </a:rPr>
              <a:t>10 seconds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98" y="299010"/>
            <a:ext cx="1242939" cy="747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752600"/>
            <a:ext cx="83820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orbel" panose="020B0503020204020204" pitchFamily="34" charset="0"/>
              </a:rPr>
              <a:t>Team photos personal property of team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orbel" panose="020B0503020204020204" pitchFamily="34" charset="0"/>
              </a:rPr>
              <a:t>Assorted graphics based on or directly taken from UX4ID documents, GMU EDIT 732/752, Fall/Spring 2013-14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orbel" panose="020B0503020204020204" pitchFamily="34" charset="0"/>
                <a:hlinkClick r:id="rId4"/>
              </a:rPr>
              <a:t>www.wordle.com</a:t>
            </a:r>
            <a:r>
              <a:rPr lang="en-US" sz="2400" dirty="0" smtClean="0">
                <a:solidFill>
                  <a:schemeClr val="tx2"/>
                </a:solidFill>
                <a:latin typeface="Corbel" panose="020B0503020204020204" pitchFamily="34" charset="0"/>
              </a:rPr>
              <a:t> – website for keyword analysis based on word frequency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orbel" panose="020B0503020204020204" pitchFamily="34" charset="0"/>
                <a:hlinkClick r:id="rId5"/>
              </a:rPr>
              <a:t>www.google.com </a:t>
            </a:r>
            <a:r>
              <a:rPr lang="en-US" sz="2400" dirty="0" smtClean="0">
                <a:solidFill>
                  <a:schemeClr val="tx2"/>
                </a:solidFill>
                <a:latin typeface="Corbel" panose="020B0503020204020204" pitchFamily="34" charset="0"/>
              </a:rPr>
              <a:t>-- variety of copyright-free documents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A47B"/>
            </a:gs>
            <a:gs pos="17000">
              <a:srgbClr val="28A47B"/>
            </a:gs>
            <a:gs pos="88496">
              <a:srgbClr val="28A47B"/>
            </a:gs>
            <a:gs pos="48000">
              <a:srgbClr val="B0E6DC"/>
            </a:gs>
            <a:gs pos="67000">
              <a:srgbClr val="28A47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0175" y="3219971"/>
            <a:ext cx="54550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Corbel" panose="020B0503020204020204" pitchFamily="34" charset="0"/>
              </a:rPr>
              <a:t>Even more important, 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  <a:latin typeface="Corbel" panose="020B0503020204020204" pitchFamily="34" charset="0"/>
              </a:rPr>
              <a:t>UX principles 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  <a:latin typeface="Corbel" panose="020B0503020204020204" pitchFamily="34" charset="0"/>
              </a:rPr>
              <a:t>b</a:t>
            </a:r>
            <a:r>
              <a:rPr lang="en-US" sz="3200" dirty="0" smtClean="0">
                <a:solidFill>
                  <a:schemeClr val="tx2"/>
                </a:solidFill>
                <a:latin typeface="Corbel" panose="020B0503020204020204" pitchFamily="34" charset="0"/>
              </a:rPr>
              <a:t>ring the ideal of </a:t>
            </a:r>
          </a:p>
          <a:p>
            <a:pPr algn="ctr"/>
            <a:r>
              <a:rPr lang="en-US" sz="3600" dirty="0" smtClean="0">
                <a:solidFill>
                  <a:srgbClr val="E5F834"/>
                </a:solidFill>
                <a:latin typeface="Gill Sans Ultra Bold Condensed" panose="020B0A06020104020203" pitchFamily="34" charset="0"/>
              </a:rPr>
              <a:t>learner-centered design 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  <a:latin typeface="Corbel" panose="020B0503020204020204" pitchFamily="34" charset="0"/>
              </a:rPr>
              <a:t>to the next level</a:t>
            </a:r>
            <a:endParaRPr lang="en-US" sz="32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What is UX and what does it have to do with instructional design?</a:t>
            </a:r>
            <a:endParaRPr lang="en-US" sz="60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6650" y="2877562"/>
            <a:ext cx="381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orbel" panose="020B0503020204020204" pitchFamily="34" charset="0"/>
              </a:rPr>
              <a:t>Both processes demand frequent iteration &amp; interdisciplinary collaboration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39352054"/>
              </p:ext>
            </p:extLst>
          </p:nvPr>
        </p:nvGraphicFramePr>
        <p:xfrm>
          <a:off x="2667000" y="266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37" y="6090524"/>
            <a:ext cx="1248442" cy="750627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98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3" grpId="0"/>
      <p:bldP spid="3" grpId="1"/>
      <p:bldGraphic spid="2" grpId="0">
        <p:bldAsOne/>
      </p:bldGraphic>
      <p:bldGraphic spid="2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7010" r="22968" b="25690"/>
          <a:stretch/>
        </p:blipFill>
        <p:spPr>
          <a:xfrm>
            <a:off x="3694786" y="909758"/>
            <a:ext cx="1762790" cy="1802281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9140" b="19032"/>
          <a:stretch/>
        </p:blipFill>
        <p:spPr>
          <a:xfrm>
            <a:off x="3694786" y="4450683"/>
            <a:ext cx="1762790" cy="183665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" r="11847" b="6160"/>
          <a:stretch/>
        </p:blipFill>
        <p:spPr>
          <a:xfrm>
            <a:off x="548215" y="4464918"/>
            <a:ext cx="1802119" cy="185929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7957" r="25037" b="44086"/>
          <a:stretch/>
        </p:blipFill>
        <p:spPr>
          <a:xfrm>
            <a:off x="6602370" y="909767"/>
            <a:ext cx="1765071" cy="177031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099982" y="2458"/>
            <a:ext cx="31974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Anna </a:t>
            </a:r>
            <a:r>
              <a:rPr lang="en-US" sz="2000" b="1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Stolpe</a:t>
            </a:r>
            <a:endParaRPr lang="en-US" sz="20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M.Ed. Candidate. DOS Language &amp;  Culture Instructor</a:t>
            </a:r>
            <a:endParaRPr lang="en-US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6812" y="19673"/>
            <a:ext cx="22509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Olivia Wang</a:t>
            </a:r>
          </a:p>
          <a:p>
            <a:pPr algn="ctr"/>
            <a:r>
              <a:rPr lang="en-U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M.Ed</a:t>
            </a:r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Candidate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Curriculum &amp; Instruction</a:t>
            </a:r>
            <a:endParaRPr lang="en-US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2584" y="3545034"/>
            <a:ext cx="238719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Anne Millen-Martini</a:t>
            </a:r>
          </a:p>
          <a:p>
            <a:pPr algn="ctr"/>
            <a:r>
              <a:rPr lang="en-U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M.Ed</a:t>
            </a:r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Candidate 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Teacher</a:t>
            </a:r>
            <a:endParaRPr lang="en-US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46" y="3572366"/>
            <a:ext cx="262725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Nkiruka</a:t>
            </a:r>
            <a:r>
              <a:rPr lang="en-US" sz="2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Ogbuchiekwe</a:t>
            </a:r>
            <a:endParaRPr lang="en-US" sz="20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M.Ed. Candidate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Deloitte Consulting</a:t>
            </a:r>
            <a:endParaRPr lang="en-US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099" y="0"/>
            <a:ext cx="22509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Julie Steward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M.Ed. Candidate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Curriculum &amp; Instruction</a:t>
            </a:r>
            <a:endParaRPr lang="en-US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5182" y="3589572"/>
            <a:ext cx="16225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Eric Reeves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Ph.D. Candidate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Lockheed Martin</a:t>
            </a:r>
            <a:endParaRPr lang="en-US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6" t="9731" r="9880" b="22081"/>
          <a:stretch/>
        </p:blipFill>
        <p:spPr>
          <a:xfrm>
            <a:off x="807564" y="909758"/>
            <a:ext cx="1542770" cy="1848811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49976" y="1578686"/>
            <a:ext cx="91120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Corbel" panose="020B0503020204020204" pitchFamily="34" charset="0"/>
              </a:rPr>
              <a:t>Everyone on our team had some background in instructional design prior to this course, but none had explored user experience principles in any depth.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603" y="2924382"/>
            <a:ext cx="1819973" cy="109426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9" r="29062" b="24444"/>
          <a:stretch/>
        </p:blipFill>
        <p:spPr>
          <a:xfrm>
            <a:off x="6829159" y="4482124"/>
            <a:ext cx="1558582" cy="184411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25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099" y="0"/>
            <a:ext cx="22509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Corbel" panose="020B0503020204020204" pitchFamily="34" charset="0"/>
              </a:rPr>
              <a:t>Julie Steward</a:t>
            </a:r>
          </a:p>
          <a:p>
            <a:pPr algn="ctr"/>
            <a:r>
              <a:rPr lang="en-US" sz="1600" dirty="0" smtClean="0">
                <a:latin typeface="Corbel" panose="020B0503020204020204" pitchFamily="34" charset="0"/>
              </a:rPr>
              <a:t>M.Ed. Candidate</a:t>
            </a:r>
          </a:p>
          <a:p>
            <a:pPr algn="ctr"/>
            <a:r>
              <a:rPr lang="en-US" sz="1600" dirty="0" smtClean="0">
                <a:latin typeface="Corbel" panose="020B0503020204020204" pitchFamily="34" charset="0"/>
              </a:rPr>
              <a:t>Curriculum &amp; Instruction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9214" y="446276"/>
            <a:ext cx="277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Previous Paradigm: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6036" y="3886200"/>
            <a:ext cx="3711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orbel" panose="020B0503020204020204" pitchFamily="34" charset="0"/>
              </a:rPr>
              <a:t>UX Paradigm</a:t>
            </a:r>
            <a:endParaRPr lang="en-US" sz="4800" b="1" dirty="0">
              <a:latin typeface="Corbel" panose="020B0503020204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69163485"/>
              </p:ext>
            </p:extLst>
          </p:nvPr>
        </p:nvGraphicFramePr>
        <p:xfrm>
          <a:off x="876118" y="3581400"/>
          <a:ext cx="7531061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6" t="9731" r="9880" b="22081"/>
          <a:stretch/>
        </p:blipFill>
        <p:spPr>
          <a:xfrm>
            <a:off x="807564" y="909758"/>
            <a:ext cx="1542770" cy="1848811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869337522"/>
              </p:ext>
            </p:extLst>
          </p:nvPr>
        </p:nvGraphicFramePr>
        <p:xfrm>
          <a:off x="2669636" y="320169"/>
          <a:ext cx="63246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581400" y="909758"/>
            <a:ext cx="4204310" cy="1848811"/>
            <a:chOff x="3949090" y="909758"/>
            <a:chExt cx="4204310" cy="184881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962400" y="909758"/>
              <a:ext cx="3810000" cy="184881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949090" y="909758"/>
              <a:ext cx="4204310" cy="145244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10" y="5943600"/>
            <a:ext cx="1242939" cy="7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5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Graphic spid="11" grpId="0">
        <p:bldAsOne/>
      </p:bldGraphic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X4IDstoryboardv3 - Microsoft PowerPoint non-commercial us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6" t="26182" r="11935" b="12699"/>
          <a:stretch/>
        </p:blipFill>
        <p:spPr>
          <a:xfrm rot="1022698">
            <a:off x="785971" y="-39229"/>
            <a:ext cx="8207419" cy="4512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780902"/>
            <a:ext cx="80627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Corbel" panose="020B0503020204020204" pitchFamily="34" charset="0"/>
              </a:rPr>
              <a:t>Our job is to connect user needs to our design, producing effective work that pleases client and user alike.</a:t>
            </a:r>
          </a:p>
          <a:p>
            <a:endParaRPr lang="en-US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10" y="5943600"/>
            <a:ext cx="1242939" cy="747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529" y="4211541"/>
            <a:ext cx="5562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orbel" panose="020B0503020204020204" pitchFamily="34" charset="0"/>
              </a:rPr>
              <a:t>It becomes too easy to start and finish with the client’s perspective. We need to take a step further and understand what makes the end user’s life easier, </a:t>
            </a:r>
            <a:r>
              <a:rPr lang="en-US" sz="28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which will please the client as well. </a:t>
            </a:r>
            <a:endParaRPr lang="en-US" sz="2800" b="1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9140" b="19032"/>
          <a:stretch/>
        </p:blipFill>
        <p:spPr>
          <a:xfrm>
            <a:off x="3810000" y="4426360"/>
            <a:ext cx="1762790" cy="183665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276241" y="3533808"/>
            <a:ext cx="26677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Anne Millen-Martini</a:t>
            </a:r>
          </a:p>
          <a:p>
            <a:pPr algn="ctr"/>
            <a:r>
              <a:rPr lang="en-U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M.Ed</a:t>
            </a:r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Candidate 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Teacher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334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Corbel" panose="020B0503020204020204" pitchFamily="34" charset="0"/>
              </a:rPr>
              <a:t>We learned </a:t>
            </a:r>
            <a:r>
              <a:rPr lang="en-US" sz="4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that</a:t>
            </a: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“</a:t>
            </a:r>
            <a:r>
              <a:rPr lang="en-US" sz="4800" b="1" dirty="0">
                <a:solidFill>
                  <a:schemeClr val="tx2"/>
                </a:solidFill>
                <a:latin typeface="Corbel" panose="020B0503020204020204" pitchFamily="34" charset="0"/>
              </a:rPr>
              <a:t>It depends” is not a </a:t>
            </a:r>
            <a:endParaRPr lang="en-US" sz="48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cop-out</a:t>
            </a:r>
            <a:r>
              <a:rPr lang="en-US" sz="4800" b="1" dirty="0">
                <a:solidFill>
                  <a:schemeClr val="tx2"/>
                </a:solidFill>
                <a:latin typeface="Corbel" panose="020B0503020204020204" pitchFamily="34" charset="0"/>
              </a:rPr>
              <a:t>, it is a mindset.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10" y="5943600"/>
            <a:ext cx="1242939" cy="7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2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27381" y="2637542"/>
            <a:ext cx="28931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orbel" panose="020B0503020204020204" pitchFamily="34" charset="0"/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e </a:t>
            </a:r>
            <a:r>
              <a:rPr lang="en-US" sz="2400" b="1" dirty="0">
                <a:solidFill>
                  <a:schemeClr val="tx2"/>
                </a:solidFill>
                <a:latin typeface="Corbel" panose="020B0503020204020204" pitchFamily="34" charset="0"/>
              </a:rPr>
              <a:t>ready to ignore a traditional UX guideline or fight to adhere to one as the situation </a:t>
            </a:r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demands</a:t>
            </a:r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4290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PERSONA PROCESS - Microsoft Word non-commercial us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26183" r="50161" b="6408"/>
          <a:stretch/>
        </p:blipFill>
        <p:spPr>
          <a:xfrm>
            <a:off x="2099360" y="1600200"/>
            <a:ext cx="5233807" cy="4927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8194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14783" y="1600200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create a persona</a:t>
            </a:r>
          </a:p>
        </p:txBody>
      </p:sp>
      <p:pic>
        <p:nvPicPr>
          <p:cNvPr id="3" name="Picture 2" descr="Wordle - Create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30686" r="21500"/>
          <a:stretch/>
        </p:blipFill>
        <p:spPr>
          <a:xfrm>
            <a:off x="209955" y="2502529"/>
            <a:ext cx="6009655" cy="38147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914" y="1600200"/>
            <a:ext cx="7762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orbel" panose="020B0503020204020204" pitchFamily="34" charset="0"/>
              </a:rPr>
              <a:t>adapt research testing methods to </a:t>
            </a:r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meet  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the </a:t>
            </a:r>
            <a:r>
              <a:rPr lang="en-US" sz="2400" b="1" dirty="0">
                <a:solidFill>
                  <a:schemeClr val="tx2"/>
                </a:solidFill>
                <a:latin typeface="Corbel" panose="020B0503020204020204" pitchFamily="34" charset="0"/>
              </a:rPr>
              <a:t>needs of the “</a:t>
            </a:r>
            <a:r>
              <a:rPr lang="en-US" sz="2400" b="1" dirty="0" err="1">
                <a:solidFill>
                  <a:schemeClr val="tx2"/>
                </a:solidFill>
                <a:latin typeface="Corbel" panose="020B0503020204020204" pitchFamily="34" charset="0"/>
              </a:rPr>
              <a:t>perfect”participant</a:t>
            </a:r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8175" y="152399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Corbel" panose="020B0503020204020204" pitchFamily="34" charset="0"/>
              </a:rPr>
              <a:t>To understand the needs of an individual user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10" y="5943600"/>
            <a:ext cx="1242939" cy="747318"/>
          </a:xfrm>
          <a:prstGeom prst="rect">
            <a:avLst/>
          </a:prstGeom>
        </p:spPr>
      </p:pic>
      <p:pic>
        <p:nvPicPr>
          <p:cNvPr id="1026" name="Picture 2" descr="http://www.clipartbest.com/cliparts/xig/8gK/xig8gK4iA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22120"/>
            <a:ext cx="3984275" cy="3984276"/>
          </a:xfrm>
          <a:prstGeom prst="rect">
            <a:avLst/>
          </a:prstGeom>
          <a:noFill/>
          <a:ln w="15875">
            <a:solidFill>
              <a:srgbClr val="28A47B"/>
            </a:solidFill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960608" y="2971611"/>
            <a:ext cx="1066800" cy="2184400"/>
            <a:chOff x="14855132" y="11511054"/>
            <a:chExt cx="2436712" cy="7721256"/>
          </a:xfrm>
        </p:grpSpPr>
        <p:pic>
          <p:nvPicPr>
            <p:cNvPr id="14" name="Picture 13" descr="C:\Users\Anna\Desktop\two_ma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4182" y="11511054"/>
              <a:ext cx="2406232" cy="2246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C:\Users\Anna\Desktop\four_ma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5612" y="16986250"/>
              <a:ext cx="2406232" cy="2246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C:\Users\Anna\Desktop\three_ma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5132" y="14232886"/>
              <a:ext cx="2406232" cy="2246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96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000">
        <p:fade/>
      </p:transition>
    </mc:Choice>
    <mc:Fallback xmlns="">
      <p:transition spd="med" advClick="0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2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7957" r="25037" b="44086"/>
          <a:stretch/>
        </p:blipFill>
        <p:spPr>
          <a:xfrm>
            <a:off x="6970979" y="882720"/>
            <a:ext cx="1765071" cy="177031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728047" y="1966"/>
            <a:ext cx="22509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Olivia Wang</a:t>
            </a:r>
          </a:p>
          <a:p>
            <a:pPr algn="ctr"/>
            <a:r>
              <a:rPr lang="en-US" sz="16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M.Ed</a:t>
            </a:r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 Candidate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Corbel" panose="020B0503020204020204" pitchFamily="34" charset="0"/>
              </a:rPr>
              <a:t>Curriculum &amp; Instruction</a:t>
            </a:r>
            <a:endParaRPr lang="en-US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551" y="3810000"/>
            <a:ext cx="67547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Work with </a:t>
            </a:r>
            <a:r>
              <a:rPr lang="en-US" sz="2800" b="1" dirty="0">
                <a:solidFill>
                  <a:schemeClr val="tx2"/>
                </a:solidFill>
                <a:latin typeface="Corbel" panose="020B0503020204020204" pitchFamily="34" charset="0"/>
              </a:rPr>
              <a:t>different data collection and analysis </a:t>
            </a:r>
            <a:r>
              <a:rPr lang="en-US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techniques. It </a:t>
            </a:r>
            <a:r>
              <a:rPr lang="en-US" sz="2800" b="1" dirty="0">
                <a:solidFill>
                  <a:schemeClr val="tx2"/>
                </a:solidFill>
                <a:latin typeface="Corbel" panose="020B0503020204020204" pitchFamily="34" charset="0"/>
              </a:rPr>
              <a:t>will </a:t>
            </a:r>
            <a:r>
              <a:rPr lang="en-US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improve </a:t>
            </a:r>
            <a:r>
              <a:rPr lang="en-US" sz="2800" b="1" dirty="0">
                <a:solidFill>
                  <a:schemeClr val="tx2"/>
                </a:solidFill>
                <a:latin typeface="Corbel" panose="020B0503020204020204" pitchFamily="34" charset="0"/>
              </a:rPr>
              <a:t>your </a:t>
            </a:r>
            <a:r>
              <a:rPr lang="en-US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general understanding </a:t>
            </a:r>
            <a:r>
              <a:rPr lang="en-US" sz="2800" b="1" dirty="0">
                <a:solidFill>
                  <a:schemeClr val="tx2"/>
                </a:solidFill>
                <a:latin typeface="Corbel" panose="020B0503020204020204" pitchFamily="34" charset="0"/>
              </a:rPr>
              <a:t>and </a:t>
            </a:r>
            <a:r>
              <a:rPr lang="en-US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future </a:t>
            </a:r>
            <a:r>
              <a:rPr lang="en-US" sz="2800" b="1" dirty="0">
                <a:solidFill>
                  <a:schemeClr val="tx2"/>
                </a:solidFill>
                <a:latin typeface="Corbel" panose="020B0503020204020204" pitchFamily="34" charset="0"/>
              </a:rPr>
              <a:t>projects.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10" y="5943600"/>
            <a:ext cx="1242939" cy="7473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971800"/>
            <a:ext cx="7231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orbel" panose="020B0503020204020204" pitchFamily="34" charset="0"/>
              </a:rPr>
              <a:t>We learned that process is all in UX.</a:t>
            </a:r>
          </a:p>
        </p:txBody>
      </p:sp>
    </p:spTree>
    <p:extLst>
      <p:ext uri="{BB962C8B-B14F-4D97-AF65-F5344CB8AC3E}">
        <p14:creationId xmlns:p14="http://schemas.microsoft.com/office/powerpoint/2010/main" val="6907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22299" y="3702061"/>
            <a:ext cx="2683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orbel" panose="020B0503020204020204" pitchFamily="34" charset="0"/>
              </a:rPr>
              <a:t>g</a:t>
            </a:r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o </a:t>
            </a:r>
            <a:r>
              <a:rPr lang="en-US" sz="2400" b="1" dirty="0">
                <a:solidFill>
                  <a:schemeClr val="tx2"/>
                </a:solidFill>
                <a:latin typeface="Corbel" panose="020B0503020204020204" pitchFamily="34" charset="0"/>
              </a:rPr>
              <a:t>the extra </a:t>
            </a:r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mile</a:t>
            </a:r>
            <a:endParaRPr lang="en-US" sz="24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51" y="1597967"/>
            <a:ext cx="2432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focus </a:t>
            </a:r>
            <a:r>
              <a:rPr lang="en-US" sz="2400" b="1" dirty="0">
                <a:solidFill>
                  <a:schemeClr val="tx2"/>
                </a:solidFill>
                <a:latin typeface="Corbel" panose="020B0503020204020204" pitchFamily="34" charset="0"/>
              </a:rPr>
              <a:t>on the user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159" y="347288"/>
            <a:ext cx="384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orbel" panose="020B0503020204020204" pitchFamily="34" charset="0"/>
              </a:rPr>
              <a:t>be multi-disciplinary </a:t>
            </a:r>
            <a:endParaRPr lang="en-US" sz="24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&amp; </a:t>
            </a:r>
            <a:r>
              <a:rPr lang="en-US" sz="2400" b="1" dirty="0">
                <a:solidFill>
                  <a:schemeClr val="tx2"/>
                </a:solidFill>
                <a:latin typeface="Corbel" panose="020B0503020204020204" pitchFamily="34" charset="0"/>
              </a:rPr>
              <a:t>collaborative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8866" y="1485101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orbel" panose="020B0503020204020204" pitchFamily="34" charset="0"/>
              </a:rPr>
              <a:t>research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4857" y="1932027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orbel" panose="020B0503020204020204" pitchFamily="34" charset="0"/>
              </a:rPr>
              <a:t>analyze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22324" y="2393692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orbel" panose="020B0503020204020204" pitchFamily="34" charset="0"/>
              </a:rPr>
              <a:t>evaluate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858" y="4767296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find </a:t>
            </a:r>
            <a:r>
              <a:rPr lang="en-US" sz="2400" b="1" dirty="0">
                <a:solidFill>
                  <a:schemeClr val="tx2"/>
                </a:solidFill>
                <a:latin typeface="Corbel" panose="020B0503020204020204" pitchFamily="34" charset="0"/>
              </a:rPr>
              <a:t>the tool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228961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orbel" panose="020B0503020204020204" pitchFamily="34" charset="0"/>
              </a:rPr>
              <a:t>u</a:t>
            </a:r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se </a:t>
            </a:r>
            <a:r>
              <a:rPr lang="en-US" sz="2400" b="1" dirty="0">
                <a:solidFill>
                  <a:schemeClr val="tx2"/>
                </a:solidFill>
                <a:latin typeface="Corbel" panose="020B0503020204020204" pitchFamily="34" charset="0"/>
              </a:rPr>
              <a:t>the tool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3313" y="6157759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orbel" panose="020B0503020204020204" pitchFamily="34" charset="0"/>
              </a:rPr>
              <a:t>Ask the question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10" y="5943600"/>
            <a:ext cx="1242939" cy="747318"/>
          </a:xfrm>
          <a:prstGeom prst="rect">
            <a:avLst/>
          </a:prstGeom>
        </p:spPr>
      </p:pic>
      <p:pic>
        <p:nvPicPr>
          <p:cNvPr id="2050" name="Picture 2" descr="http://static4.businessinsider.com/image/503e2728eab8eaea7c00000c/researchers-invent-a-camera-with-no-lens-that-is-never-out-of-focu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6" r="45267"/>
          <a:stretch/>
        </p:blipFill>
        <p:spPr bwMode="auto">
          <a:xfrm>
            <a:off x="568035" y="2162860"/>
            <a:ext cx="1431064" cy="177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4767296"/>
            <a:ext cx="1319217" cy="156966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?</a:t>
            </a:r>
            <a:r>
              <a:rPr lang="en-US" sz="96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?</a:t>
            </a:r>
            <a:r>
              <a:rPr lang="en-US" sz="4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?</a:t>
            </a:r>
            <a:endParaRPr lang="en-US" sz="4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0402" y="2811087"/>
            <a:ext cx="2844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Iterate</a:t>
            </a:r>
            <a:endParaRPr lang="en-US" sz="7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2052" name="Picture 4" descr="http://www.360solutions.com/blog/wp-content/uploads/2012/04/extra-mil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7" t="27346" r="16404" b="18284"/>
          <a:stretch/>
        </p:blipFill>
        <p:spPr bwMode="auto">
          <a:xfrm>
            <a:off x="6256488" y="4163726"/>
            <a:ext cx="2352559" cy="13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6020505" y="1059120"/>
            <a:ext cx="625194" cy="33710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038246" y="5886402"/>
            <a:ext cx="518360" cy="393356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305800" y="3050940"/>
            <a:ext cx="0" cy="460127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914400" y="4100042"/>
            <a:ext cx="0" cy="51011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862253" y="1009734"/>
            <a:ext cx="563255" cy="33710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103061" y="5926216"/>
            <a:ext cx="644894" cy="23154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01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ustom 1">
      <a:dk1>
        <a:srgbClr val="1F512E"/>
      </a:dk1>
      <a:lt1>
        <a:srgbClr val="C2C1C5"/>
      </a:lt1>
      <a:dk2>
        <a:srgbClr val="1F512E"/>
      </a:dk2>
      <a:lt2>
        <a:srgbClr val="FFFFFF"/>
      </a:lt2>
      <a:accent1>
        <a:srgbClr val="730101"/>
      </a:accent1>
      <a:accent2>
        <a:srgbClr val="D467A8"/>
      </a:accent2>
      <a:accent3>
        <a:srgbClr val="560000"/>
      </a:accent3>
      <a:accent4>
        <a:srgbClr val="A2B5E2"/>
      </a:accent4>
      <a:accent5>
        <a:srgbClr val="002060"/>
      </a:accent5>
      <a:accent6>
        <a:srgbClr val="300061"/>
      </a:accent6>
      <a:hlink>
        <a:srgbClr val="00B050"/>
      </a:hlink>
      <a:folHlink>
        <a:srgbClr val="C0000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788</TotalTime>
  <Words>1250</Words>
  <Application>Microsoft Office PowerPoint</Application>
  <PresentationFormat>On-screen Show (4:3)</PresentationFormat>
  <Paragraphs>167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Corbel</vt:lpstr>
      <vt:lpstr>Gill Sans Ultra Bold</vt:lpstr>
      <vt:lpstr>Gill Sans Ultra Bold Condensed</vt:lpstr>
      <vt:lpstr>Palatino Linotype</vt:lpstr>
      <vt:lpstr>Wingdings</vt:lpstr>
      <vt:lpstr>Elemental</vt:lpstr>
      <vt:lpstr>Reflections on UX &amp; the EDIT 732/752 Journey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we learn about UX?</vt:lpstr>
      <vt:lpstr>PowerPoint Presentation</vt:lpstr>
      <vt:lpstr>Resources: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 on UX &amp; the EDIT 732/752 Journey</dc:title>
  <dc:creator>AnnieZo</dc:creator>
  <cp:lastModifiedBy>Julie Steward</cp:lastModifiedBy>
  <cp:revision>78</cp:revision>
  <dcterms:created xsi:type="dcterms:W3CDTF">2014-05-02T20:34:06Z</dcterms:created>
  <dcterms:modified xsi:type="dcterms:W3CDTF">2014-05-10T01:47:35Z</dcterms:modified>
</cp:coreProperties>
</file>