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slideLayouts/slideLayout22.xml" ContentType="application/vnd.openxmlformats-officedocument.presentationml.slideLayout+xml"/>
  <Override PartName="/ppt/theme/theme13.xml" ContentType="application/vnd.openxmlformats-officedocument.theme+xml"/>
  <Override PartName="/ppt/slideLayouts/slideLayout23.xml" ContentType="application/vnd.openxmlformats-officedocument.presentationml.slideLayout+xml"/>
  <Override PartName="/ppt/theme/theme14.xml" ContentType="application/vnd.openxmlformats-officedocument.theme+xml"/>
  <Override PartName="/ppt/slideLayouts/slideLayout24.xml" ContentType="application/vnd.openxmlformats-officedocument.presentationml.slideLayout+xml"/>
  <Override PartName="/ppt/theme/theme15.xml" ContentType="application/vnd.openxmlformats-officedocument.theme+xml"/>
  <Override PartName="/ppt/slideLayouts/slideLayout25.xml" ContentType="application/vnd.openxmlformats-officedocument.presentationml.slideLayout+xml"/>
  <Override PartName="/ppt/theme/theme16.xml" ContentType="application/vnd.openxmlformats-officedocument.theme+xml"/>
  <Override PartName="/ppt/slideLayouts/slideLayout26.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slideLayouts/slideLayout27.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slideLayouts/slideLayout28.xml" ContentType="application/vnd.openxmlformats-officedocument.presentationml.slideLayout+xml"/>
  <Override PartName="/ppt/theme/theme21.xml" ContentType="application/vnd.openxmlformats-officedocument.theme+xml"/>
  <Override PartName="/ppt/slideLayouts/slideLayout29.xml" ContentType="application/vnd.openxmlformats-officedocument.presentationml.slideLayout+xml"/>
  <Override PartName="/ppt/theme/theme22.xml" ContentType="application/vnd.openxmlformats-officedocument.theme+xml"/>
  <Override PartName="/ppt/slideLayouts/slideLayout30.xml" ContentType="application/vnd.openxmlformats-officedocument.presentationml.slideLayout+xml"/>
  <Override PartName="/ppt/theme/theme23.xml" ContentType="application/vnd.openxmlformats-officedocument.theme+xml"/>
  <Override PartName="/ppt/slideLayouts/slideLayout31.xml" ContentType="application/vnd.openxmlformats-officedocument.presentationml.slideLayout+xml"/>
  <Override PartName="/ppt/theme/theme24.xml" ContentType="application/vnd.openxmlformats-officedocument.theme+xml"/>
  <Override PartName="/ppt/slideLayouts/slideLayout32.xml" ContentType="application/vnd.openxmlformats-officedocument.presentationml.slideLayout+xml"/>
  <Override PartName="/ppt/theme/theme25.xml" ContentType="application/vnd.openxmlformats-officedocument.theme+xml"/>
  <Override PartName="/ppt/slideLayouts/slideLayout33.xml" ContentType="application/vnd.openxmlformats-officedocument.presentationml.slideLayout+xml"/>
  <Override PartName="/ppt/theme/theme26.xml" ContentType="application/vnd.openxmlformats-officedocument.theme+xml"/>
  <Override PartName="/ppt/slideLayouts/slideLayout34.xml" ContentType="application/vnd.openxmlformats-officedocument.presentationml.slideLayout+xml"/>
  <Override PartName="/ppt/theme/theme27.xml" ContentType="application/vnd.openxmlformats-officedocument.theme+xml"/>
  <Override PartName="/ppt/slideLayouts/slideLayout35.xml" ContentType="application/vnd.openxmlformats-officedocument.presentationml.slideLayout+xml"/>
  <Override PartName="/ppt/theme/theme28.xml" ContentType="application/vnd.openxmlformats-officedocument.theme+xml"/>
  <Override PartName="/ppt/slideLayouts/slideLayout36.xml" ContentType="application/vnd.openxmlformats-officedocument.presentationml.slideLayout+xml"/>
  <Override PartName="/ppt/theme/theme29.xml" ContentType="application/vnd.openxmlformats-officedocument.theme+xml"/>
  <Override PartName="/ppt/slideLayouts/slideLayout37.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86" r:id="rId3"/>
    <p:sldMasterId id="2147483688" r:id="rId4"/>
    <p:sldMasterId id="2147483690" r:id="rId5"/>
    <p:sldMasterId id="2147483692" r:id="rId6"/>
    <p:sldMasterId id="2147483694" r:id="rId7"/>
    <p:sldMasterId id="2147483696" r:id="rId8"/>
    <p:sldMasterId id="2147483698" r:id="rId9"/>
    <p:sldMasterId id="2147483700" r:id="rId10"/>
    <p:sldMasterId id="2147483702" r:id="rId11"/>
    <p:sldMasterId id="2147483704" r:id="rId12"/>
    <p:sldMasterId id="2147483706" r:id="rId13"/>
    <p:sldMasterId id="2147483708" r:id="rId14"/>
    <p:sldMasterId id="2147483710" r:id="rId15"/>
    <p:sldMasterId id="2147483712" r:id="rId16"/>
    <p:sldMasterId id="2147483714" r:id="rId17"/>
    <p:sldMasterId id="2147483716" r:id="rId18"/>
    <p:sldMasterId id="2147483718" r:id="rId19"/>
    <p:sldMasterId id="2147483720" r:id="rId20"/>
    <p:sldMasterId id="2147483724" r:id="rId21"/>
    <p:sldMasterId id="2147483726" r:id="rId22"/>
    <p:sldMasterId id="2147483728" r:id="rId23"/>
    <p:sldMasterId id="2147483730" r:id="rId24"/>
    <p:sldMasterId id="2147483732" r:id="rId25"/>
    <p:sldMasterId id="2147483734" r:id="rId26"/>
    <p:sldMasterId id="2147483736" r:id="rId27"/>
    <p:sldMasterId id="2147483738" r:id="rId28"/>
    <p:sldMasterId id="2147483740" r:id="rId29"/>
    <p:sldMasterId id="2147483742" r:id="rId30"/>
  </p:sldMasterIdLst>
  <p:notesMasterIdLst>
    <p:notesMasterId r:id="rId69"/>
  </p:notesMasterIdLst>
  <p:handoutMasterIdLst>
    <p:handoutMasterId r:id="rId70"/>
  </p:handoutMasterIdLst>
  <p:sldIdLst>
    <p:sldId id="325" r:id="rId31"/>
    <p:sldId id="326" r:id="rId32"/>
    <p:sldId id="327" r:id="rId33"/>
    <p:sldId id="328" r:id="rId34"/>
    <p:sldId id="329" r:id="rId35"/>
    <p:sldId id="330" r:id="rId36"/>
    <p:sldId id="331" r:id="rId37"/>
    <p:sldId id="332" r:id="rId38"/>
    <p:sldId id="333" r:id="rId39"/>
    <p:sldId id="258" r:id="rId40"/>
    <p:sldId id="261" r:id="rId41"/>
    <p:sldId id="263" r:id="rId42"/>
    <p:sldId id="266" r:id="rId43"/>
    <p:sldId id="269" r:id="rId44"/>
    <p:sldId id="300" r:id="rId45"/>
    <p:sldId id="301" r:id="rId46"/>
    <p:sldId id="335" r:id="rId47"/>
    <p:sldId id="302" r:id="rId48"/>
    <p:sldId id="303" r:id="rId49"/>
    <p:sldId id="304" r:id="rId50"/>
    <p:sldId id="305" r:id="rId51"/>
    <p:sldId id="306" r:id="rId52"/>
    <p:sldId id="307" r:id="rId53"/>
    <p:sldId id="308" r:id="rId54"/>
    <p:sldId id="334" r:id="rId55"/>
    <p:sldId id="309" r:id="rId56"/>
    <p:sldId id="311" r:id="rId57"/>
    <p:sldId id="318" r:id="rId58"/>
    <p:sldId id="312" r:id="rId59"/>
    <p:sldId id="313" r:id="rId60"/>
    <p:sldId id="314" r:id="rId61"/>
    <p:sldId id="315" r:id="rId62"/>
    <p:sldId id="317" r:id="rId63"/>
    <p:sldId id="272" r:id="rId64"/>
    <p:sldId id="336" r:id="rId65"/>
    <p:sldId id="337" r:id="rId66"/>
    <p:sldId id="338" r:id="rId67"/>
    <p:sldId id="339" r:id="rId68"/>
  </p:sldIdLst>
  <p:sldSz cx="9144000" cy="6858000" type="screen4x3"/>
  <p:notesSz cx="6858000" cy="9144000"/>
  <p:custDataLst>
    <p:tags r:id="rId7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85" autoAdjust="0"/>
    <p:restoredTop sz="94660" autoAdjust="0"/>
  </p:normalViewPr>
  <p:slideViewPr>
    <p:cSldViewPr snapToGrid="0">
      <p:cViewPr varScale="1">
        <p:scale>
          <a:sx n="66" d="100"/>
          <a:sy n="66" d="100"/>
        </p:scale>
        <p:origin x="62" y="46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1195"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9.xml"/><Relationship Id="rId21" Type="http://schemas.openxmlformats.org/officeDocument/2006/relationships/slideMaster" Target="slideMasters/slideMaster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63" Type="http://schemas.openxmlformats.org/officeDocument/2006/relationships/slide" Target="slides/slide33.xml"/><Relationship Id="rId68" Type="http://schemas.openxmlformats.org/officeDocument/2006/relationships/slide" Target="slides/slide38.xml"/><Relationship Id="rId7" Type="http://schemas.openxmlformats.org/officeDocument/2006/relationships/slideMaster" Target="slideMasters/slideMaster7.xml"/><Relationship Id="rId71"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slide" Target="slides/slide36.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61" Type="http://schemas.openxmlformats.org/officeDocument/2006/relationships/slide" Target="slides/slide3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07/relationships/hdphoto" Target="../media/hdphoto1.wdp"/><Relationship Id="rId1" Type="http://schemas.openxmlformats.org/officeDocument/2006/relationships/image" Target="../media/image22.png"/><Relationship Id="rId4" Type="http://schemas.microsoft.com/office/2007/relationships/hdphoto" Target="../media/hdphoto2.wdp"/></Relationships>
</file>

<file path=ppt/drawings/_rels/vmlDrawing2.vml.rels><?xml version="1.0" encoding="UTF-8" standalone="yes"?>
<Relationships xmlns="http://schemas.openxmlformats.org/package/2006/relationships"><Relationship Id="rId2" Type="http://schemas.microsoft.com/office/2007/relationships/hdphoto" Target="../media/hdphoto4.wdp"/><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png"/><Relationship Id="rId2" Type="http://schemas.microsoft.com/office/2007/relationships/hdphoto" Target="../media/hdphoto6.wdp"/><Relationship Id="rId1" Type="http://schemas.openxmlformats.org/officeDocument/2006/relationships/image" Target="../media/image27.png"/><Relationship Id="rId4" Type="http://schemas.microsoft.com/office/2007/relationships/hdphoto" Target="../media/hdphoto7.wdp"/></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AF7568-B459-4388-B2E2-5C545AB9C5E0}" type="datetimeFigureOut">
              <a:rPr lang="en-US" smtClean="0"/>
              <a:t>5/9/2014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F4AE26-79EE-45C8-8E0B-4862143257D7}" type="slidenum">
              <a:rPr lang="en-US" smtClean="0"/>
              <a:t>‹#›</a:t>
            </a:fld>
            <a:endParaRPr lang="en-US"/>
          </a:p>
        </p:txBody>
      </p:sp>
    </p:spTree>
    <p:extLst>
      <p:ext uri="{BB962C8B-B14F-4D97-AF65-F5344CB8AC3E}">
        <p14:creationId xmlns:p14="http://schemas.microsoft.com/office/powerpoint/2010/main" val="592131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E5D106-F0A6-45E1-9A98-EEF01EB0A708}" type="datetimeFigureOut">
              <a:rPr lang="en-US" smtClean="0"/>
              <a:t>5/9/2014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AD6915-4CAD-4398-91A5-DF380FD76A80}" type="slidenum">
              <a:rPr lang="en-US" smtClean="0"/>
              <a:t>‹#›</a:t>
            </a:fld>
            <a:endParaRPr lang="en-US"/>
          </a:p>
        </p:txBody>
      </p:sp>
    </p:spTree>
    <p:extLst>
      <p:ext uri="{BB962C8B-B14F-4D97-AF65-F5344CB8AC3E}">
        <p14:creationId xmlns:p14="http://schemas.microsoft.com/office/powerpoint/2010/main" val="3444309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afternoon/evening.</a:t>
            </a:r>
            <a:r>
              <a:rPr lang="en-US" baseline="0" dirty="0" smtClean="0"/>
              <a:t> We are team B.</a:t>
            </a:r>
            <a:endParaRPr lang="en-US" dirty="0"/>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987664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Interaction</a:t>
            </a:r>
            <a:r>
              <a:rPr lang="en-US" b="1" u="sng" baseline="0" dirty="0" smtClean="0"/>
              <a:t> Notes</a:t>
            </a:r>
          </a:p>
          <a:p>
            <a:r>
              <a:rPr lang="en-US" b="0" u="none" baseline="0" dirty="0" smtClean="0"/>
              <a:t>1. None-add animation to simulate automatic pop-up</a:t>
            </a:r>
            <a:endParaRPr lang="en-US" b="0" u="none" dirty="0" smtClean="0"/>
          </a:p>
          <a:p>
            <a:endParaRPr lang="en-US" b="1" u="sng" dirty="0" smtClean="0"/>
          </a:p>
          <a:p>
            <a:endParaRPr lang="en-US" b="1" u="sng" dirty="0" smtClean="0"/>
          </a:p>
          <a:p>
            <a:r>
              <a:rPr lang="en-US" b="1" u="sng" dirty="0" smtClean="0"/>
              <a:t>Question for Anya</a:t>
            </a:r>
          </a:p>
          <a:p>
            <a:r>
              <a:rPr lang="en-US" dirty="0" smtClean="0"/>
              <a:t>This is the only instructional</a:t>
            </a:r>
            <a:r>
              <a:rPr lang="en-US" baseline="0" dirty="0" smtClean="0"/>
              <a:t> design project template I could find in my archives. Would it make more sense for us to just change the client from the Department of State to United States Postal Service SOX Compliance. At the end of the day, we will not have time to go into the details about the projects she is working on? What are your thoughts? – </a:t>
            </a:r>
          </a:p>
          <a:p>
            <a:r>
              <a:rPr lang="en-US" b="1" i="0" baseline="0" dirty="0" smtClean="0">
                <a:solidFill>
                  <a:srgbClr val="385D8A"/>
                </a:solidFill>
              </a:rPr>
              <a:t>From Anya</a:t>
            </a:r>
          </a:p>
          <a:p>
            <a:r>
              <a:rPr lang="en-US" b="0" i="0" baseline="0" dirty="0" smtClean="0">
                <a:solidFill>
                  <a:srgbClr val="385D8A"/>
                </a:solidFill>
              </a:rPr>
              <a:t>I changed it to USPS in the Prototype – now we need to update documents</a:t>
            </a:r>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180537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Interaction</a:t>
            </a:r>
            <a:r>
              <a:rPr lang="en-US" b="1" u="sng" baseline="0" dirty="0" smtClean="0"/>
              <a:t> Notes</a:t>
            </a:r>
          </a:p>
          <a:p>
            <a:r>
              <a:rPr lang="en-US" b="0" u="none" baseline="0" dirty="0" smtClean="0"/>
              <a:t>1. Click ignore- add animation to simulate transition</a:t>
            </a:r>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180537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Interaction</a:t>
            </a:r>
            <a:r>
              <a:rPr lang="en-US" b="1" u="sng" baseline="0" dirty="0" smtClean="0"/>
              <a:t> Notes</a:t>
            </a:r>
          </a:p>
          <a:p>
            <a:r>
              <a:rPr lang="en-US" b="0" u="none" baseline="0" dirty="0" smtClean="0"/>
              <a:t>1. None – add animation to simulate the pop-up disappearing from the screen</a:t>
            </a:r>
          </a:p>
          <a:p>
            <a:endParaRPr lang="en-US" dirty="0"/>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180537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Interaction</a:t>
            </a:r>
            <a:r>
              <a:rPr lang="en-US" b="1" u="sng" baseline="0" dirty="0" smtClean="0"/>
              <a:t> Notes</a:t>
            </a:r>
          </a:p>
          <a:p>
            <a:r>
              <a:rPr lang="en-US" b="0" u="none" baseline="0" dirty="0" smtClean="0"/>
              <a:t>1. Click read- add animation to simulate transition</a:t>
            </a:r>
          </a:p>
          <a:p>
            <a:endParaRPr lang="en-US" dirty="0"/>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180537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Interaction</a:t>
            </a:r>
            <a:r>
              <a:rPr lang="en-US" b="1" u="sng" baseline="0" dirty="0" smtClean="0"/>
              <a:t> Notes</a:t>
            </a:r>
          </a:p>
          <a:p>
            <a:r>
              <a:rPr lang="en-US" b="0" u="none" baseline="0" dirty="0" smtClean="0"/>
              <a:t>1. None – </a:t>
            </a:r>
            <a:r>
              <a:rPr lang="en-US" dirty="0" smtClean="0"/>
              <a:t>Add animation</a:t>
            </a:r>
            <a:r>
              <a:rPr lang="en-US" baseline="0" dirty="0" smtClean="0"/>
              <a:t> to show roll over.</a:t>
            </a:r>
            <a:endParaRPr lang="en-US" dirty="0"/>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80537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Interaction</a:t>
            </a:r>
            <a:r>
              <a:rPr lang="en-US" b="1" u="sng" baseline="0" dirty="0" smtClean="0"/>
              <a:t> Notes</a:t>
            </a:r>
          </a:p>
          <a:p>
            <a:r>
              <a:rPr lang="en-US" b="0" u="none" baseline="0" dirty="0" smtClean="0"/>
              <a:t>1. Click the mail icon – add animation to simulate transition</a:t>
            </a:r>
            <a:endParaRPr lang="en-US" dirty="0"/>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180537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Interaction</a:t>
            </a:r>
            <a:r>
              <a:rPr lang="en-US" b="1" u="sng" baseline="0" dirty="0" smtClean="0"/>
              <a:t> Notes</a:t>
            </a:r>
          </a:p>
          <a:p>
            <a:r>
              <a:rPr lang="en-US" b="0" u="none" baseline="0" dirty="0" smtClean="0"/>
              <a:t>1. None – add animation to simulate the pop-up disappearing from the screen</a:t>
            </a:r>
          </a:p>
          <a:p>
            <a:endParaRPr lang="en-US" dirty="0"/>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180537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smtClean="0"/>
          </a:p>
          <a:p>
            <a:r>
              <a:rPr lang="en-US" b="1" u="sng" dirty="0" smtClean="0"/>
              <a:t>Interaction</a:t>
            </a:r>
            <a:r>
              <a:rPr lang="en-US" b="1" u="sng" baseline="0" dirty="0" smtClean="0"/>
              <a:t> Notes</a:t>
            </a:r>
          </a:p>
          <a:p>
            <a:r>
              <a:rPr lang="en-US" b="0" u="none" baseline="0" dirty="0" smtClean="0"/>
              <a:t>1. None – add animation to simulate the message being typed on the screen. </a:t>
            </a:r>
          </a:p>
          <a:p>
            <a:endParaRPr lang="en-US" b="1" u="sng" dirty="0" smtClean="0"/>
          </a:p>
          <a:p>
            <a:endParaRPr lang="en-US" b="1" u="sng" dirty="0" smtClean="0"/>
          </a:p>
          <a:p>
            <a:r>
              <a:rPr lang="en-US" b="1" u="sng" dirty="0" smtClean="0"/>
              <a:t>Note for Anya</a:t>
            </a:r>
          </a:p>
          <a:p>
            <a:r>
              <a:rPr lang="en-US" dirty="0" smtClean="0"/>
              <a:t>The</a:t>
            </a:r>
            <a:r>
              <a:rPr lang="en-US" baseline="0" dirty="0" smtClean="0"/>
              <a:t> verisimilitude here is lacking. Do you know of a way that we can make this email visual seem more real, like something you could actually type into? Should I make it larger? Should we just provide the blank email then enter a text box on top of it so that we can simulate the text being typed on the screen?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180537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Interaction</a:t>
            </a:r>
            <a:r>
              <a:rPr lang="en-US" b="1" u="sng" baseline="0" dirty="0" smtClean="0"/>
              <a:t> Notes</a:t>
            </a:r>
          </a:p>
          <a:p>
            <a:r>
              <a:rPr lang="en-US" b="0" u="none" baseline="0" dirty="0" smtClean="0"/>
              <a:t>1. Click attach – add animation to simulate transition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80537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Interaction</a:t>
            </a:r>
            <a:r>
              <a:rPr lang="en-US" b="1" u="sng" baseline="0" dirty="0" smtClean="0"/>
              <a:t> Notes</a:t>
            </a:r>
          </a:p>
          <a:p>
            <a:r>
              <a:rPr lang="en-US" b="0" u="none" baseline="0" dirty="0" smtClean="0"/>
              <a:t>1. Click attach – add animation to simulate transition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18053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agenda for our presentation</a:t>
            </a:r>
            <a:endParaRPr lang="en-US" dirty="0"/>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882425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smtClean="0"/>
              <a:t>Interaction</a:t>
            </a:r>
            <a:r>
              <a:rPr lang="en-US" sz="1100" b="1" u="sng" baseline="0" dirty="0" smtClean="0"/>
              <a:t> Notes</a:t>
            </a:r>
          </a:p>
          <a:p>
            <a:r>
              <a:rPr lang="en-US" b="0" u="none" baseline="0" dirty="0" smtClean="0"/>
              <a:t>1. Click the minimize button– add animation to simulate visual minimizing</a:t>
            </a:r>
          </a:p>
          <a:p>
            <a:endParaRPr lang="en-US" dirty="0"/>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180537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smtClean="0"/>
              <a:t>Interaction</a:t>
            </a:r>
            <a:r>
              <a:rPr lang="en-US" sz="1100" b="1" u="sng" baseline="0" dirty="0" smtClean="0"/>
              <a:t> Notes</a:t>
            </a:r>
          </a:p>
          <a:p>
            <a:r>
              <a:rPr lang="en-US" b="0" u="none" baseline="0" dirty="0" smtClean="0"/>
              <a:t>1. Click the minimize button– add animation to simulate visual minimizing</a:t>
            </a:r>
          </a:p>
          <a:p>
            <a:endParaRPr lang="en-US" dirty="0"/>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180537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smtClean="0"/>
              <a:t>Interaction</a:t>
            </a:r>
            <a:r>
              <a:rPr lang="en-US" sz="1100" b="1" u="sng" baseline="0" dirty="0" smtClean="0"/>
              <a:t> Notes</a:t>
            </a:r>
          </a:p>
          <a:p>
            <a:r>
              <a:rPr lang="en-US" b="0" u="none" baseline="0" dirty="0" smtClean="0"/>
              <a:t>1. Click the minimize button– add animation to simulate visual minimizing</a:t>
            </a:r>
          </a:p>
          <a:p>
            <a:endParaRPr lang="en-US" dirty="0"/>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180537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Interaction</a:t>
            </a:r>
            <a:r>
              <a:rPr lang="en-US" b="1" u="sng" baseline="0" dirty="0" smtClean="0"/>
              <a:t> Notes</a:t>
            </a:r>
          </a:p>
          <a:p>
            <a:r>
              <a:rPr lang="en-US" b="0" u="none" baseline="0" dirty="0" smtClean="0"/>
              <a:t>1. Click the widgets icon– add animation to simulate transition</a:t>
            </a:r>
          </a:p>
          <a:p>
            <a:endParaRPr lang="en-US" dirty="0"/>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180537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Interaction</a:t>
            </a:r>
            <a:r>
              <a:rPr lang="en-US" b="1" u="sng" baseline="0" dirty="0" smtClean="0"/>
              <a:t> Notes</a:t>
            </a:r>
          </a:p>
          <a:p>
            <a:r>
              <a:rPr lang="en-US" b="0" u="none" baseline="0" dirty="0" smtClean="0"/>
              <a:t>1. None– add animation to simulate transition</a:t>
            </a:r>
          </a:p>
          <a:p>
            <a:endParaRPr lang="en-US" dirty="0"/>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180537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Interaction</a:t>
            </a:r>
            <a:r>
              <a:rPr lang="en-US" b="1" u="sng" baseline="0" dirty="0" smtClean="0"/>
              <a:t> Notes</a:t>
            </a:r>
          </a:p>
          <a:p>
            <a:r>
              <a:rPr lang="en-US" b="0" u="none" baseline="0" dirty="0" smtClean="0"/>
              <a:t>1. Click lunch ordering icon– …</a:t>
            </a:r>
          </a:p>
          <a:p>
            <a:endParaRPr lang="en-US" b="1" u="sng" dirty="0" smtClean="0"/>
          </a:p>
          <a:p>
            <a:r>
              <a:rPr lang="en-US" b="1" u="sng" dirty="0" smtClean="0"/>
              <a:t>Notes for Anya</a:t>
            </a:r>
          </a:p>
          <a:p>
            <a:r>
              <a:rPr lang="en-US" b="0" u="none" dirty="0" smtClean="0"/>
              <a:t>Can you enter some icons in the blue</a:t>
            </a:r>
            <a:r>
              <a:rPr lang="en-US" b="0" u="none" baseline="0" dirty="0" smtClean="0"/>
              <a:t> space of the widgets we would find here. We would need to highlight on the widget to order lunch.</a:t>
            </a:r>
            <a:endParaRPr lang="en-US" b="0" u="none" dirty="0" smtClean="0"/>
          </a:p>
          <a:p>
            <a:endParaRPr lang="en-US" dirty="0"/>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180537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Interaction</a:t>
            </a:r>
            <a:r>
              <a:rPr lang="en-US" b="1" u="sng" baseline="0" dirty="0" smtClean="0"/>
              <a:t> Notes</a:t>
            </a:r>
          </a:p>
          <a:p>
            <a:r>
              <a:rPr lang="en-US" b="0" u="none" baseline="0" dirty="0" smtClean="0"/>
              <a:t>1. Click the maximize button– add animation to simulate visual expanding on screen.</a:t>
            </a:r>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180537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Our Mission: </a:t>
            </a:r>
            <a:r>
              <a:rPr lang="en-US" dirty="0" smtClean="0"/>
              <a:t>To develop an application that enables Instructional Designers to utilize user experience design in their projects</a:t>
            </a:r>
          </a:p>
          <a:p>
            <a:r>
              <a:rPr lang="en-US" b="1" dirty="0" smtClean="0"/>
              <a:t>Our Process: </a:t>
            </a:r>
            <a:r>
              <a:rPr lang="en-US" dirty="0" smtClean="0"/>
              <a:t>Involved mapping out a design process within a design process and staying true to the key principles of each</a:t>
            </a:r>
          </a:p>
          <a:p>
            <a:r>
              <a:rPr lang="en-US" b="1" dirty="0" smtClean="0"/>
              <a:t>Our Prototype: </a:t>
            </a:r>
            <a:r>
              <a:rPr lang="en-US" dirty="0" smtClean="0"/>
              <a:t>Follows a scenario-based approach to the T-model to ensure that our tool demonstrated how a typical user would actually interact with the tool and not just an application overview</a:t>
            </a:r>
          </a:p>
          <a:p>
            <a:r>
              <a:rPr lang="en-US" b="1" dirty="0" smtClean="0"/>
              <a:t>Lessons Learned: </a:t>
            </a:r>
            <a:r>
              <a:rPr lang="en-US" b="0" dirty="0" smtClean="0"/>
              <a:t>Realized</a:t>
            </a:r>
            <a:r>
              <a:rPr lang="en-US" b="0" baseline="0" dirty="0" smtClean="0"/>
              <a:t> that b</a:t>
            </a:r>
            <a:r>
              <a:rPr lang="en-US" b="0" dirty="0" smtClean="0"/>
              <a:t>oth </a:t>
            </a:r>
            <a:r>
              <a:rPr lang="en-US" dirty="0" smtClean="0"/>
              <a:t>instructional design and user experience design are iterative processes that involved the construction, deconstruction, and reconstruction of design ideas</a:t>
            </a:r>
          </a:p>
          <a:p>
            <a:endParaRPr lang="en-US" dirty="0"/>
          </a:p>
        </p:txBody>
      </p:sp>
      <p:sp>
        <p:nvSpPr>
          <p:cNvPr id="4" name="Slide Number Placeholder 3"/>
          <p:cNvSpPr>
            <a:spLocks noGrp="1"/>
          </p:cNvSpPr>
          <p:nvPr>
            <p:ph type="sldNum" sz="quarter" idx="10"/>
          </p:nvPr>
        </p:nvSpPr>
        <p:spPr/>
        <p:txBody>
          <a:bodyPr/>
          <a:lstStyle/>
          <a:p>
            <a:fld id="{71AD6915-4CAD-4398-91A5-DF380FD76A80}"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431413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you may be wondering,</a:t>
            </a:r>
            <a:r>
              <a:rPr lang="en-US" sz="1200" kern="1200" baseline="0" dirty="0" smtClean="0">
                <a:solidFill>
                  <a:schemeClr val="tx1"/>
                </a:solidFill>
                <a:effectLst/>
                <a:latin typeface="+mn-lt"/>
                <a:ea typeface="+mn-ea"/>
                <a:cs typeface="+mn-cs"/>
              </a:rPr>
              <a:t> why this approach? Why UX4ID?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is a wordle of our WAN conclusions.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our analysis phase we found that some of the  most commonly cited themes included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smtClean="0">
                <a:solidFill>
                  <a:schemeClr val="tx1"/>
                </a:solidFill>
                <a:effectLst/>
                <a:latin typeface="+mn-lt"/>
                <a:ea typeface="+mn-ea"/>
                <a:cs typeface="+mn-cs"/>
              </a:rPr>
              <a:t>Training and  ID</a:t>
            </a:r>
            <a:r>
              <a:rPr lang="en-US" sz="1200" kern="1200" baseline="0" dirty="0" smtClean="0">
                <a:solidFill>
                  <a:schemeClr val="tx1"/>
                </a:solidFill>
                <a:effectLst/>
                <a:latin typeface="+mn-lt"/>
                <a:ea typeface="+mn-ea"/>
                <a:cs typeface="+mn-cs"/>
              </a:rPr>
              <a:t>: Our target audience expressed a consistent need for training tools that not only align to the ADDIE methodology. We wanted to go one step further and design a tool that not only aligns, but also facilitates their adherence to ADDIE.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smtClean="0">
                <a:solidFill>
                  <a:schemeClr val="tx1"/>
                </a:solidFill>
                <a:effectLst/>
                <a:latin typeface="+mn-lt"/>
                <a:ea typeface="+mn-ea"/>
                <a:cs typeface="+mn-cs"/>
              </a:rPr>
              <a:t>User and Learner</a:t>
            </a:r>
            <a:r>
              <a:rPr lang="en-US" sz="1200" kern="1200" baseline="0" dirty="0" smtClean="0">
                <a:solidFill>
                  <a:schemeClr val="tx1"/>
                </a:solidFill>
                <a:effectLst/>
                <a:latin typeface="+mn-lt"/>
                <a:ea typeface="+mn-ea"/>
                <a:cs typeface="+mn-cs"/>
              </a:rPr>
              <a:t>: Instructional designers may not use the term user experience design, but they commonly described some of the key principles of the methodology. So, we developed a tool that could increased the effectiveness of their deliverables by making them more learner-focused. In UX4ID, the Instructional Designer is given direct access to the learner and SMEs that informs the learners’ work.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smtClean="0">
                <a:solidFill>
                  <a:schemeClr val="tx1"/>
                </a:solidFill>
                <a:effectLst/>
                <a:latin typeface="+mn-lt"/>
                <a:ea typeface="+mn-ea"/>
                <a:cs typeface="+mn-cs"/>
              </a:rPr>
              <a:t>Analysis and Design: </a:t>
            </a:r>
            <a:r>
              <a:rPr lang="en-US" sz="1200" b="0" kern="1200" baseline="0" dirty="0" smtClean="0">
                <a:solidFill>
                  <a:schemeClr val="tx1"/>
                </a:solidFill>
                <a:effectLst/>
                <a:latin typeface="+mn-lt"/>
                <a:ea typeface="+mn-ea"/>
                <a:cs typeface="+mn-cs"/>
              </a:rPr>
              <a:t>Instructional designers spend the majority of their time and efforts in the Analysis and Design phase of a project. Accordingly, we developed an application that would provide endless tools, resources guides, and repositories to support the analysis and design phase of several projects simultaneously. In UX4ID, the Instructional Designer is building their own resource library which can be repurposed and shared for future projects. </a:t>
            </a:r>
            <a:endParaRPr lang="en-US" b="1" dirty="0"/>
          </a:p>
        </p:txBody>
      </p:sp>
      <p:sp>
        <p:nvSpPr>
          <p:cNvPr id="4" name="Slide Number Placeholder 3"/>
          <p:cNvSpPr>
            <a:spLocks noGrp="1"/>
          </p:cNvSpPr>
          <p:nvPr>
            <p:ph type="sldNum" sz="quarter" idx="10"/>
          </p:nvPr>
        </p:nvSpPr>
        <p:spPr/>
        <p:txBody>
          <a:bodyPr/>
          <a:lstStyle/>
          <a:p>
            <a:fld id="{71AD6915-4CAD-4398-91A5-DF380FD76A80}"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634947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Looking ahead, our team will continue to refine the navigation between our app and the widgets it interacts with in order to reduce distraction, which is one of the greatest challenges instructional designers face in their day-to-day work. We will also continue to refine our resource library so that designers have easy access to the best support for instructional and user experience design available, particularly in the analysis, design, and evaluation stages. Finally, we plan to develop synching ability with the top development tools currently in use to empower designers with the most flexible and effective options for their teams</a:t>
            </a:r>
            <a:r>
              <a:rPr lang="en-US" sz="1200" kern="1200" baseline="0" dirty="0" smtClean="0">
                <a:solidFill>
                  <a:schemeClr val="tx1"/>
                </a:solidFill>
                <a:effectLst/>
                <a:latin typeface="+mn-lt"/>
                <a:ea typeface="+mn-ea"/>
                <a:cs typeface="+mn-cs"/>
              </a:rPr>
              <a:t> (i.e. Captivate, Camtasia, PowerPoint, etc.)</a:t>
            </a:r>
            <a:endParaRPr lang="en-US" dirty="0"/>
          </a:p>
        </p:txBody>
      </p:sp>
      <p:sp>
        <p:nvSpPr>
          <p:cNvPr id="4" name="Slide Number Placeholder 3"/>
          <p:cNvSpPr>
            <a:spLocks noGrp="1"/>
          </p:cNvSpPr>
          <p:nvPr>
            <p:ph type="sldNum" sz="quarter" idx="10"/>
          </p:nvPr>
        </p:nvSpPr>
        <p:spPr/>
        <p:txBody>
          <a:bodyPr/>
          <a:lstStyle/>
          <a:p>
            <a:fld id="{71AD6915-4CAD-4398-91A5-DF380FD76A80}"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953345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project focused on developing a tool to assist instructional designers develop their products while integrating user experience concepts</a:t>
            </a:r>
            <a:r>
              <a:rPr lang="en-US" baseline="0" dirty="0" smtClean="0"/>
              <a:t> into their processes. As we progressed through our project, we felt the Russian nesting doll was an appropriate “analogy” for our situation – we were the IDs using UX to design a tool to teach and assist IDs to use UX in the design of their products.  It caused us some confusion in the beginning, but also kept us in “grounded theory” mindset – focusing us on a thorough analysis of the data collected from our instructional designer interviewees.</a:t>
            </a:r>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707148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639124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u="none" baseline="0" dirty="0" smtClean="0"/>
              <a:t>We interviewed 7 actively-working IDs, and from their input, developed the application you see now – the User Experience for Instructional Designers or UX4ID prototype.  On the right are the calendar and daily schedule; and along the bottom are the widgets that our ID has selected from the widgets library and tailored to provide her the easiest access and most efficient way to access the tools she uses most frequently on a daily basis. On the left you can see the 3 projects our instructional designer is working on – one for the Navy Bureau of Medicine and Surgery, one for the Central Intelligence Agency, and one for the US Postal Service.  </a:t>
            </a:r>
            <a:endParaRPr lang="en-US" b="0" u="none" dirty="0"/>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1339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baseline="0" dirty="0" smtClean="0"/>
              <a:t>The top bar reflects the ADDIE framework for ID and is a very explicit example of where the user experience and the instructional design processes intersect.  Each of these buttons give us access to the tools we are most likely to use during this phase and that could be tailored to our specific preferences, and aligned to the individual projects.  In this case the ID has pulled the video notes and studio note from the accessible link.</a:t>
            </a:r>
            <a:endParaRPr lang="en-US" b="0" u="none" dirty="0" smtClean="0"/>
          </a:p>
          <a:p>
            <a:endParaRPr lang="en-US" dirty="0"/>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514677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baseline="0" dirty="0" smtClean="0"/>
              <a:t>During the design phase, the ID used or is using the objectives link to access Bloom’s Taxonomy as a reference, and has placed templates here for easy access.</a:t>
            </a:r>
            <a:endParaRPr lang="en-US" b="0" u="none" dirty="0" smtClean="0"/>
          </a:p>
          <a:p>
            <a:endParaRPr lang="en-US" dirty="0"/>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35951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baseline="0" dirty="0" smtClean="0"/>
              <a:t>Here are the links pulled out for development.</a:t>
            </a:r>
            <a:endParaRPr lang="en-US" b="0" u="none" dirty="0" smtClean="0"/>
          </a:p>
          <a:p>
            <a:endParaRPr lang="en-US" dirty="0"/>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7750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baseline="0" dirty="0" smtClean="0"/>
              <a:t>As the ID plans for the implementation phase, she is able to capture metrics from her Kirkpatrick assessment, and add in other metrics and measures that satisfy her clients requirements.</a:t>
            </a:r>
            <a:endParaRPr lang="en-US" b="0" u="none" dirty="0" smtClean="0"/>
          </a:p>
          <a:p>
            <a:endParaRPr lang="en-US" dirty="0"/>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037199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The evaluation link provides</a:t>
            </a:r>
            <a:r>
              <a:rPr lang="en-US" b="0" u="none" baseline="0" dirty="0" smtClean="0"/>
              <a:t> access to data from each step of the process, culminating in a summative assessment of the entire project.  </a:t>
            </a:r>
          </a:p>
          <a:p>
            <a:endParaRPr lang="en-US" b="0" u="none" baseline="0" dirty="0" smtClean="0"/>
          </a:p>
          <a:p>
            <a:r>
              <a:rPr lang="en-US" b="0" u="none" baseline="0" dirty="0" smtClean="0"/>
              <a:t>Now that you’ve seen </a:t>
            </a:r>
            <a:r>
              <a:rPr lang="en-US" b="0" u="none" dirty="0" smtClean="0"/>
              <a:t>an overview of the UX4ID tool, we</a:t>
            </a:r>
            <a:r>
              <a:rPr lang="en-US" b="0" u="none" baseline="0" dirty="0" smtClean="0"/>
              <a:t> would like to step back and take you through the process we used to come up with the functionality by introducing you to o</a:t>
            </a:r>
            <a:r>
              <a:rPr lang="en-US" b="0" u="none" dirty="0" smtClean="0"/>
              <a:t>ur persona</a:t>
            </a:r>
            <a:r>
              <a:rPr lang="en-US" b="0" u="none" baseline="0" dirty="0" smtClean="0"/>
              <a:t> of Rebecca Trimble.  This persona was based on the information we gleaned from our interviews of instructional designers.  We will then show you some example of how the functionally of this tool really works to help the ID get through the work day.</a:t>
            </a:r>
            <a:endParaRPr lang="en-US" b="0" u="none" dirty="0" smtClean="0"/>
          </a:p>
          <a:p>
            <a:endParaRPr lang="en-US" dirty="0"/>
          </a:p>
        </p:txBody>
      </p:sp>
      <p:sp>
        <p:nvSpPr>
          <p:cNvPr id="4" name="Slide Number Placeholder 3"/>
          <p:cNvSpPr>
            <a:spLocks noGrp="1"/>
          </p:cNvSpPr>
          <p:nvPr>
            <p:ph type="sldNum" sz="quarter" idx="10"/>
          </p:nvPr>
        </p:nvSpPr>
        <p:spPr/>
        <p:txBody>
          <a:bodyPr/>
          <a:lstStyle/>
          <a:p>
            <a:fld id="{9FB4B044-97D7-47E2-9554-A0C3E614888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39148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B98114-4313-4991-B305-4B8781297FA8}" type="datetimeFigureOut">
              <a:rPr lang="en-US" smtClean="0"/>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ABBF9-09F7-4F6E-AAE2-DFDC41FCA5B6}" type="slidenum">
              <a:rPr lang="en-US" smtClean="0"/>
              <a:t>‹#›</a:t>
            </a:fld>
            <a:endParaRPr lang="en-US"/>
          </a:p>
        </p:txBody>
      </p:sp>
    </p:spTree>
    <p:extLst>
      <p:ext uri="{BB962C8B-B14F-4D97-AF65-F5344CB8AC3E}">
        <p14:creationId xmlns:p14="http://schemas.microsoft.com/office/powerpoint/2010/main" val="3534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B98114-4313-4991-B305-4B8781297FA8}" type="datetimeFigureOut">
              <a:rPr lang="en-US" smtClean="0"/>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ABBF9-09F7-4F6E-AAE2-DFDC41FCA5B6}" type="slidenum">
              <a:rPr lang="en-US" smtClean="0"/>
              <a:t>‹#›</a:t>
            </a:fld>
            <a:endParaRPr lang="en-US"/>
          </a:p>
        </p:txBody>
      </p:sp>
    </p:spTree>
    <p:extLst>
      <p:ext uri="{BB962C8B-B14F-4D97-AF65-F5344CB8AC3E}">
        <p14:creationId xmlns:p14="http://schemas.microsoft.com/office/powerpoint/2010/main" val="358853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B98114-4313-4991-B305-4B8781297FA8}" type="datetimeFigureOut">
              <a:rPr lang="en-US" smtClean="0"/>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ABBF9-09F7-4F6E-AAE2-DFDC41FCA5B6}" type="slidenum">
              <a:rPr lang="en-US" smtClean="0"/>
              <a:t>‹#›</a:t>
            </a:fld>
            <a:endParaRPr lang="en-US"/>
          </a:p>
        </p:txBody>
      </p:sp>
    </p:spTree>
    <p:extLst>
      <p:ext uri="{BB962C8B-B14F-4D97-AF65-F5344CB8AC3E}">
        <p14:creationId xmlns:p14="http://schemas.microsoft.com/office/powerpoint/2010/main" val="3291222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7F4D87-C295-4F9C-9600-E58BF23163CB}" type="datetimeFigureOut">
              <a:rPr lang="en-US" smtClean="0">
                <a:solidFill>
                  <a:prstClr val="black"/>
                </a:solidFill>
              </a:rPr>
              <a:pPr/>
              <a:t>5/9/2014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108FCA-F9CE-4A77-9DA4-6ABF56C850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22421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7F4D87-C295-4F9C-9600-E58BF23163CB}" type="datetimeFigureOut">
              <a:rPr lang="en-US" smtClean="0">
                <a:solidFill>
                  <a:prstClr val="black"/>
                </a:solidFill>
              </a:rPr>
              <a:pPr/>
              <a:t>5/9/2014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108FCA-F9CE-4A77-9DA4-6ABF56C850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22421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7F4D87-C295-4F9C-9600-E58BF23163CB}" type="datetimeFigureOut">
              <a:rPr lang="en-US" smtClean="0">
                <a:solidFill>
                  <a:prstClr val="black"/>
                </a:solidFill>
              </a:rPr>
              <a:pPr/>
              <a:t>5/9/2014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108FCA-F9CE-4A77-9DA4-6ABF56C850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22421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7F4D87-C295-4F9C-9600-E58BF23163CB}" type="datetimeFigureOut">
              <a:rPr lang="en-US" smtClean="0">
                <a:solidFill>
                  <a:prstClr val="black"/>
                </a:solidFill>
              </a:rPr>
              <a:pPr/>
              <a:t>5/9/2014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108FCA-F9CE-4A77-9DA4-6ABF56C850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22421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7F4D87-C295-4F9C-9600-E58BF23163CB}" type="datetimeFigureOut">
              <a:rPr lang="en-US" smtClean="0">
                <a:solidFill>
                  <a:prstClr val="black"/>
                </a:solidFill>
              </a:rPr>
              <a:pPr/>
              <a:t>5/9/2014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108FCA-F9CE-4A77-9DA4-6ABF56C850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22421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7F4D87-C295-4F9C-9600-E58BF23163CB}" type="datetimeFigureOut">
              <a:rPr lang="en-US" smtClean="0">
                <a:solidFill>
                  <a:prstClr val="black"/>
                </a:solidFill>
              </a:rPr>
              <a:pPr/>
              <a:t>5/9/2014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108FCA-F9CE-4A77-9DA4-6ABF56C850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22421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7F4D87-C295-4F9C-9600-E58BF23163CB}" type="datetimeFigureOut">
              <a:rPr lang="en-US" smtClean="0">
                <a:solidFill>
                  <a:prstClr val="black"/>
                </a:solidFill>
              </a:rPr>
              <a:pPr/>
              <a:t>5/9/2014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108FCA-F9CE-4A77-9DA4-6ABF56C850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224212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7F4D87-C295-4F9C-9600-E58BF23163CB}" type="datetimeFigureOut">
              <a:rPr lang="en-US" smtClean="0">
                <a:solidFill>
                  <a:prstClr val="black"/>
                </a:solidFill>
              </a:rPr>
              <a:pPr/>
              <a:t>5/9/2014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108FCA-F9CE-4A77-9DA4-6ABF56C850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22421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B98114-4313-4991-B305-4B8781297FA8}" type="datetimeFigureOut">
              <a:rPr lang="en-US" smtClean="0"/>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ABBF9-09F7-4F6E-AAE2-DFDC41FCA5B6}" type="slidenum">
              <a:rPr lang="en-US" smtClean="0"/>
              <a:t>‹#›</a:t>
            </a:fld>
            <a:endParaRPr lang="en-US"/>
          </a:p>
        </p:txBody>
      </p:sp>
    </p:spTree>
    <p:extLst>
      <p:ext uri="{BB962C8B-B14F-4D97-AF65-F5344CB8AC3E}">
        <p14:creationId xmlns:p14="http://schemas.microsoft.com/office/powerpoint/2010/main" val="4115171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7F4D87-C295-4F9C-9600-E58BF23163CB}" type="datetimeFigureOut">
              <a:rPr lang="en-US" smtClean="0">
                <a:solidFill>
                  <a:prstClr val="black"/>
                </a:solidFill>
              </a:rPr>
              <a:pPr/>
              <a:t>5/9/2014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108FCA-F9CE-4A77-9DA4-6ABF56C850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22421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7F4D87-C295-4F9C-9600-E58BF23163CB}" type="datetimeFigureOut">
              <a:rPr lang="en-US" smtClean="0">
                <a:solidFill>
                  <a:prstClr val="black"/>
                </a:solidFill>
              </a:rPr>
              <a:pPr/>
              <a:t>5/9/2014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108FCA-F9CE-4A77-9DA4-6ABF56C850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224212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7F4D87-C295-4F9C-9600-E58BF23163CB}" type="datetimeFigureOut">
              <a:rPr lang="en-US" smtClean="0">
                <a:solidFill>
                  <a:prstClr val="black"/>
                </a:solidFill>
              </a:rPr>
              <a:pPr/>
              <a:t>5/9/2014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108FCA-F9CE-4A77-9DA4-6ABF56C850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22421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7F4D87-C295-4F9C-9600-E58BF23163CB}" type="datetimeFigureOut">
              <a:rPr lang="en-US" smtClean="0">
                <a:solidFill>
                  <a:prstClr val="black"/>
                </a:solidFill>
              </a:rPr>
              <a:pPr/>
              <a:t>5/9/2014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108FCA-F9CE-4A77-9DA4-6ABF56C850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224212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7F4D87-C295-4F9C-9600-E58BF23163CB}" type="datetimeFigureOut">
              <a:rPr lang="en-US" smtClean="0">
                <a:solidFill>
                  <a:prstClr val="black"/>
                </a:solidFill>
              </a:rPr>
              <a:pPr/>
              <a:t>5/9/2014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108FCA-F9CE-4A77-9DA4-6ABF56C850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22421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7F4D87-C295-4F9C-9600-E58BF23163CB}" type="datetimeFigureOut">
              <a:rPr lang="en-US" smtClean="0">
                <a:solidFill>
                  <a:prstClr val="black"/>
                </a:solidFill>
              </a:rPr>
              <a:pPr/>
              <a:t>5/9/2014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108FCA-F9CE-4A77-9DA4-6ABF56C850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22421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7F4D87-C295-4F9C-9600-E58BF23163CB}" type="datetimeFigureOut">
              <a:rPr lang="en-US" smtClean="0">
                <a:solidFill>
                  <a:prstClr val="black"/>
                </a:solidFill>
              </a:rPr>
              <a:pPr/>
              <a:t>5/9/2014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108FCA-F9CE-4A77-9DA4-6ABF56C850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224212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7F4D87-C295-4F9C-9600-E58BF23163CB}" type="datetimeFigureOut">
              <a:rPr lang="en-US" smtClean="0">
                <a:solidFill>
                  <a:prstClr val="black"/>
                </a:solidFill>
              </a:rPr>
              <a:pPr/>
              <a:t>5/9/2014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108FCA-F9CE-4A77-9DA4-6ABF56C850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224212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D3B681-9A7A-40CA-A58D-9DF731FD75F5}"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6E0882-4BD1-409E-ABF2-F431587D6E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426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3B681-9A7A-40CA-A58D-9DF731FD75F5}"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6E0882-4BD1-409E-ABF2-F431587D6E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169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B98114-4313-4991-B305-4B8781297FA8}" type="datetimeFigureOut">
              <a:rPr lang="en-US" smtClean="0"/>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ABBF9-09F7-4F6E-AAE2-DFDC41FCA5B6}" type="slidenum">
              <a:rPr lang="en-US" smtClean="0"/>
              <a:t>‹#›</a:t>
            </a:fld>
            <a:endParaRPr lang="en-US"/>
          </a:p>
        </p:txBody>
      </p:sp>
    </p:spTree>
    <p:extLst>
      <p:ext uri="{BB962C8B-B14F-4D97-AF65-F5344CB8AC3E}">
        <p14:creationId xmlns:p14="http://schemas.microsoft.com/office/powerpoint/2010/main" val="10777653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3B681-9A7A-40CA-A58D-9DF731FD75F5}" type="datetimeFigureOut">
              <a:rPr lang="en-US" smtClean="0">
                <a:solidFill>
                  <a:prstClr val="black">
                    <a:tint val="75000"/>
                  </a:prstClr>
                </a:solidFill>
              </a:rPr>
              <a:pPr/>
              <a:t>5/9/2014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06E0882-4BD1-409E-ABF2-F431587D6E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112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BF39D7F-E0DE-4EA0-8D88-827424A2EAD7}" type="datetimeFigureOut">
              <a:rPr lang="en-US" smtClean="0">
                <a:solidFill>
                  <a:prstClr val="black"/>
                </a:solidFill>
              </a:rPr>
              <a:pPr/>
              <a:t>5/9/2014</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7343A3A-82EE-4E54-BD20-11FA1F79177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1794755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7F4D87-C295-4F9C-9600-E58BF23163CB}" type="datetimeFigureOut">
              <a:rPr lang="en-US" smtClean="0">
                <a:solidFill>
                  <a:prstClr val="black"/>
                </a:solidFill>
              </a:rPr>
              <a:pPr/>
              <a:t>5/9/2014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108FCA-F9CE-4A77-9DA4-6ABF56C850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9720492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7F4D87-C295-4F9C-9600-E58BF23163CB}" type="datetimeFigureOut">
              <a:rPr lang="en-US" smtClean="0">
                <a:solidFill>
                  <a:prstClr val="black"/>
                </a:solidFill>
              </a:rPr>
              <a:pPr/>
              <a:t>5/9/2014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108FCA-F9CE-4A77-9DA4-6ABF56C850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5527092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7F4D87-C295-4F9C-9600-E58BF23163CB}" type="datetimeFigureOut">
              <a:rPr lang="en-US" smtClean="0">
                <a:solidFill>
                  <a:prstClr val="black"/>
                </a:solidFill>
              </a:rPr>
              <a:pPr/>
              <a:t>5/9/2014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108FCA-F9CE-4A77-9DA4-6ABF56C850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197113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7F4D87-C295-4F9C-9600-E58BF23163CB}" type="datetimeFigureOut">
              <a:rPr lang="en-US" smtClean="0">
                <a:solidFill>
                  <a:prstClr val="black"/>
                </a:solidFill>
              </a:rPr>
              <a:pPr/>
              <a:t>5/9/2014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108FCA-F9CE-4A77-9DA4-6ABF56C850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7377730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7F4D87-C295-4F9C-9600-E58BF23163CB}" type="datetimeFigureOut">
              <a:rPr lang="en-US" smtClean="0">
                <a:solidFill>
                  <a:prstClr val="black"/>
                </a:solidFill>
              </a:rPr>
              <a:pPr/>
              <a:t>5/9/2014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4108FCA-F9CE-4A77-9DA4-6ABF56C850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4634570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BF39D7F-E0DE-4EA0-8D88-827424A2EAD7}" type="datetimeFigureOut">
              <a:rPr lang="en-US" smtClean="0">
                <a:solidFill>
                  <a:prstClr val="black"/>
                </a:solidFill>
              </a:rPr>
              <a:pPr/>
              <a:t>5/9/2014</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7343A3A-82EE-4E54-BD20-11FA1F79177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794253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B98114-4313-4991-B305-4B8781297FA8}" type="datetimeFigureOut">
              <a:rPr lang="en-US" smtClean="0"/>
              <a:t>5/9/2014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ABBF9-09F7-4F6E-AAE2-DFDC41FCA5B6}" type="slidenum">
              <a:rPr lang="en-US" smtClean="0"/>
              <a:t>‹#›</a:t>
            </a:fld>
            <a:endParaRPr lang="en-US"/>
          </a:p>
        </p:txBody>
      </p:sp>
    </p:spTree>
    <p:extLst>
      <p:ext uri="{BB962C8B-B14F-4D97-AF65-F5344CB8AC3E}">
        <p14:creationId xmlns:p14="http://schemas.microsoft.com/office/powerpoint/2010/main" val="369917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B98114-4313-4991-B305-4B8781297FA8}" type="datetimeFigureOut">
              <a:rPr lang="en-US" smtClean="0"/>
              <a:t>5/9/2014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1ABBF9-09F7-4F6E-AAE2-DFDC41FCA5B6}" type="slidenum">
              <a:rPr lang="en-US" smtClean="0"/>
              <a:t>‹#›</a:t>
            </a:fld>
            <a:endParaRPr lang="en-US"/>
          </a:p>
        </p:txBody>
      </p:sp>
    </p:spTree>
    <p:extLst>
      <p:ext uri="{BB962C8B-B14F-4D97-AF65-F5344CB8AC3E}">
        <p14:creationId xmlns:p14="http://schemas.microsoft.com/office/powerpoint/2010/main" val="4131215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B98114-4313-4991-B305-4B8781297FA8}" type="datetimeFigureOut">
              <a:rPr lang="en-US" smtClean="0"/>
              <a:t>5/9/2014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ABBF9-09F7-4F6E-AAE2-DFDC41FCA5B6}" type="slidenum">
              <a:rPr lang="en-US" smtClean="0"/>
              <a:t>‹#›</a:t>
            </a:fld>
            <a:endParaRPr lang="en-US"/>
          </a:p>
        </p:txBody>
      </p:sp>
    </p:spTree>
    <p:extLst>
      <p:ext uri="{BB962C8B-B14F-4D97-AF65-F5344CB8AC3E}">
        <p14:creationId xmlns:p14="http://schemas.microsoft.com/office/powerpoint/2010/main" val="125900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98114-4313-4991-B305-4B8781297FA8}" type="datetimeFigureOut">
              <a:rPr lang="en-US" smtClean="0"/>
              <a:t>5/9/2014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1ABBF9-09F7-4F6E-AAE2-DFDC41FCA5B6}" type="slidenum">
              <a:rPr lang="en-US" smtClean="0"/>
              <a:t>‹#›</a:t>
            </a:fld>
            <a:endParaRPr lang="en-US"/>
          </a:p>
        </p:txBody>
      </p:sp>
    </p:spTree>
    <p:extLst>
      <p:ext uri="{BB962C8B-B14F-4D97-AF65-F5344CB8AC3E}">
        <p14:creationId xmlns:p14="http://schemas.microsoft.com/office/powerpoint/2010/main" val="1495678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8114-4313-4991-B305-4B8781297FA8}" type="datetimeFigureOut">
              <a:rPr lang="en-US" smtClean="0"/>
              <a:t>5/9/2014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ABBF9-09F7-4F6E-AAE2-DFDC41FCA5B6}" type="slidenum">
              <a:rPr lang="en-US" smtClean="0"/>
              <a:t>‹#›</a:t>
            </a:fld>
            <a:endParaRPr lang="en-US"/>
          </a:p>
        </p:txBody>
      </p:sp>
    </p:spTree>
    <p:extLst>
      <p:ext uri="{BB962C8B-B14F-4D97-AF65-F5344CB8AC3E}">
        <p14:creationId xmlns:p14="http://schemas.microsoft.com/office/powerpoint/2010/main" val="2789334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8114-4313-4991-B305-4B8781297FA8}" type="datetimeFigureOut">
              <a:rPr lang="en-US" smtClean="0"/>
              <a:t>5/9/2014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ABBF9-09F7-4F6E-AAE2-DFDC41FCA5B6}" type="slidenum">
              <a:rPr lang="en-US" smtClean="0"/>
              <a:t>‹#›</a:t>
            </a:fld>
            <a:endParaRPr lang="en-US"/>
          </a:p>
        </p:txBody>
      </p:sp>
    </p:spTree>
    <p:extLst>
      <p:ext uri="{BB962C8B-B14F-4D97-AF65-F5344CB8AC3E}">
        <p14:creationId xmlns:p14="http://schemas.microsoft.com/office/powerpoint/2010/main" val="1484916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10.xml"/><Relationship Id="rId1" Type="http://schemas.openxmlformats.org/officeDocument/2006/relationships/slideLayout" Target="../slideLayouts/slideLayout20.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11.xml"/><Relationship Id="rId1" Type="http://schemas.openxmlformats.org/officeDocument/2006/relationships/slideLayout" Target="../slideLayouts/slideLayout21.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theme" Target="../theme/theme1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gif"/><Relationship Id="rId4" Type="http://schemas.openxmlformats.org/officeDocument/2006/relationships/image" Target="../media/image3.jpeg"/><Relationship Id="rId9" Type="http://schemas.openxmlformats.org/officeDocument/2006/relationships/image" Target="../media/image8.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13.xml"/><Relationship Id="rId1" Type="http://schemas.openxmlformats.org/officeDocument/2006/relationships/slideLayout" Target="../slideLayouts/slideLayout22.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14.xml"/><Relationship Id="rId1" Type="http://schemas.openxmlformats.org/officeDocument/2006/relationships/slideLayout" Target="../slideLayouts/slideLayout23.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15.xml"/><Relationship Id="rId1" Type="http://schemas.openxmlformats.org/officeDocument/2006/relationships/slideLayout" Target="../slideLayouts/slideLayout24.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16.xml"/><Relationship Id="rId1" Type="http://schemas.openxmlformats.org/officeDocument/2006/relationships/slideLayout" Target="../slideLayouts/slideLayout25.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17.xml"/><Relationship Id="rId1" Type="http://schemas.openxmlformats.org/officeDocument/2006/relationships/slideLayout" Target="../slideLayouts/slideLayout26.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theme" Target="../theme/theme18.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gif"/><Relationship Id="rId4" Type="http://schemas.openxmlformats.org/officeDocument/2006/relationships/image" Target="../media/image3.jpeg"/><Relationship Id="rId9" Type="http://schemas.openxmlformats.org/officeDocument/2006/relationships/image" Target="../media/image8.png"/></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19.xml"/><Relationship Id="rId1" Type="http://schemas.openxmlformats.org/officeDocument/2006/relationships/slideLayout" Target="../slideLayouts/slideLayout27.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theme" Target="../theme/theme20.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gif"/><Relationship Id="rId4" Type="http://schemas.openxmlformats.org/officeDocument/2006/relationships/image" Target="../media/image3.jpeg"/><Relationship Id="rId9" Type="http://schemas.openxmlformats.org/officeDocument/2006/relationships/image" Target="../media/image8.png"/></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8.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9.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0.xml"/></Relationships>
</file>

<file path=ppt/slideMasters/_rels/slideMaster2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24.xml"/><Relationship Id="rId1" Type="http://schemas.openxmlformats.org/officeDocument/2006/relationships/slideLayout" Target="../slideLayouts/slideLayout31.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2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25.xml"/><Relationship Id="rId1" Type="http://schemas.openxmlformats.org/officeDocument/2006/relationships/slideLayout" Target="../slideLayouts/slideLayout32.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2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26.xml"/><Relationship Id="rId1" Type="http://schemas.openxmlformats.org/officeDocument/2006/relationships/slideLayout" Target="../slideLayouts/slideLayout33.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2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27.xml"/><Relationship Id="rId1" Type="http://schemas.openxmlformats.org/officeDocument/2006/relationships/slideLayout" Target="../slideLayouts/slideLayout34.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2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28.xml"/><Relationship Id="rId1" Type="http://schemas.openxmlformats.org/officeDocument/2006/relationships/slideLayout" Target="../slideLayouts/slideLayout35.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2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29.xml"/><Relationship Id="rId1" Type="http://schemas.openxmlformats.org/officeDocument/2006/relationships/slideLayout" Target="../slideLayouts/slideLayout36.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3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30.xml"/><Relationship Id="rId1" Type="http://schemas.openxmlformats.org/officeDocument/2006/relationships/slideLayout" Target="../slideLayouts/slideLayout37.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5.xml"/><Relationship Id="rId1" Type="http://schemas.openxmlformats.org/officeDocument/2006/relationships/slideLayout" Target="../slideLayouts/slideLayout15.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6.xml"/><Relationship Id="rId1" Type="http://schemas.openxmlformats.org/officeDocument/2006/relationships/slideLayout" Target="../slideLayouts/slideLayout16.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7.xml"/><Relationship Id="rId1" Type="http://schemas.openxmlformats.org/officeDocument/2006/relationships/slideLayout" Target="../slideLayouts/slideLayout17.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8.xml"/><Relationship Id="rId1" Type="http://schemas.openxmlformats.org/officeDocument/2006/relationships/slideLayout" Target="../slideLayouts/slideLayout18.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9.xml"/><Relationship Id="rId1" Type="http://schemas.openxmlformats.org/officeDocument/2006/relationships/slideLayout" Target="../slideLayouts/slideLayout19.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98114-4313-4991-B305-4B8781297FA8}" type="datetimeFigureOut">
              <a:rPr lang="en-US" smtClean="0"/>
              <a:t>5/9/2014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ABBF9-09F7-4F6E-AAE2-DFDC41FCA5B6}" type="slidenum">
              <a:rPr lang="en-US" smtClean="0"/>
              <a:t>‹#›</a:t>
            </a:fld>
            <a:endParaRPr lang="en-US"/>
          </a:p>
        </p:txBody>
      </p:sp>
    </p:spTree>
    <p:extLst>
      <p:ext uri="{BB962C8B-B14F-4D97-AF65-F5344CB8AC3E}">
        <p14:creationId xmlns:p14="http://schemas.microsoft.com/office/powerpoint/2010/main" val="17681948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762000" y="838200"/>
            <a:ext cx="8153400" cy="5257800"/>
            <a:chOff x="762000" y="838200"/>
            <a:chExt cx="8153400" cy="5257800"/>
          </a:xfrm>
        </p:grpSpPr>
        <p:sp>
          <p:nvSpPr>
            <p:cNvPr id="15" name="Rounded Rectangle 14"/>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7" name="Picture 2" descr="C:\Users\eogbuchiekwe\Pictures\GMU\UX4ID_Logo_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ogbuchiekwe\AppData\Local\Microsoft\Windows\Temporary Internet Files\Content.IE5\0W969H60\Yahoo Widget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7" name="Picture 26"/>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8" name="Picture 27"/>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9" name="Group 28"/>
          <p:cNvGrpSpPr/>
          <p:nvPr userDrawn="1"/>
        </p:nvGrpSpPr>
        <p:grpSpPr>
          <a:xfrm>
            <a:off x="2362200" y="5194071"/>
            <a:ext cx="4419600" cy="1041858"/>
            <a:chOff x="2667000" y="5194071"/>
            <a:chExt cx="4419600" cy="1041858"/>
          </a:xfrm>
        </p:grpSpPr>
        <p:grpSp>
          <p:nvGrpSpPr>
            <p:cNvPr id="30" name="Group 29"/>
            <p:cNvGrpSpPr/>
            <p:nvPr/>
          </p:nvGrpSpPr>
          <p:grpSpPr>
            <a:xfrm>
              <a:off x="4879848" y="5194071"/>
              <a:ext cx="731520" cy="933307"/>
              <a:chOff x="4732194" y="5214297"/>
              <a:chExt cx="731520" cy="933307"/>
            </a:xfrm>
          </p:grpSpPr>
          <p:pic>
            <p:nvPicPr>
              <p:cNvPr id="46" name="Picture 16" descr="http://www1.pgsd.org/apps/images/dragondict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31" name="Group 30"/>
            <p:cNvGrpSpPr/>
            <p:nvPr/>
          </p:nvGrpSpPr>
          <p:grpSpPr>
            <a:xfrm>
              <a:off x="6355080" y="5194071"/>
              <a:ext cx="731520" cy="897552"/>
              <a:chOff x="5899994" y="5205701"/>
              <a:chExt cx="731520" cy="897552"/>
            </a:xfrm>
          </p:grpSpPr>
          <p:pic>
            <p:nvPicPr>
              <p:cNvPr id="44" name="Picture 20" descr="http://t2.gstatic.com/images?q=tbn:ANd9GcSvA9LVGFCaAzEr_Hy2rsS771aiWSYgtQZBApXXah1kECijVSjoT95JdM3e7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32" name="Group 31"/>
            <p:cNvGrpSpPr/>
            <p:nvPr/>
          </p:nvGrpSpPr>
          <p:grpSpPr>
            <a:xfrm>
              <a:off x="5617464" y="5194071"/>
              <a:ext cx="731520" cy="869486"/>
              <a:chOff x="5257800" y="5214296"/>
              <a:chExt cx="731520" cy="869486"/>
            </a:xfrm>
          </p:grpSpPr>
          <p:pic>
            <p:nvPicPr>
              <p:cNvPr id="42" name="Picture 18" descr="http://currentphotographer.com/wp-content/uploads/2011/04/EXPENSIFY-APP-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33" name="Group 32"/>
            <p:cNvGrpSpPr/>
            <p:nvPr/>
          </p:nvGrpSpPr>
          <p:grpSpPr>
            <a:xfrm>
              <a:off x="3404616" y="5194071"/>
              <a:ext cx="731520" cy="859603"/>
              <a:chOff x="3415103" y="5189843"/>
              <a:chExt cx="731520" cy="859603"/>
            </a:xfrm>
          </p:grpSpPr>
          <p:pic>
            <p:nvPicPr>
              <p:cNvPr id="40" name="Picture 8" descr="http://t2.gstatic.com/images?q=tbn:ANd9GcT575R70wDZY8hQ7ciuWaw6Gz3AHKkRfE5uJU6blTesLKKNKywsJgmdPsyr4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4" name="Group 33"/>
            <p:cNvGrpSpPr/>
            <p:nvPr/>
          </p:nvGrpSpPr>
          <p:grpSpPr>
            <a:xfrm>
              <a:off x="4142232" y="5194071"/>
              <a:ext cx="731520" cy="1041858"/>
              <a:chOff x="4069548" y="5195826"/>
              <a:chExt cx="731520" cy="1041858"/>
            </a:xfrm>
          </p:grpSpPr>
          <p:pic>
            <p:nvPicPr>
              <p:cNvPr id="38" name="Picture 10" descr="http://email.iyogi.com/files/2011/05/Outlook-201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35" name="Group 34"/>
            <p:cNvGrpSpPr/>
            <p:nvPr/>
          </p:nvGrpSpPr>
          <p:grpSpPr>
            <a:xfrm>
              <a:off x="2667000" y="5194071"/>
              <a:ext cx="731520" cy="762000"/>
              <a:chOff x="2667000" y="5181600"/>
              <a:chExt cx="731520" cy="762000"/>
            </a:xfrm>
          </p:grpSpPr>
          <p:pic>
            <p:nvPicPr>
              <p:cNvPr id="36" name="Picture 6" descr="http://www.aatrix.com/files/2113/5031/9600/toppay_timecard_ic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8" name="Rectangle 47"/>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9" name="Rectangle 48"/>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50" name="Rectangle 49"/>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51" name="Rectangle 50"/>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2" name="Group 51"/>
          <p:cNvGrpSpPr/>
          <p:nvPr userDrawn="1"/>
        </p:nvGrpSpPr>
        <p:grpSpPr>
          <a:xfrm>
            <a:off x="7205472" y="2223579"/>
            <a:ext cx="947928" cy="1053021"/>
            <a:chOff x="7374380" y="1614409"/>
            <a:chExt cx="795528" cy="1053021"/>
          </a:xfrm>
        </p:grpSpPr>
        <p:pic>
          <p:nvPicPr>
            <p:cNvPr id="53" name="Picture 4" descr="C:\Users\eogbuchiekwe\Pictures\Week i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54" name="Round Same Side Corner Rectangle 53"/>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5" name="Table 54"/>
          <p:cNvGraphicFramePr>
            <a:graphicFrameLocks noGrp="1"/>
          </p:cNvGraphicFramePr>
          <p:nvPr userDrawn="1">
            <p:extLst>
              <p:ext uri="{D42A27DB-BD31-4B8C-83A1-F6EECF244321}">
                <p14:modId xmlns:p14="http://schemas.microsoft.com/office/powerpoint/2010/main" val="2989964652"/>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4069746040"/>
      </p:ext>
    </p:extLst>
  </p:cSld>
  <p:clrMap bg1="lt1" tx1="dk1" bg2="lt2" tx2="dk2" accent1="accent1" accent2="accent2" accent3="accent3" accent4="accent4" accent5="accent5" accent6="accent6" hlink="hlink" folHlink="folHlink"/>
  <p:sldLayoutIdLst>
    <p:sldLayoutId id="214748370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762000" y="838200"/>
            <a:ext cx="8153400" cy="5257800"/>
            <a:chOff x="762000" y="838200"/>
            <a:chExt cx="8153400" cy="5257800"/>
          </a:xfrm>
        </p:grpSpPr>
        <p:sp>
          <p:nvSpPr>
            <p:cNvPr id="15" name="Rounded Rectangle 14"/>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7" name="Picture 2" descr="C:\Users\eogbuchiekwe\Pictures\GMU\UX4ID_Logo_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ogbuchiekwe\AppData\Local\Microsoft\Windows\Temporary Internet Files\Content.IE5\0W969H60\Yahoo Widget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7" name="Picture 26"/>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8" name="Picture 27"/>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9" name="Group 28"/>
          <p:cNvGrpSpPr/>
          <p:nvPr userDrawn="1"/>
        </p:nvGrpSpPr>
        <p:grpSpPr>
          <a:xfrm>
            <a:off x="2362200" y="5194071"/>
            <a:ext cx="4419600" cy="1041858"/>
            <a:chOff x="2667000" y="5194071"/>
            <a:chExt cx="4419600" cy="1041858"/>
          </a:xfrm>
        </p:grpSpPr>
        <p:grpSp>
          <p:nvGrpSpPr>
            <p:cNvPr id="30" name="Group 29"/>
            <p:cNvGrpSpPr/>
            <p:nvPr/>
          </p:nvGrpSpPr>
          <p:grpSpPr>
            <a:xfrm>
              <a:off x="4879848" y="5194071"/>
              <a:ext cx="731520" cy="933307"/>
              <a:chOff x="4732194" y="5214297"/>
              <a:chExt cx="731520" cy="933307"/>
            </a:xfrm>
          </p:grpSpPr>
          <p:pic>
            <p:nvPicPr>
              <p:cNvPr id="46" name="Picture 16" descr="http://www1.pgsd.org/apps/images/dragondict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31" name="Group 30"/>
            <p:cNvGrpSpPr/>
            <p:nvPr/>
          </p:nvGrpSpPr>
          <p:grpSpPr>
            <a:xfrm>
              <a:off x="6355080" y="5194071"/>
              <a:ext cx="731520" cy="897552"/>
              <a:chOff x="5899994" y="5205701"/>
              <a:chExt cx="731520" cy="897552"/>
            </a:xfrm>
          </p:grpSpPr>
          <p:pic>
            <p:nvPicPr>
              <p:cNvPr id="44" name="Picture 20" descr="http://t2.gstatic.com/images?q=tbn:ANd9GcSvA9LVGFCaAzEr_Hy2rsS771aiWSYgtQZBApXXah1kECijVSjoT95JdM3e7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32" name="Group 31"/>
            <p:cNvGrpSpPr/>
            <p:nvPr/>
          </p:nvGrpSpPr>
          <p:grpSpPr>
            <a:xfrm>
              <a:off x="5617464" y="5194071"/>
              <a:ext cx="731520" cy="869486"/>
              <a:chOff x="5257800" y="5214296"/>
              <a:chExt cx="731520" cy="869486"/>
            </a:xfrm>
          </p:grpSpPr>
          <p:pic>
            <p:nvPicPr>
              <p:cNvPr id="42" name="Picture 18" descr="http://currentphotographer.com/wp-content/uploads/2011/04/EXPENSIFY-APP-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33" name="Group 32"/>
            <p:cNvGrpSpPr/>
            <p:nvPr/>
          </p:nvGrpSpPr>
          <p:grpSpPr>
            <a:xfrm>
              <a:off x="3404616" y="5194071"/>
              <a:ext cx="731520" cy="859603"/>
              <a:chOff x="3415103" y="5189843"/>
              <a:chExt cx="731520" cy="859603"/>
            </a:xfrm>
          </p:grpSpPr>
          <p:pic>
            <p:nvPicPr>
              <p:cNvPr id="40" name="Picture 8" descr="http://t2.gstatic.com/images?q=tbn:ANd9GcT575R70wDZY8hQ7ciuWaw6Gz3AHKkRfE5uJU6blTesLKKNKywsJgmdPsyr4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4" name="Group 33"/>
            <p:cNvGrpSpPr/>
            <p:nvPr/>
          </p:nvGrpSpPr>
          <p:grpSpPr>
            <a:xfrm>
              <a:off x="4142232" y="5194071"/>
              <a:ext cx="731520" cy="1041858"/>
              <a:chOff x="4069548" y="5195826"/>
              <a:chExt cx="731520" cy="1041858"/>
            </a:xfrm>
          </p:grpSpPr>
          <p:pic>
            <p:nvPicPr>
              <p:cNvPr id="38" name="Picture 10" descr="http://email.iyogi.com/files/2011/05/Outlook-201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35" name="Group 34"/>
            <p:cNvGrpSpPr/>
            <p:nvPr/>
          </p:nvGrpSpPr>
          <p:grpSpPr>
            <a:xfrm>
              <a:off x="2667000" y="5194071"/>
              <a:ext cx="731520" cy="762000"/>
              <a:chOff x="2667000" y="5181600"/>
              <a:chExt cx="731520" cy="762000"/>
            </a:xfrm>
          </p:grpSpPr>
          <p:pic>
            <p:nvPicPr>
              <p:cNvPr id="36" name="Picture 6" descr="http://www.aatrix.com/files/2113/5031/9600/toppay_timecard_ic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8" name="Rectangle 47"/>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9" name="Rectangle 48"/>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50" name="Rectangle 49"/>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51" name="Rectangle 50"/>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2" name="Group 51"/>
          <p:cNvGrpSpPr/>
          <p:nvPr userDrawn="1"/>
        </p:nvGrpSpPr>
        <p:grpSpPr>
          <a:xfrm>
            <a:off x="7205472" y="2223579"/>
            <a:ext cx="947928" cy="1053021"/>
            <a:chOff x="7374380" y="1614409"/>
            <a:chExt cx="795528" cy="1053021"/>
          </a:xfrm>
        </p:grpSpPr>
        <p:pic>
          <p:nvPicPr>
            <p:cNvPr id="53" name="Picture 4" descr="C:\Users\eogbuchiekwe\Pictures\Week i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54" name="Round Same Side Corner Rectangle 53"/>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5" name="Table 54"/>
          <p:cNvGraphicFramePr>
            <a:graphicFrameLocks noGrp="1"/>
          </p:cNvGraphicFramePr>
          <p:nvPr userDrawn="1">
            <p:extLst>
              <p:ext uri="{D42A27DB-BD31-4B8C-83A1-F6EECF244321}">
                <p14:modId xmlns:p14="http://schemas.microsoft.com/office/powerpoint/2010/main" val="2989964652"/>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4069746040"/>
      </p:ext>
    </p:extLst>
  </p:cSld>
  <p:clrMap bg1="lt1" tx1="dk1" bg2="lt2" tx2="dk2" accent1="accent1" accent2="accent2" accent3="accent3" accent4="accent4" accent5="accent5" accent6="accent6" hlink="hlink" folHlink="folHlink"/>
  <p:sldLayoutIdLst>
    <p:sldLayoutId id="214748370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762000" y="838200"/>
            <a:ext cx="8153400" cy="5257800"/>
            <a:chOff x="762000" y="838200"/>
            <a:chExt cx="8153400" cy="5257800"/>
          </a:xfrm>
        </p:grpSpPr>
        <p:sp>
          <p:nvSpPr>
            <p:cNvPr id="15" name="Rounded Rectangle 14"/>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7" name="Picture 2" descr="C:\Users\eogbuchiekwe\Pictures\GMU\UX4ID_Logo_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ogbuchiekwe\AppData\Local\Microsoft\Windows\Temporary Internet Files\Content.IE5\0W969H60\Yahoo Widget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7" name="Picture 26"/>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8" name="Picture 27"/>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9" name="Group 28"/>
          <p:cNvGrpSpPr/>
          <p:nvPr userDrawn="1"/>
        </p:nvGrpSpPr>
        <p:grpSpPr>
          <a:xfrm>
            <a:off x="2362200" y="5194071"/>
            <a:ext cx="4419600" cy="1041858"/>
            <a:chOff x="2667000" y="5194071"/>
            <a:chExt cx="4419600" cy="1041858"/>
          </a:xfrm>
        </p:grpSpPr>
        <p:grpSp>
          <p:nvGrpSpPr>
            <p:cNvPr id="30" name="Group 29"/>
            <p:cNvGrpSpPr/>
            <p:nvPr/>
          </p:nvGrpSpPr>
          <p:grpSpPr>
            <a:xfrm>
              <a:off x="4879848" y="5194071"/>
              <a:ext cx="731520" cy="933307"/>
              <a:chOff x="4732194" y="5214297"/>
              <a:chExt cx="731520" cy="933307"/>
            </a:xfrm>
          </p:grpSpPr>
          <p:pic>
            <p:nvPicPr>
              <p:cNvPr id="46" name="Picture 16" descr="http://www1.pgsd.org/apps/images/dragondicta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31" name="Group 30"/>
            <p:cNvGrpSpPr/>
            <p:nvPr/>
          </p:nvGrpSpPr>
          <p:grpSpPr>
            <a:xfrm>
              <a:off x="6355080" y="5194071"/>
              <a:ext cx="731520" cy="897552"/>
              <a:chOff x="5899994" y="5205701"/>
              <a:chExt cx="731520" cy="897552"/>
            </a:xfrm>
          </p:grpSpPr>
          <p:pic>
            <p:nvPicPr>
              <p:cNvPr id="44" name="Picture 20" descr="http://t2.gstatic.com/images?q=tbn:ANd9GcSvA9LVGFCaAzEr_Hy2rsS771aiWSYgtQZBApXXah1kECijVSjoT95JdM3e7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32" name="Group 31"/>
            <p:cNvGrpSpPr/>
            <p:nvPr/>
          </p:nvGrpSpPr>
          <p:grpSpPr>
            <a:xfrm>
              <a:off x="5617464" y="5194071"/>
              <a:ext cx="731520" cy="869486"/>
              <a:chOff x="5257800" y="5214296"/>
              <a:chExt cx="731520" cy="869486"/>
            </a:xfrm>
          </p:grpSpPr>
          <p:pic>
            <p:nvPicPr>
              <p:cNvPr id="42" name="Picture 18" descr="http://currentphotographer.com/wp-content/uploads/2011/04/EXPENSIFY-APP-IC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33" name="Group 32"/>
            <p:cNvGrpSpPr/>
            <p:nvPr/>
          </p:nvGrpSpPr>
          <p:grpSpPr>
            <a:xfrm>
              <a:off x="3404616" y="5194071"/>
              <a:ext cx="731520" cy="859603"/>
              <a:chOff x="3415103" y="5189843"/>
              <a:chExt cx="731520" cy="859603"/>
            </a:xfrm>
          </p:grpSpPr>
          <p:pic>
            <p:nvPicPr>
              <p:cNvPr id="40" name="Picture 8" descr="http://t2.gstatic.com/images?q=tbn:ANd9GcT575R70wDZY8hQ7ciuWaw6Gz3AHKkRfE5uJU6blTesLKKNKywsJgmdPsyr4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4" name="Group 33"/>
            <p:cNvGrpSpPr/>
            <p:nvPr/>
          </p:nvGrpSpPr>
          <p:grpSpPr>
            <a:xfrm>
              <a:off x="4142232" y="5194071"/>
              <a:ext cx="731520" cy="1041858"/>
              <a:chOff x="4069548" y="5195826"/>
              <a:chExt cx="731520" cy="1041858"/>
            </a:xfrm>
          </p:grpSpPr>
          <p:pic>
            <p:nvPicPr>
              <p:cNvPr id="38" name="Picture 10" descr="http://email.iyogi.com/files/2011/05/Outlook-2010-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35" name="Group 34"/>
            <p:cNvGrpSpPr/>
            <p:nvPr/>
          </p:nvGrpSpPr>
          <p:grpSpPr>
            <a:xfrm>
              <a:off x="2667000" y="5194071"/>
              <a:ext cx="731520" cy="762000"/>
              <a:chOff x="2667000" y="5181600"/>
              <a:chExt cx="731520" cy="762000"/>
            </a:xfrm>
          </p:grpSpPr>
          <p:pic>
            <p:nvPicPr>
              <p:cNvPr id="36" name="Picture 6" descr="http://www.aatrix.com/files/2113/5031/9600/toppay_timecard_icon.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8" name="Rectangle 47"/>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9" name="Rectangle 48"/>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50" name="Rectangle 49"/>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51" name="Rectangle 50"/>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2" name="Group 51"/>
          <p:cNvGrpSpPr/>
          <p:nvPr userDrawn="1"/>
        </p:nvGrpSpPr>
        <p:grpSpPr>
          <a:xfrm>
            <a:off x="7205472" y="2223579"/>
            <a:ext cx="947928" cy="1053021"/>
            <a:chOff x="7374380" y="1614409"/>
            <a:chExt cx="795528" cy="1053021"/>
          </a:xfrm>
        </p:grpSpPr>
        <p:pic>
          <p:nvPicPr>
            <p:cNvPr id="53" name="Picture 4" descr="C:\Users\eogbuchiekwe\Pictures\Week ico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54" name="Round Same Side Corner Rectangle 53"/>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5" name="Table 54"/>
          <p:cNvGraphicFramePr>
            <a:graphicFrameLocks noGrp="1"/>
          </p:cNvGraphicFramePr>
          <p:nvPr userDrawn="1">
            <p:extLst>
              <p:ext uri="{D42A27DB-BD31-4B8C-83A1-F6EECF244321}">
                <p14:modId xmlns:p14="http://schemas.microsoft.com/office/powerpoint/2010/main" val="2989964652"/>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4069746040"/>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762000" y="838200"/>
            <a:ext cx="8153400" cy="5257800"/>
            <a:chOff x="762000" y="838200"/>
            <a:chExt cx="8153400" cy="5257800"/>
          </a:xfrm>
        </p:grpSpPr>
        <p:sp>
          <p:nvSpPr>
            <p:cNvPr id="15" name="Rounded Rectangle 14"/>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7" name="Picture 2" descr="C:\Users\eogbuchiekwe\Pictures\GMU\UX4ID_Logo_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ogbuchiekwe\AppData\Local\Microsoft\Windows\Temporary Internet Files\Content.IE5\0W969H60\Yahoo Widget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7" name="Picture 26"/>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8" name="Picture 27"/>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9" name="Group 28"/>
          <p:cNvGrpSpPr/>
          <p:nvPr userDrawn="1"/>
        </p:nvGrpSpPr>
        <p:grpSpPr>
          <a:xfrm>
            <a:off x="2362200" y="5194071"/>
            <a:ext cx="4419600" cy="1041858"/>
            <a:chOff x="2667000" y="5194071"/>
            <a:chExt cx="4419600" cy="1041858"/>
          </a:xfrm>
        </p:grpSpPr>
        <p:grpSp>
          <p:nvGrpSpPr>
            <p:cNvPr id="30" name="Group 29"/>
            <p:cNvGrpSpPr/>
            <p:nvPr/>
          </p:nvGrpSpPr>
          <p:grpSpPr>
            <a:xfrm>
              <a:off x="4879848" y="5194071"/>
              <a:ext cx="731520" cy="933307"/>
              <a:chOff x="4732194" y="5214297"/>
              <a:chExt cx="731520" cy="933307"/>
            </a:xfrm>
          </p:grpSpPr>
          <p:pic>
            <p:nvPicPr>
              <p:cNvPr id="46" name="Picture 16" descr="http://www1.pgsd.org/apps/images/dragondict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31" name="Group 30"/>
            <p:cNvGrpSpPr/>
            <p:nvPr/>
          </p:nvGrpSpPr>
          <p:grpSpPr>
            <a:xfrm>
              <a:off x="6355080" y="5194071"/>
              <a:ext cx="731520" cy="897552"/>
              <a:chOff x="5899994" y="5205701"/>
              <a:chExt cx="731520" cy="897552"/>
            </a:xfrm>
          </p:grpSpPr>
          <p:pic>
            <p:nvPicPr>
              <p:cNvPr id="44" name="Picture 20" descr="http://t2.gstatic.com/images?q=tbn:ANd9GcSvA9LVGFCaAzEr_Hy2rsS771aiWSYgtQZBApXXah1kECijVSjoT95JdM3e7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32" name="Group 31"/>
            <p:cNvGrpSpPr/>
            <p:nvPr/>
          </p:nvGrpSpPr>
          <p:grpSpPr>
            <a:xfrm>
              <a:off x="5617464" y="5194071"/>
              <a:ext cx="731520" cy="869486"/>
              <a:chOff x="5257800" y="5214296"/>
              <a:chExt cx="731520" cy="869486"/>
            </a:xfrm>
          </p:grpSpPr>
          <p:pic>
            <p:nvPicPr>
              <p:cNvPr id="42" name="Picture 18" descr="http://currentphotographer.com/wp-content/uploads/2011/04/EXPENSIFY-APP-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33" name="Group 32"/>
            <p:cNvGrpSpPr/>
            <p:nvPr/>
          </p:nvGrpSpPr>
          <p:grpSpPr>
            <a:xfrm>
              <a:off x="3404616" y="5194071"/>
              <a:ext cx="731520" cy="859603"/>
              <a:chOff x="3415103" y="5189843"/>
              <a:chExt cx="731520" cy="859603"/>
            </a:xfrm>
          </p:grpSpPr>
          <p:pic>
            <p:nvPicPr>
              <p:cNvPr id="40" name="Picture 8" descr="http://t2.gstatic.com/images?q=tbn:ANd9GcT575R70wDZY8hQ7ciuWaw6Gz3AHKkRfE5uJU6blTesLKKNKywsJgmdPsyr4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4" name="Group 33"/>
            <p:cNvGrpSpPr/>
            <p:nvPr/>
          </p:nvGrpSpPr>
          <p:grpSpPr>
            <a:xfrm>
              <a:off x="4142232" y="5194071"/>
              <a:ext cx="731520" cy="1041858"/>
              <a:chOff x="4069548" y="5195826"/>
              <a:chExt cx="731520" cy="1041858"/>
            </a:xfrm>
          </p:grpSpPr>
          <p:pic>
            <p:nvPicPr>
              <p:cNvPr id="38" name="Picture 10" descr="http://email.iyogi.com/files/2011/05/Outlook-201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35" name="Group 34"/>
            <p:cNvGrpSpPr/>
            <p:nvPr/>
          </p:nvGrpSpPr>
          <p:grpSpPr>
            <a:xfrm>
              <a:off x="2667000" y="5194071"/>
              <a:ext cx="731520" cy="762000"/>
              <a:chOff x="2667000" y="5181600"/>
              <a:chExt cx="731520" cy="762000"/>
            </a:xfrm>
          </p:grpSpPr>
          <p:pic>
            <p:nvPicPr>
              <p:cNvPr id="36" name="Picture 6" descr="http://www.aatrix.com/files/2113/5031/9600/toppay_timecard_ic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8" name="Rectangle 47"/>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9" name="Rectangle 48"/>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50" name="Rectangle 49"/>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51" name="Rectangle 50"/>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2" name="Group 51"/>
          <p:cNvGrpSpPr/>
          <p:nvPr userDrawn="1"/>
        </p:nvGrpSpPr>
        <p:grpSpPr>
          <a:xfrm>
            <a:off x="7205472" y="2223579"/>
            <a:ext cx="947928" cy="1053021"/>
            <a:chOff x="7374380" y="1614409"/>
            <a:chExt cx="795528" cy="1053021"/>
          </a:xfrm>
        </p:grpSpPr>
        <p:pic>
          <p:nvPicPr>
            <p:cNvPr id="53" name="Picture 4" descr="C:\Users\eogbuchiekwe\Pictures\Week i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54" name="Round Same Side Corner Rectangle 53"/>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5" name="Table 54"/>
          <p:cNvGraphicFramePr>
            <a:graphicFrameLocks noGrp="1"/>
          </p:cNvGraphicFramePr>
          <p:nvPr userDrawn="1">
            <p:extLst>
              <p:ext uri="{D42A27DB-BD31-4B8C-83A1-F6EECF244321}">
                <p14:modId xmlns:p14="http://schemas.microsoft.com/office/powerpoint/2010/main" val="2989964652"/>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4069746040"/>
      </p:ext>
    </p:extLst>
  </p:cSld>
  <p:clrMap bg1="lt1" tx1="dk1" bg2="lt2" tx2="dk2" accent1="accent1" accent2="accent2" accent3="accent3" accent4="accent4" accent5="accent5" accent6="accent6" hlink="hlink" folHlink="folHlink"/>
  <p:sldLayoutIdLst>
    <p:sldLayoutId id="214748370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762000" y="838200"/>
            <a:ext cx="8153400" cy="5257800"/>
            <a:chOff x="762000" y="838200"/>
            <a:chExt cx="8153400" cy="5257800"/>
          </a:xfrm>
        </p:grpSpPr>
        <p:sp>
          <p:nvSpPr>
            <p:cNvPr id="15" name="Rounded Rectangle 14"/>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7" name="Picture 2" descr="C:\Users\eogbuchiekwe\Pictures\GMU\UX4ID_Logo_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ogbuchiekwe\AppData\Local\Microsoft\Windows\Temporary Internet Files\Content.IE5\0W969H60\Yahoo Widget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7" name="Picture 26"/>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8" name="Picture 27"/>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9" name="Group 28"/>
          <p:cNvGrpSpPr/>
          <p:nvPr userDrawn="1"/>
        </p:nvGrpSpPr>
        <p:grpSpPr>
          <a:xfrm>
            <a:off x="2362200" y="5194071"/>
            <a:ext cx="4419600" cy="1041858"/>
            <a:chOff x="2667000" y="5194071"/>
            <a:chExt cx="4419600" cy="1041858"/>
          </a:xfrm>
        </p:grpSpPr>
        <p:grpSp>
          <p:nvGrpSpPr>
            <p:cNvPr id="30" name="Group 29"/>
            <p:cNvGrpSpPr/>
            <p:nvPr/>
          </p:nvGrpSpPr>
          <p:grpSpPr>
            <a:xfrm>
              <a:off x="4879848" y="5194071"/>
              <a:ext cx="731520" cy="933307"/>
              <a:chOff x="4732194" y="5214297"/>
              <a:chExt cx="731520" cy="933307"/>
            </a:xfrm>
          </p:grpSpPr>
          <p:pic>
            <p:nvPicPr>
              <p:cNvPr id="46" name="Picture 16" descr="http://www1.pgsd.org/apps/images/dragondict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31" name="Group 30"/>
            <p:cNvGrpSpPr/>
            <p:nvPr/>
          </p:nvGrpSpPr>
          <p:grpSpPr>
            <a:xfrm>
              <a:off x="6355080" y="5194071"/>
              <a:ext cx="731520" cy="897552"/>
              <a:chOff x="5899994" y="5205701"/>
              <a:chExt cx="731520" cy="897552"/>
            </a:xfrm>
          </p:grpSpPr>
          <p:pic>
            <p:nvPicPr>
              <p:cNvPr id="44" name="Picture 20" descr="http://t2.gstatic.com/images?q=tbn:ANd9GcSvA9LVGFCaAzEr_Hy2rsS771aiWSYgtQZBApXXah1kECijVSjoT95JdM3e7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32" name="Group 31"/>
            <p:cNvGrpSpPr/>
            <p:nvPr/>
          </p:nvGrpSpPr>
          <p:grpSpPr>
            <a:xfrm>
              <a:off x="5617464" y="5194071"/>
              <a:ext cx="731520" cy="869486"/>
              <a:chOff x="5257800" y="5214296"/>
              <a:chExt cx="731520" cy="869486"/>
            </a:xfrm>
          </p:grpSpPr>
          <p:pic>
            <p:nvPicPr>
              <p:cNvPr id="42" name="Picture 18" descr="http://currentphotographer.com/wp-content/uploads/2011/04/EXPENSIFY-APP-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33" name="Group 32"/>
            <p:cNvGrpSpPr/>
            <p:nvPr/>
          </p:nvGrpSpPr>
          <p:grpSpPr>
            <a:xfrm>
              <a:off x="3404616" y="5194071"/>
              <a:ext cx="731520" cy="859603"/>
              <a:chOff x="3415103" y="5189843"/>
              <a:chExt cx="731520" cy="859603"/>
            </a:xfrm>
          </p:grpSpPr>
          <p:pic>
            <p:nvPicPr>
              <p:cNvPr id="40" name="Picture 8" descr="http://t2.gstatic.com/images?q=tbn:ANd9GcT575R70wDZY8hQ7ciuWaw6Gz3AHKkRfE5uJU6blTesLKKNKywsJgmdPsyr4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4" name="Group 33"/>
            <p:cNvGrpSpPr/>
            <p:nvPr/>
          </p:nvGrpSpPr>
          <p:grpSpPr>
            <a:xfrm>
              <a:off x="4142232" y="5194071"/>
              <a:ext cx="731520" cy="1041858"/>
              <a:chOff x="4069548" y="5195826"/>
              <a:chExt cx="731520" cy="1041858"/>
            </a:xfrm>
          </p:grpSpPr>
          <p:pic>
            <p:nvPicPr>
              <p:cNvPr id="38" name="Picture 10" descr="http://email.iyogi.com/files/2011/05/Outlook-201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35" name="Group 34"/>
            <p:cNvGrpSpPr/>
            <p:nvPr/>
          </p:nvGrpSpPr>
          <p:grpSpPr>
            <a:xfrm>
              <a:off x="2667000" y="5194071"/>
              <a:ext cx="731520" cy="762000"/>
              <a:chOff x="2667000" y="5181600"/>
              <a:chExt cx="731520" cy="762000"/>
            </a:xfrm>
          </p:grpSpPr>
          <p:pic>
            <p:nvPicPr>
              <p:cNvPr id="36" name="Picture 6" descr="http://www.aatrix.com/files/2113/5031/9600/toppay_timecard_ic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8" name="Rectangle 47"/>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9" name="Rectangle 48"/>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50" name="Rectangle 49"/>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51" name="Rectangle 50"/>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2" name="Group 51"/>
          <p:cNvGrpSpPr/>
          <p:nvPr userDrawn="1"/>
        </p:nvGrpSpPr>
        <p:grpSpPr>
          <a:xfrm>
            <a:off x="7205472" y="2223579"/>
            <a:ext cx="947928" cy="1053021"/>
            <a:chOff x="7374380" y="1614409"/>
            <a:chExt cx="795528" cy="1053021"/>
          </a:xfrm>
        </p:grpSpPr>
        <p:pic>
          <p:nvPicPr>
            <p:cNvPr id="53" name="Picture 4" descr="C:\Users\eogbuchiekwe\Pictures\Week i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54" name="Round Same Side Corner Rectangle 53"/>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5" name="Table 54"/>
          <p:cNvGraphicFramePr>
            <a:graphicFrameLocks noGrp="1"/>
          </p:cNvGraphicFramePr>
          <p:nvPr userDrawn="1">
            <p:extLst>
              <p:ext uri="{D42A27DB-BD31-4B8C-83A1-F6EECF244321}">
                <p14:modId xmlns:p14="http://schemas.microsoft.com/office/powerpoint/2010/main" val="2989964652"/>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4069746040"/>
      </p:ext>
    </p:extLst>
  </p:cSld>
  <p:clrMap bg1="lt1" tx1="dk1" bg2="lt2" tx2="dk2" accent1="accent1" accent2="accent2" accent3="accent3" accent4="accent4" accent5="accent5" accent6="accent6" hlink="hlink" folHlink="folHlink"/>
  <p:sldLayoutIdLst>
    <p:sldLayoutId id="214748370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762000" y="838200"/>
            <a:ext cx="8153400" cy="5257800"/>
            <a:chOff x="762000" y="838200"/>
            <a:chExt cx="8153400" cy="5257800"/>
          </a:xfrm>
        </p:grpSpPr>
        <p:sp>
          <p:nvSpPr>
            <p:cNvPr id="15" name="Rounded Rectangle 14"/>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7" name="Picture 2" descr="C:\Users\eogbuchiekwe\Pictures\GMU\UX4ID_Logo_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ogbuchiekwe\AppData\Local\Microsoft\Windows\Temporary Internet Files\Content.IE5\0W969H60\Yahoo Widget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7" name="Picture 26"/>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8" name="Picture 27"/>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9" name="Group 28"/>
          <p:cNvGrpSpPr/>
          <p:nvPr userDrawn="1"/>
        </p:nvGrpSpPr>
        <p:grpSpPr>
          <a:xfrm>
            <a:off x="2362200" y="5194071"/>
            <a:ext cx="4419600" cy="1041858"/>
            <a:chOff x="2667000" y="5194071"/>
            <a:chExt cx="4419600" cy="1041858"/>
          </a:xfrm>
        </p:grpSpPr>
        <p:grpSp>
          <p:nvGrpSpPr>
            <p:cNvPr id="30" name="Group 29"/>
            <p:cNvGrpSpPr/>
            <p:nvPr/>
          </p:nvGrpSpPr>
          <p:grpSpPr>
            <a:xfrm>
              <a:off x="4879848" y="5194071"/>
              <a:ext cx="731520" cy="933307"/>
              <a:chOff x="4732194" y="5214297"/>
              <a:chExt cx="731520" cy="933307"/>
            </a:xfrm>
          </p:grpSpPr>
          <p:pic>
            <p:nvPicPr>
              <p:cNvPr id="46" name="Picture 16" descr="http://www1.pgsd.org/apps/images/dragondict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31" name="Group 30"/>
            <p:cNvGrpSpPr/>
            <p:nvPr/>
          </p:nvGrpSpPr>
          <p:grpSpPr>
            <a:xfrm>
              <a:off x="6355080" y="5194071"/>
              <a:ext cx="731520" cy="897552"/>
              <a:chOff x="5899994" y="5205701"/>
              <a:chExt cx="731520" cy="897552"/>
            </a:xfrm>
          </p:grpSpPr>
          <p:pic>
            <p:nvPicPr>
              <p:cNvPr id="44" name="Picture 20" descr="http://t2.gstatic.com/images?q=tbn:ANd9GcSvA9LVGFCaAzEr_Hy2rsS771aiWSYgtQZBApXXah1kECijVSjoT95JdM3e7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32" name="Group 31"/>
            <p:cNvGrpSpPr/>
            <p:nvPr/>
          </p:nvGrpSpPr>
          <p:grpSpPr>
            <a:xfrm>
              <a:off x="5617464" y="5194071"/>
              <a:ext cx="731520" cy="869486"/>
              <a:chOff x="5257800" y="5214296"/>
              <a:chExt cx="731520" cy="869486"/>
            </a:xfrm>
          </p:grpSpPr>
          <p:pic>
            <p:nvPicPr>
              <p:cNvPr id="42" name="Picture 18" descr="http://currentphotographer.com/wp-content/uploads/2011/04/EXPENSIFY-APP-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33" name="Group 32"/>
            <p:cNvGrpSpPr/>
            <p:nvPr/>
          </p:nvGrpSpPr>
          <p:grpSpPr>
            <a:xfrm>
              <a:off x="3404616" y="5194071"/>
              <a:ext cx="731520" cy="859603"/>
              <a:chOff x="3415103" y="5189843"/>
              <a:chExt cx="731520" cy="859603"/>
            </a:xfrm>
          </p:grpSpPr>
          <p:pic>
            <p:nvPicPr>
              <p:cNvPr id="40" name="Picture 8" descr="http://t2.gstatic.com/images?q=tbn:ANd9GcT575R70wDZY8hQ7ciuWaw6Gz3AHKkRfE5uJU6blTesLKKNKywsJgmdPsyr4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4" name="Group 33"/>
            <p:cNvGrpSpPr/>
            <p:nvPr/>
          </p:nvGrpSpPr>
          <p:grpSpPr>
            <a:xfrm>
              <a:off x="4142232" y="5194071"/>
              <a:ext cx="731520" cy="1041858"/>
              <a:chOff x="4069548" y="5195826"/>
              <a:chExt cx="731520" cy="1041858"/>
            </a:xfrm>
          </p:grpSpPr>
          <p:pic>
            <p:nvPicPr>
              <p:cNvPr id="38" name="Picture 10" descr="http://email.iyogi.com/files/2011/05/Outlook-201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35" name="Group 34"/>
            <p:cNvGrpSpPr/>
            <p:nvPr/>
          </p:nvGrpSpPr>
          <p:grpSpPr>
            <a:xfrm>
              <a:off x="2667000" y="5194071"/>
              <a:ext cx="731520" cy="762000"/>
              <a:chOff x="2667000" y="5181600"/>
              <a:chExt cx="731520" cy="762000"/>
            </a:xfrm>
          </p:grpSpPr>
          <p:pic>
            <p:nvPicPr>
              <p:cNvPr id="36" name="Picture 6" descr="http://www.aatrix.com/files/2113/5031/9600/toppay_timecard_ic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8" name="Rectangle 47"/>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9" name="Rectangle 48"/>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50" name="Rectangle 49"/>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51" name="Rectangle 50"/>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2" name="Group 51"/>
          <p:cNvGrpSpPr/>
          <p:nvPr userDrawn="1"/>
        </p:nvGrpSpPr>
        <p:grpSpPr>
          <a:xfrm>
            <a:off x="7205472" y="2223579"/>
            <a:ext cx="947928" cy="1053021"/>
            <a:chOff x="7374380" y="1614409"/>
            <a:chExt cx="795528" cy="1053021"/>
          </a:xfrm>
        </p:grpSpPr>
        <p:pic>
          <p:nvPicPr>
            <p:cNvPr id="53" name="Picture 4" descr="C:\Users\eogbuchiekwe\Pictures\Week i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54" name="Round Same Side Corner Rectangle 53"/>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5" name="Table 54"/>
          <p:cNvGraphicFramePr>
            <a:graphicFrameLocks noGrp="1"/>
          </p:cNvGraphicFramePr>
          <p:nvPr userDrawn="1">
            <p:extLst>
              <p:ext uri="{D42A27DB-BD31-4B8C-83A1-F6EECF244321}">
                <p14:modId xmlns:p14="http://schemas.microsoft.com/office/powerpoint/2010/main" val="2989964652"/>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4069746040"/>
      </p:ext>
    </p:extLst>
  </p:cSld>
  <p:clrMap bg1="lt1" tx1="dk1" bg2="lt2" tx2="dk2" accent1="accent1" accent2="accent2" accent3="accent3" accent4="accent4" accent5="accent5" accent6="accent6" hlink="hlink" folHlink="folHlink"/>
  <p:sldLayoutIdLst>
    <p:sldLayoutId id="214748371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762000" y="838200"/>
            <a:ext cx="8153400" cy="5257800"/>
            <a:chOff x="762000" y="838200"/>
            <a:chExt cx="8153400" cy="5257800"/>
          </a:xfrm>
        </p:grpSpPr>
        <p:sp>
          <p:nvSpPr>
            <p:cNvPr id="15" name="Rounded Rectangle 14"/>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7" name="Picture 2" descr="C:\Users\eogbuchiekwe\Pictures\GMU\UX4ID_Logo_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ogbuchiekwe\AppData\Local\Microsoft\Windows\Temporary Internet Files\Content.IE5\0W969H60\Yahoo Widget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7" name="Picture 26"/>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8" name="Picture 27"/>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9" name="Group 28"/>
          <p:cNvGrpSpPr/>
          <p:nvPr userDrawn="1"/>
        </p:nvGrpSpPr>
        <p:grpSpPr>
          <a:xfrm>
            <a:off x="2362200" y="5194071"/>
            <a:ext cx="4419600" cy="1041858"/>
            <a:chOff x="2667000" y="5194071"/>
            <a:chExt cx="4419600" cy="1041858"/>
          </a:xfrm>
        </p:grpSpPr>
        <p:grpSp>
          <p:nvGrpSpPr>
            <p:cNvPr id="30" name="Group 29"/>
            <p:cNvGrpSpPr/>
            <p:nvPr/>
          </p:nvGrpSpPr>
          <p:grpSpPr>
            <a:xfrm>
              <a:off x="4879848" y="5194071"/>
              <a:ext cx="731520" cy="933307"/>
              <a:chOff x="4732194" y="5214297"/>
              <a:chExt cx="731520" cy="933307"/>
            </a:xfrm>
          </p:grpSpPr>
          <p:pic>
            <p:nvPicPr>
              <p:cNvPr id="46" name="Picture 16" descr="http://www1.pgsd.org/apps/images/dragondict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31" name="Group 30"/>
            <p:cNvGrpSpPr/>
            <p:nvPr/>
          </p:nvGrpSpPr>
          <p:grpSpPr>
            <a:xfrm>
              <a:off x="6355080" y="5194071"/>
              <a:ext cx="731520" cy="897552"/>
              <a:chOff x="5899994" y="5205701"/>
              <a:chExt cx="731520" cy="897552"/>
            </a:xfrm>
          </p:grpSpPr>
          <p:pic>
            <p:nvPicPr>
              <p:cNvPr id="44" name="Picture 20" descr="http://t2.gstatic.com/images?q=tbn:ANd9GcSvA9LVGFCaAzEr_Hy2rsS771aiWSYgtQZBApXXah1kECijVSjoT95JdM3e7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32" name="Group 31"/>
            <p:cNvGrpSpPr/>
            <p:nvPr/>
          </p:nvGrpSpPr>
          <p:grpSpPr>
            <a:xfrm>
              <a:off x="5617464" y="5194071"/>
              <a:ext cx="731520" cy="869486"/>
              <a:chOff x="5257800" y="5214296"/>
              <a:chExt cx="731520" cy="869486"/>
            </a:xfrm>
          </p:grpSpPr>
          <p:pic>
            <p:nvPicPr>
              <p:cNvPr id="42" name="Picture 18" descr="http://currentphotographer.com/wp-content/uploads/2011/04/EXPENSIFY-APP-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33" name="Group 32"/>
            <p:cNvGrpSpPr/>
            <p:nvPr/>
          </p:nvGrpSpPr>
          <p:grpSpPr>
            <a:xfrm>
              <a:off x="3404616" y="5194071"/>
              <a:ext cx="731520" cy="859603"/>
              <a:chOff x="3415103" y="5189843"/>
              <a:chExt cx="731520" cy="859603"/>
            </a:xfrm>
          </p:grpSpPr>
          <p:pic>
            <p:nvPicPr>
              <p:cNvPr id="40" name="Picture 8" descr="http://t2.gstatic.com/images?q=tbn:ANd9GcT575R70wDZY8hQ7ciuWaw6Gz3AHKkRfE5uJU6blTesLKKNKywsJgmdPsyr4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4" name="Group 33"/>
            <p:cNvGrpSpPr/>
            <p:nvPr/>
          </p:nvGrpSpPr>
          <p:grpSpPr>
            <a:xfrm>
              <a:off x="4142232" y="5194071"/>
              <a:ext cx="731520" cy="1041858"/>
              <a:chOff x="4069548" y="5195826"/>
              <a:chExt cx="731520" cy="1041858"/>
            </a:xfrm>
          </p:grpSpPr>
          <p:pic>
            <p:nvPicPr>
              <p:cNvPr id="38" name="Picture 10" descr="http://email.iyogi.com/files/2011/05/Outlook-201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35" name="Group 34"/>
            <p:cNvGrpSpPr/>
            <p:nvPr/>
          </p:nvGrpSpPr>
          <p:grpSpPr>
            <a:xfrm>
              <a:off x="2667000" y="5194071"/>
              <a:ext cx="731520" cy="762000"/>
              <a:chOff x="2667000" y="5181600"/>
              <a:chExt cx="731520" cy="762000"/>
            </a:xfrm>
          </p:grpSpPr>
          <p:pic>
            <p:nvPicPr>
              <p:cNvPr id="36" name="Picture 6" descr="http://www.aatrix.com/files/2113/5031/9600/toppay_timecard_ic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8" name="Rectangle 47"/>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9" name="Rectangle 48"/>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50" name="Rectangle 49"/>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51" name="Rectangle 50"/>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2" name="Group 51"/>
          <p:cNvGrpSpPr/>
          <p:nvPr userDrawn="1"/>
        </p:nvGrpSpPr>
        <p:grpSpPr>
          <a:xfrm>
            <a:off x="7205472" y="2223579"/>
            <a:ext cx="947928" cy="1053021"/>
            <a:chOff x="7374380" y="1614409"/>
            <a:chExt cx="795528" cy="1053021"/>
          </a:xfrm>
        </p:grpSpPr>
        <p:pic>
          <p:nvPicPr>
            <p:cNvPr id="53" name="Picture 4" descr="C:\Users\eogbuchiekwe\Pictures\Week i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54" name="Round Same Side Corner Rectangle 53"/>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5" name="Table 54"/>
          <p:cNvGraphicFramePr>
            <a:graphicFrameLocks noGrp="1"/>
          </p:cNvGraphicFramePr>
          <p:nvPr userDrawn="1">
            <p:extLst>
              <p:ext uri="{D42A27DB-BD31-4B8C-83A1-F6EECF244321}">
                <p14:modId xmlns:p14="http://schemas.microsoft.com/office/powerpoint/2010/main" val="2989964652"/>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4069746040"/>
      </p:ext>
    </p:extLst>
  </p:cSld>
  <p:clrMap bg1="lt1" tx1="dk1" bg2="lt2" tx2="dk2" accent1="accent1" accent2="accent2" accent3="accent3" accent4="accent4" accent5="accent5" accent6="accent6" hlink="hlink" folHlink="folHlink"/>
  <p:sldLayoutIdLst>
    <p:sldLayoutId id="214748371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762000" y="838200"/>
            <a:ext cx="8153400" cy="5257800"/>
            <a:chOff x="762000" y="838200"/>
            <a:chExt cx="8153400" cy="5257800"/>
          </a:xfrm>
        </p:grpSpPr>
        <p:sp>
          <p:nvSpPr>
            <p:cNvPr id="15" name="Rounded Rectangle 14"/>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7" name="Picture 2" descr="C:\Users\eogbuchiekwe\Pictures\GMU\UX4ID_Logo_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ogbuchiekwe\AppData\Local\Microsoft\Windows\Temporary Internet Files\Content.IE5\0W969H60\Yahoo Widget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7" name="Picture 26"/>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8" name="Picture 27"/>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9" name="Group 28"/>
          <p:cNvGrpSpPr/>
          <p:nvPr userDrawn="1"/>
        </p:nvGrpSpPr>
        <p:grpSpPr>
          <a:xfrm>
            <a:off x="2362200" y="5194071"/>
            <a:ext cx="4419600" cy="1041858"/>
            <a:chOff x="2667000" y="5194071"/>
            <a:chExt cx="4419600" cy="1041858"/>
          </a:xfrm>
        </p:grpSpPr>
        <p:grpSp>
          <p:nvGrpSpPr>
            <p:cNvPr id="30" name="Group 29"/>
            <p:cNvGrpSpPr/>
            <p:nvPr/>
          </p:nvGrpSpPr>
          <p:grpSpPr>
            <a:xfrm>
              <a:off x="4879848" y="5194071"/>
              <a:ext cx="731520" cy="933307"/>
              <a:chOff x="4732194" y="5214297"/>
              <a:chExt cx="731520" cy="933307"/>
            </a:xfrm>
          </p:grpSpPr>
          <p:pic>
            <p:nvPicPr>
              <p:cNvPr id="46" name="Picture 16" descr="http://www1.pgsd.org/apps/images/dragondict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31" name="Group 30"/>
            <p:cNvGrpSpPr/>
            <p:nvPr/>
          </p:nvGrpSpPr>
          <p:grpSpPr>
            <a:xfrm>
              <a:off x="6355080" y="5194071"/>
              <a:ext cx="731520" cy="897552"/>
              <a:chOff x="5899994" y="5205701"/>
              <a:chExt cx="731520" cy="897552"/>
            </a:xfrm>
          </p:grpSpPr>
          <p:pic>
            <p:nvPicPr>
              <p:cNvPr id="44" name="Picture 20" descr="http://t2.gstatic.com/images?q=tbn:ANd9GcSvA9LVGFCaAzEr_Hy2rsS771aiWSYgtQZBApXXah1kECijVSjoT95JdM3e7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32" name="Group 31"/>
            <p:cNvGrpSpPr/>
            <p:nvPr/>
          </p:nvGrpSpPr>
          <p:grpSpPr>
            <a:xfrm>
              <a:off x="5617464" y="5194071"/>
              <a:ext cx="731520" cy="869486"/>
              <a:chOff x="5257800" y="5214296"/>
              <a:chExt cx="731520" cy="869486"/>
            </a:xfrm>
          </p:grpSpPr>
          <p:pic>
            <p:nvPicPr>
              <p:cNvPr id="42" name="Picture 18" descr="http://currentphotographer.com/wp-content/uploads/2011/04/EXPENSIFY-APP-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33" name="Group 32"/>
            <p:cNvGrpSpPr/>
            <p:nvPr/>
          </p:nvGrpSpPr>
          <p:grpSpPr>
            <a:xfrm>
              <a:off x="3404616" y="5194071"/>
              <a:ext cx="731520" cy="859603"/>
              <a:chOff x="3415103" y="5189843"/>
              <a:chExt cx="731520" cy="859603"/>
            </a:xfrm>
          </p:grpSpPr>
          <p:pic>
            <p:nvPicPr>
              <p:cNvPr id="40" name="Picture 8" descr="http://t2.gstatic.com/images?q=tbn:ANd9GcT575R70wDZY8hQ7ciuWaw6Gz3AHKkRfE5uJU6blTesLKKNKywsJgmdPsyr4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4" name="Group 33"/>
            <p:cNvGrpSpPr/>
            <p:nvPr/>
          </p:nvGrpSpPr>
          <p:grpSpPr>
            <a:xfrm>
              <a:off x="4142232" y="5194071"/>
              <a:ext cx="731520" cy="1041858"/>
              <a:chOff x="4069548" y="5195826"/>
              <a:chExt cx="731520" cy="1041858"/>
            </a:xfrm>
          </p:grpSpPr>
          <p:pic>
            <p:nvPicPr>
              <p:cNvPr id="38" name="Picture 10" descr="http://email.iyogi.com/files/2011/05/Outlook-201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35" name="Group 34"/>
            <p:cNvGrpSpPr/>
            <p:nvPr/>
          </p:nvGrpSpPr>
          <p:grpSpPr>
            <a:xfrm>
              <a:off x="2667000" y="5194071"/>
              <a:ext cx="731520" cy="762000"/>
              <a:chOff x="2667000" y="5181600"/>
              <a:chExt cx="731520" cy="762000"/>
            </a:xfrm>
          </p:grpSpPr>
          <p:pic>
            <p:nvPicPr>
              <p:cNvPr id="36" name="Picture 6" descr="http://www.aatrix.com/files/2113/5031/9600/toppay_timecard_ic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8" name="Rectangle 47"/>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9" name="Rectangle 48"/>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50" name="Rectangle 49"/>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51" name="Rectangle 50"/>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2" name="Group 51"/>
          <p:cNvGrpSpPr/>
          <p:nvPr userDrawn="1"/>
        </p:nvGrpSpPr>
        <p:grpSpPr>
          <a:xfrm>
            <a:off x="7205472" y="2223579"/>
            <a:ext cx="947928" cy="1053021"/>
            <a:chOff x="7374380" y="1614409"/>
            <a:chExt cx="795528" cy="1053021"/>
          </a:xfrm>
        </p:grpSpPr>
        <p:pic>
          <p:nvPicPr>
            <p:cNvPr id="53" name="Picture 4" descr="C:\Users\eogbuchiekwe\Pictures\Week i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54" name="Round Same Side Corner Rectangle 53"/>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5" name="Table 54"/>
          <p:cNvGraphicFramePr>
            <a:graphicFrameLocks noGrp="1"/>
          </p:cNvGraphicFramePr>
          <p:nvPr userDrawn="1">
            <p:extLst>
              <p:ext uri="{D42A27DB-BD31-4B8C-83A1-F6EECF244321}">
                <p14:modId xmlns:p14="http://schemas.microsoft.com/office/powerpoint/2010/main" val="2989964652"/>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4069746040"/>
      </p:ext>
    </p:extLst>
  </p:cSld>
  <p:clrMap bg1="lt1" tx1="dk1" bg2="lt2" tx2="dk2" accent1="accent1" accent2="accent2" accent3="accent3" accent4="accent4" accent5="accent5" accent6="accent6" hlink="hlink" folHlink="folHlink"/>
  <p:sldLayoutIdLst>
    <p:sldLayoutId id="214748371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762000" y="838200"/>
            <a:ext cx="8153400" cy="5257800"/>
            <a:chOff x="762000" y="838200"/>
            <a:chExt cx="8153400" cy="5257800"/>
          </a:xfrm>
        </p:grpSpPr>
        <p:sp>
          <p:nvSpPr>
            <p:cNvPr id="15" name="Rounded Rectangle 14"/>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7" name="Picture 2" descr="C:\Users\eogbuchiekwe\Pictures\GMU\UX4ID_Logo_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ogbuchiekwe\AppData\Local\Microsoft\Windows\Temporary Internet Files\Content.IE5\0W969H60\Yahoo Widget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7" name="Picture 26"/>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8" name="Picture 27"/>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9" name="Group 28"/>
          <p:cNvGrpSpPr/>
          <p:nvPr userDrawn="1"/>
        </p:nvGrpSpPr>
        <p:grpSpPr>
          <a:xfrm>
            <a:off x="2362200" y="5194071"/>
            <a:ext cx="4419600" cy="1041858"/>
            <a:chOff x="2667000" y="5194071"/>
            <a:chExt cx="4419600" cy="1041858"/>
          </a:xfrm>
        </p:grpSpPr>
        <p:grpSp>
          <p:nvGrpSpPr>
            <p:cNvPr id="30" name="Group 29"/>
            <p:cNvGrpSpPr/>
            <p:nvPr/>
          </p:nvGrpSpPr>
          <p:grpSpPr>
            <a:xfrm>
              <a:off x="4879848" y="5194071"/>
              <a:ext cx="731520" cy="933307"/>
              <a:chOff x="4732194" y="5214297"/>
              <a:chExt cx="731520" cy="933307"/>
            </a:xfrm>
          </p:grpSpPr>
          <p:pic>
            <p:nvPicPr>
              <p:cNvPr id="46" name="Picture 16" descr="http://www1.pgsd.org/apps/images/dragondicta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31" name="Group 30"/>
            <p:cNvGrpSpPr/>
            <p:nvPr/>
          </p:nvGrpSpPr>
          <p:grpSpPr>
            <a:xfrm>
              <a:off x="6355080" y="5194071"/>
              <a:ext cx="731520" cy="897552"/>
              <a:chOff x="5899994" y="5205701"/>
              <a:chExt cx="731520" cy="897552"/>
            </a:xfrm>
          </p:grpSpPr>
          <p:pic>
            <p:nvPicPr>
              <p:cNvPr id="44" name="Picture 20" descr="http://t2.gstatic.com/images?q=tbn:ANd9GcSvA9LVGFCaAzEr_Hy2rsS771aiWSYgtQZBApXXah1kECijVSjoT95JdM3e7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32" name="Group 31"/>
            <p:cNvGrpSpPr/>
            <p:nvPr/>
          </p:nvGrpSpPr>
          <p:grpSpPr>
            <a:xfrm>
              <a:off x="5617464" y="5194071"/>
              <a:ext cx="731520" cy="869486"/>
              <a:chOff x="5257800" y="5214296"/>
              <a:chExt cx="731520" cy="869486"/>
            </a:xfrm>
          </p:grpSpPr>
          <p:pic>
            <p:nvPicPr>
              <p:cNvPr id="42" name="Picture 18" descr="http://currentphotographer.com/wp-content/uploads/2011/04/EXPENSIFY-APP-IC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33" name="Group 32"/>
            <p:cNvGrpSpPr/>
            <p:nvPr/>
          </p:nvGrpSpPr>
          <p:grpSpPr>
            <a:xfrm>
              <a:off x="3404616" y="5194071"/>
              <a:ext cx="731520" cy="859603"/>
              <a:chOff x="3415103" y="5189843"/>
              <a:chExt cx="731520" cy="859603"/>
            </a:xfrm>
          </p:grpSpPr>
          <p:pic>
            <p:nvPicPr>
              <p:cNvPr id="40" name="Picture 8" descr="http://t2.gstatic.com/images?q=tbn:ANd9GcT575R70wDZY8hQ7ciuWaw6Gz3AHKkRfE5uJU6blTesLKKNKywsJgmdPsyr4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4" name="Group 33"/>
            <p:cNvGrpSpPr/>
            <p:nvPr/>
          </p:nvGrpSpPr>
          <p:grpSpPr>
            <a:xfrm>
              <a:off x="4142232" y="5194071"/>
              <a:ext cx="731520" cy="1041858"/>
              <a:chOff x="4069548" y="5195826"/>
              <a:chExt cx="731520" cy="1041858"/>
            </a:xfrm>
          </p:grpSpPr>
          <p:pic>
            <p:nvPicPr>
              <p:cNvPr id="38" name="Picture 10" descr="http://email.iyogi.com/files/2011/05/Outlook-2010-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35" name="Group 34"/>
            <p:cNvGrpSpPr/>
            <p:nvPr/>
          </p:nvGrpSpPr>
          <p:grpSpPr>
            <a:xfrm>
              <a:off x="2667000" y="5194071"/>
              <a:ext cx="731520" cy="762000"/>
              <a:chOff x="2667000" y="5181600"/>
              <a:chExt cx="731520" cy="762000"/>
            </a:xfrm>
          </p:grpSpPr>
          <p:pic>
            <p:nvPicPr>
              <p:cNvPr id="36" name="Picture 6" descr="http://www.aatrix.com/files/2113/5031/9600/toppay_timecard_icon.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8" name="Rectangle 47"/>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9" name="Rectangle 48"/>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50" name="Rectangle 49"/>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51" name="Rectangle 50"/>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2" name="Group 51"/>
          <p:cNvGrpSpPr/>
          <p:nvPr userDrawn="1"/>
        </p:nvGrpSpPr>
        <p:grpSpPr>
          <a:xfrm>
            <a:off x="7205472" y="2223579"/>
            <a:ext cx="947928" cy="1053021"/>
            <a:chOff x="7374380" y="1614409"/>
            <a:chExt cx="795528" cy="1053021"/>
          </a:xfrm>
        </p:grpSpPr>
        <p:pic>
          <p:nvPicPr>
            <p:cNvPr id="53" name="Picture 4" descr="C:\Users\eogbuchiekwe\Pictures\Week ico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54" name="Round Same Side Corner Rectangle 53"/>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5" name="Table 54"/>
          <p:cNvGraphicFramePr>
            <a:graphicFrameLocks noGrp="1"/>
          </p:cNvGraphicFramePr>
          <p:nvPr userDrawn="1">
            <p:extLst>
              <p:ext uri="{D42A27DB-BD31-4B8C-83A1-F6EECF244321}">
                <p14:modId xmlns:p14="http://schemas.microsoft.com/office/powerpoint/2010/main" val="2989964652"/>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4069746040"/>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762000" y="838200"/>
            <a:ext cx="8153400" cy="5257800"/>
            <a:chOff x="762000" y="838200"/>
            <a:chExt cx="8153400" cy="5257800"/>
          </a:xfrm>
        </p:grpSpPr>
        <p:sp>
          <p:nvSpPr>
            <p:cNvPr id="15" name="Rounded Rectangle 14"/>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7" name="Picture 2" descr="C:\Users\eogbuchiekwe\Pictures\GMU\UX4ID_Logo_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ogbuchiekwe\AppData\Local\Microsoft\Windows\Temporary Internet Files\Content.IE5\0W969H60\Yahoo Widget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7" name="Picture 26"/>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8" name="Picture 27"/>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9" name="Group 28"/>
          <p:cNvGrpSpPr/>
          <p:nvPr userDrawn="1"/>
        </p:nvGrpSpPr>
        <p:grpSpPr>
          <a:xfrm>
            <a:off x="2362200" y="5194071"/>
            <a:ext cx="4419600" cy="1041858"/>
            <a:chOff x="2667000" y="5194071"/>
            <a:chExt cx="4419600" cy="1041858"/>
          </a:xfrm>
        </p:grpSpPr>
        <p:grpSp>
          <p:nvGrpSpPr>
            <p:cNvPr id="30" name="Group 29"/>
            <p:cNvGrpSpPr/>
            <p:nvPr/>
          </p:nvGrpSpPr>
          <p:grpSpPr>
            <a:xfrm>
              <a:off x="4879848" y="5194071"/>
              <a:ext cx="731520" cy="933307"/>
              <a:chOff x="4732194" y="5214297"/>
              <a:chExt cx="731520" cy="933307"/>
            </a:xfrm>
          </p:grpSpPr>
          <p:pic>
            <p:nvPicPr>
              <p:cNvPr id="46" name="Picture 16" descr="http://www1.pgsd.org/apps/images/dragondict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31" name="Group 30"/>
            <p:cNvGrpSpPr/>
            <p:nvPr/>
          </p:nvGrpSpPr>
          <p:grpSpPr>
            <a:xfrm>
              <a:off x="6355080" y="5194071"/>
              <a:ext cx="731520" cy="897552"/>
              <a:chOff x="5899994" y="5205701"/>
              <a:chExt cx="731520" cy="897552"/>
            </a:xfrm>
          </p:grpSpPr>
          <p:pic>
            <p:nvPicPr>
              <p:cNvPr id="44" name="Picture 20" descr="http://t2.gstatic.com/images?q=tbn:ANd9GcSvA9LVGFCaAzEr_Hy2rsS771aiWSYgtQZBApXXah1kECijVSjoT95JdM3e7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32" name="Group 31"/>
            <p:cNvGrpSpPr/>
            <p:nvPr/>
          </p:nvGrpSpPr>
          <p:grpSpPr>
            <a:xfrm>
              <a:off x="5617464" y="5194071"/>
              <a:ext cx="731520" cy="869486"/>
              <a:chOff x="5257800" y="5214296"/>
              <a:chExt cx="731520" cy="869486"/>
            </a:xfrm>
          </p:grpSpPr>
          <p:pic>
            <p:nvPicPr>
              <p:cNvPr id="42" name="Picture 18" descr="http://currentphotographer.com/wp-content/uploads/2011/04/EXPENSIFY-APP-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33" name="Group 32"/>
            <p:cNvGrpSpPr/>
            <p:nvPr/>
          </p:nvGrpSpPr>
          <p:grpSpPr>
            <a:xfrm>
              <a:off x="3404616" y="5194071"/>
              <a:ext cx="731520" cy="859603"/>
              <a:chOff x="3415103" y="5189843"/>
              <a:chExt cx="731520" cy="859603"/>
            </a:xfrm>
          </p:grpSpPr>
          <p:pic>
            <p:nvPicPr>
              <p:cNvPr id="40" name="Picture 8" descr="http://t2.gstatic.com/images?q=tbn:ANd9GcT575R70wDZY8hQ7ciuWaw6Gz3AHKkRfE5uJU6blTesLKKNKywsJgmdPsyr4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4" name="Group 33"/>
            <p:cNvGrpSpPr/>
            <p:nvPr/>
          </p:nvGrpSpPr>
          <p:grpSpPr>
            <a:xfrm>
              <a:off x="4142232" y="5194071"/>
              <a:ext cx="731520" cy="1041858"/>
              <a:chOff x="4069548" y="5195826"/>
              <a:chExt cx="731520" cy="1041858"/>
            </a:xfrm>
          </p:grpSpPr>
          <p:pic>
            <p:nvPicPr>
              <p:cNvPr id="38" name="Picture 10" descr="http://email.iyogi.com/files/2011/05/Outlook-201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35" name="Group 34"/>
            <p:cNvGrpSpPr/>
            <p:nvPr/>
          </p:nvGrpSpPr>
          <p:grpSpPr>
            <a:xfrm>
              <a:off x="2667000" y="5194071"/>
              <a:ext cx="731520" cy="762000"/>
              <a:chOff x="2667000" y="5181600"/>
              <a:chExt cx="731520" cy="762000"/>
            </a:xfrm>
          </p:grpSpPr>
          <p:pic>
            <p:nvPicPr>
              <p:cNvPr id="36" name="Picture 6" descr="http://www.aatrix.com/files/2113/5031/9600/toppay_timecard_ic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8" name="Rectangle 47"/>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9" name="Rectangle 48"/>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50" name="Rectangle 49"/>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51" name="Rectangle 50"/>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2" name="Group 51"/>
          <p:cNvGrpSpPr/>
          <p:nvPr userDrawn="1"/>
        </p:nvGrpSpPr>
        <p:grpSpPr>
          <a:xfrm>
            <a:off x="7205472" y="2223579"/>
            <a:ext cx="947928" cy="1053021"/>
            <a:chOff x="7374380" y="1614409"/>
            <a:chExt cx="795528" cy="1053021"/>
          </a:xfrm>
        </p:grpSpPr>
        <p:pic>
          <p:nvPicPr>
            <p:cNvPr id="53" name="Picture 4" descr="C:\Users\eogbuchiekwe\Pictures\Week i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54" name="Round Same Side Corner Rectangle 53"/>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5" name="Table 54"/>
          <p:cNvGraphicFramePr>
            <a:graphicFrameLocks noGrp="1"/>
          </p:cNvGraphicFramePr>
          <p:nvPr userDrawn="1">
            <p:extLst>
              <p:ext uri="{D42A27DB-BD31-4B8C-83A1-F6EECF244321}">
                <p14:modId xmlns:p14="http://schemas.microsoft.com/office/powerpoint/2010/main" val="2989964652"/>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4069746040"/>
      </p:ext>
    </p:extLst>
  </p:cSld>
  <p:clrMap bg1="lt1" tx1="dk1" bg2="lt2" tx2="dk2" accent1="accent1" accent2="accent2" accent3="accent3" accent4="accent4" accent5="accent5" accent6="accent6" hlink="hlink" folHlink="folHlink"/>
  <p:sldLayoutIdLst>
    <p:sldLayoutId id="214748371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762000" y="838200"/>
            <a:ext cx="8153400" cy="5257800"/>
            <a:chOff x="762000" y="838200"/>
            <a:chExt cx="8153400" cy="5257800"/>
          </a:xfrm>
        </p:grpSpPr>
        <p:sp>
          <p:nvSpPr>
            <p:cNvPr id="15" name="Rounded Rectangle 14"/>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7" name="Picture 2" descr="C:\Users\eogbuchiekwe\Pictures\GMU\UX4ID_Logo_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ogbuchiekwe\AppData\Local\Microsoft\Windows\Temporary Internet Files\Content.IE5\0W969H60\Yahoo Widget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7" name="Picture 26"/>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8" name="Picture 27"/>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9" name="Group 28"/>
          <p:cNvGrpSpPr/>
          <p:nvPr userDrawn="1"/>
        </p:nvGrpSpPr>
        <p:grpSpPr>
          <a:xfrm>
            <a:off x="2362200" y="5194071"/>
            <a:ext cx="4419600" cy="1041858"/>
            <a:chOff x="2667000" y="5194071"/>
            <a:chExt cx="4419600" cy="1041858"/>
          </a:xfrm>
        </p:grpSpPr>
        <p:grpSp>
          <p:nvGrpSpPr>
            <p:cNvPr id="30" name="Group 29"/>
            <p:cNvGrpSpPr/>
            <p:nvPr/>
          </p:nvGrpSpPr>
          <p:grpSpPr>
            <a:xfrm>
              <a:off x="4879848" y="5194071"/>
              <a:ext cx="731520" cy="933307"/>
              <a:chOff x="4732194" y="5214297"/>
              <a:chExt cx="731520" cy="933307"/>
            </a:xfrm>
          </p:grpSpPr>
          <p:pic>
            <p:nvPicPr>
              <p:cNvPr id="46" name="Picture 16" descr="http://www1.pgsd.org/apps/images/dragondict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31" name="Group 30"/>
            <p:cNvGrpSpPr/>
            <p:nvPr/>
          </p:nvGrpSpPr>
          <p:grpSpPr>
            <a:xfrm>
              <a:off x="6355080" y="5194071"/>
              <a:ext cx="731520" cy="897552"/>
              <a:chOff x="5899994" y="5205701"/>
              <a:chExt cx="731520" cy="897552"/>
            </a:xfrm>
          </p:grpSpPr>
          <p:pic>
            <p:nvPicPr>
              <p:cNvPr id="44" name="Picture 20" descr="http://t2.gstatic.com/images?q=tbn:ANd9GcSvA9LVGFCaAzEr_Hy2rsS771aiWSYgtQZBApXXah1kECijVSjoT95JdM3e7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32" name="Group 31"/>
            <p:cNvGrpSpPr/>
            <p:nvPr/>
          </p:nvGrpSpPr>
          <p:grpSpPr>
            <a:xfrm>
              <a:off x="5617464" y="5194071"/>
              <a:ext cx="731520" cy="869486"/>
              <a:chOff x="5257800" y="5214296"/>
              <a:chExt cx="731520" cy="869486"/>
            </a:xfrm>
          </p:grpSpPr>
          <p:pic>
            <p:nvPicPr>
              <p:cNvPr id="42" name="Picture 18" descr="http://currentphotographer.com/wp-content/uploads/2011/04/EXPENSIFY-APP-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33" name="Group 32"/>
            <p:cNvGrpSpPr/>
            <p:nvPr/>
          </p:nvGrpSpPr>
          <p:grpSpPr>
            <a:xfrm>
              <a:off x="3404616" y="5194071"/>
              <a:ext cx="731520" cy="859603"/>
              <a:chOff x="3415103" y="5189843"/>
              <a:chExt cx="731520" cy="859603"/>
            </a:xfrm>
          </p:grpSpPr>
          <p:pic>
            <p:nvPicPr>
              <p:cNvPr id="40" name="Picture 8" descr="http://t2.gstatic.com/images?q=tbn:ANd9GcT575R70wDZY8hQ7ciuWaw6Gz3AHKkRfE5uJU6blTesLKKNKywsJgmdPsyr4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4" name="Group 33"/>
            <p:cNvGrpSpPr/>
            <p:nvPr/>
          </p:nvGrpSpPr>
          <p:grpSpPr>
            <a:xfrm>
              <a:off x="4142232" y="5194071"/>
              <a:ext cx="731520" cy="1041858"/>
              <a:chOff x="4069548" y="5195826"/>
              <a:chExt cx="731520" cy="1041858"/>
            </a:xfrm>
          </p:grpSpPr>
          <p:pic>
            <p:nvPicPr>
              <p:cNvPr id="38" name="Picture 10" descr="http://email.iyogi.com/files/2011/05/Outlook-201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35" name="Group 34"/>
            <p:cNvGrpSpPr/>
            <p:nvPr/>
          </p:nvGrpSpPr>
          <p:grpSpPr>
            <a:xfrm>
              <a:off x="2667000" y="5194071"/>
              <a:ext cx="731520" cy="762000"/>
              <a:chOff x="2667000" y="5181600"/>
              <a:chExt cx="731520" cy="762000"/>
            </a:xfrm>
          </p:grpSpPr>
          <p:pic>
            <p:nvPicPr>
              <p:cNvPr id="36" name="Picture 6" descr="http://www.aatrix.com/files/2113/5031/9600/toppay_timecard_ic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8" name="Rectangle 47"/>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9" name="Rectangle 48"/>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50" name="Rectangle 49"/>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51" name="Rectangle 50"/>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2" name="Group 51"/>
          <p:cNvGrpSpPr/>
          <p:nvPr userDrawn="1"/>
        </p:nvGrpSpPr>
        <p:grpSpPr>
          <a:xfrm>
            <a:off x="7205472" y="2223579"/>
            <a:ext cx="947928" cy="1053021"/>
            <a:chOff x="7374380" y="1614409"/>
            <a:chExt cx="795528" cy="1053021"/>
          </a:xfrm>
        </p:grpSpPr>
        <p:pic>
          <p:nvPicPr>
            <p:cNvPr id="53" name="Picture 4" descr="C:\Users\eogbuchiekwe\Pictures\Week i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54" name="Round Same Side Corner Rectangle 53"/>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5" name="Table 54"/>
          <p:cNvGraphicFramePr>
            <a:graphicFrameLocks noGrp="1"/>
          </p:cNvGraphicFramePr>
          <p:nvPr userDrawn="1">
            <p:extLst>
              <p:ext uri="{D42A27DB-BD31-4B8C-83A1-F6EECF244321}">
                <p14:modId xmlns:p14="http://schemas.microsoft.com/office/powerpoint/2010/main" val="2989964652"/>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4069746040"/>
      </p:ext>
    </p:extLst>
  </p:cSld>
  <p:clrMap bg1="lt1" tx1="dk1" bg2="lt2" tx2="dk2" accent1="accent1" accent2="accent2" accent3="accent3" accent4="accent4" accent5="accent5" accent6="accent6" hlink="hlink" folHlink="folHlink"/>
  <p:sldLayoutIdLst>
    <p:sldLayoutId id="214748368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762000" y="838200"/>
            <a:ext cx="8153400" cy="5257800"/>
            <a:chOff x="762000" y="838200"/>
            <a:chExt cx="8153400" cy="5257800"/>
          </a:xfrm>
        </p:grpSpPr>
        <p:sp>
          <p:nvSpPr>
            <p:cNvPr id="15" name="Rounded Rectangle 14"/>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7" name="Picture 2" descr="C:\Users\eogbuchiekwe\Pictures\GMU\UX4ID_Logo_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ogbuchiekwe\AppData\Local\Microsoft\Windows\Temporary Internet Files\Content.IE5\0W969H60\Yahoo Widget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7" name="Picture 26"/>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8" name="Picture 27"/>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9" name="Group 28"/>
          <p:cNvGrpSpPr/>
          <p:nvPr userDrawn="1"/>
        </p:nvGrpSpPr>
        <p:grpSpPr>
          <a:xfrm>
            <a:off x="2362200" y="5194071"/>
            <a:ext cx="4419600" cy="1041858"/>
            <a:chOff x="2667000" y="5194071"/>
            <a:chExt cx="4419600" cy="1041858"/>
          </a:xfrm>
        </p:grpSpPr>
        <p:grpSp>
          <p:nvGrpSpPr>
            <p:cNvPr id="30" name="Group 29"/>
            <p:cNvGrpSpPr/>
            <p:nvPr/>
          </p:nvGrpSpPr>
          <p:grpSpPr>
            <a:xfrm>
              <a:off x="4879848" y="5194071"/>
              <a:ext cx="731520" cy="933307"/>
              <a:chOff x="4732194" y="5214297"/>
              <a:chExt cx="731520" cy="933307"/>
            </a:xfrm>
          </p:grpSpPr>
          <p:pic>
            <p:nvPicPr>
              <p:cNvPr id="46" name="Picture 16" descr="http://www1.pgsd.org/apps/images/dragondicta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31" name="Group 30"/>
            <p:cNvGrpSpPr/>
            <p:nvPr/>
          </p:nvGrpSpPr>
          <p:grpSpPr>
            <a:xfrm>
              <a:off x="6355080" y="5194071"/>
              <a:ext cx="731520" cy="897552"/>
              <a:chOff x="5899994" y="5205701"/>
              <a:chExt cx="731520" cy="897552"/>
            </a:xfrm>
          </p:grpSpPr>
          <p:pic>
            <p:nvPicPr>
              <p:cNvPr id="44" name="Picture 20" descr="http://t2.gstatic.com/images?q=tbn:ANd9GcSvA9LVGFCaAzEr_Hy2rsS771aiWSYgtQZBApXXah1kECijVSjoT95JdM3e7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32" name="Group 31"/>
            <p:cNvGrpSpPr/>
            <p:nvPr/>
          </p:nvGrpSpPr>
          <p:grpSpPr>
            <a:xfrm>
              <a:off x="5617464" y="5194071"/>
              <a:ext cx="731520" cy="869486"/>
              <a:chOff x="5257800" y="5214296"/>
              <a:chExt cx="731520" cy="869486"/>
            </a:xfrm>
          </p:grpSpPr>
          <p:pic>
            <p:nvPicPr>
              <p:cNvPr id="42" name="Picture 18" descr="http://currentphotographer.com/wp-content/uploads/2011/04/EXPENSIFY-APP-IC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33" name="Group 32"/>
            <p:cNvGrpSpPr/>
            <p:nvPr/>
          </p:nvGrpSpPr>
          <p:grpSpPr>
            <a:xfrm>
              <a:off x="3404616" y="5194071"/>
              <a:ext cx="731520" cy="859603"/>
              <a:chOff x="3415103" y="5189843"/>
              <a:chExt cx="731520" cy="859603"/>
            </a:xfrm>
          </p:grpSpPr>
          <p:pic>
            <p:nvPicPr>
              <p:cNvPr id="40" name="Picture 8" descr="http://t2.gstatic.com/images?q=tbn:ANd9GcT575R70wDZY8hQ7ciuWaw6Gz3AHKkRfE5uJU6blTesLKKNKywsJgmdPsyr4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4" name="Group 33"/>
            <p:cNvGrpSpPr/>
            <p:nvPr/>
          </p:nvGrpSpPr>
          <p:grpSpPr>
            <a:xfrm>
              <a:off x="4142232" y="5194071"/>
              <a:ext cx="731520" cy="1041858"/>
              <a:chOff x="4069548" y="5195826"/>
              <a:chExt cx="731520" cy="1041858"/>
            </a:xfrm>
          </p:grpSpPr>
          <p:pic>
            <p:nvPicPr>
              <p:cNvPr id="38" name="Picture 10" descr="http://email.iyogi.com/files/2011/05/Outlook-2010-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35" name="Group 34"/>
            <p:cNvGrpSpPr/>
            <p:nvPr/>
          </p:nvGrpSpPr>
          <p:grpSpPr>
            <a:xfrm>
              <a:off x="2667000" y="5194071"/>
              <a:ext cx="731520" cy="762000"/>
              <a:chOff x="2667000" y="5181600"/>
              <a:chExt cx="731520" cy="762000"/>
            </a:xfrm>
          </p:grpSpPr>
          <p:pic>
            <p:nvPicPr>
              <p:cNvPr id="36" name="Picture 6" descr="http://www.aatrix.com/files/2113/5031/9600/toppay_timecard_icon.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8" name="Rectangle 47"/>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9" name="Rectangle 48"/>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50" name="Rectangle 49"/>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51" name="Rectangle 50"/>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2" name="Group 51"/>
          <p:cNvGrpSpPr/>
          <p:nvPr userDrawn="1"/>
        </p:nvGrpSpPr>
        <p:grpSpPr>
          <a:xfrm>
            <a:off x="7205472" y="2223579"/>
            <a:ext cx="947928" cy="1053021"/>
            <a:chOff x="7374380" y="1614409"/>
            <a:chExt cx="795528" cy="1053021"/>
          </a:xfrm>
        </p:grpSpPr>
        <p:pic>
          <p:nvPicPr>
            <p:cNvPr id="53" name="Picture 4" descr="C:\Users\eogbuchiekwe\Pictures\Week ico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54" name="Round Same Side Corner Rectangle 53"/>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5" name="Table 54"/>
          <p:cNvGraphicFramePr>
            <a:graphicFrameLocks noGrp="1"/>
          </p:cNvGraphicFramePr>
          <p:nvPr userDrawn="1">
            <p:extLst>
              <p:ext uri="{D42A27DB-BD31-4B8C-83A1-F6EECF244321}">
                <p14:modId xmlns:p14="http://schemas.microsoft.com/office/powerpoint/2010/main" val="2989964652"/>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4069746040"/>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3B681-9A7A-40CA-A58D-9DF731FD75F5}"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E0882-4BD1-409E-ABF2-F431587D6E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953394"/>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3B681-9A7A-40CA-A58D-9DF731FD75F5}"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E0882-4BD1-409E-ABF2-F431587D6E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970460"/>
      </p:ext>
    </p:extLst>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3B681-9A7A-40CA-A58D-9DF731FD75F5}"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E0882-4BD1-409E-ABF2-F431587D6E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592190"/>
      </p:ext>
    </p:extLst>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8" name="Group 7"/>
          <p:cNvGrpSpPr/>
          <p:nvPr userDrawn="1"/>
        </p:nvGrpSpPr>
        <p:grpSpPr>
          <a:xfrm>
            <a:off x="762000" y="838200"/>
            <a:ext cx="8153400" cy="5257800"/>
            <a:chOff x="762000" y="838200"/>
            <a:chExt cx="8153400" cy="5257800"/>
          </a:xfrm>
        </p:grpSpPr>
        <p:sp>
          <p:nvSpPr>
            <p:cNvPr id="9" name="Rounded Rectangle 8"/>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1" name="Picture 2" descr="C:\Users\eogbuchiekwe\Pictures\GMU\UX4ID_Logo_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userDrawn="1"/>
        </p:nvGrpSpPr>
        <p:grpSpPr>
          <a:xfrm>
            <a:off x="1253012" y="990600"/>
            <a:ext cx="6637977" cy="274320"/>
            <a:chOff x="1210623" y="990600"/>
            <a:chExt cx="6637977" cy="274320"/>
          </a:xfrm>
        </p:grpSpPr>
        <p:sp>
          <p:nvSpPr>
            <p:cNvPr id="13" name="Round Same Side Corner Rectangle 12"/>
            <p:cNvSpPr/>
            <p:nvPr/>
          </p:nvSpPr>
          <p:spPr>
            <a:xfrm>
              <a:off x="1210623"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Analysis</a:t>
              </a:r>
              <a:endParaRPr lang="en-US" sz="1100" dirty="0">
                <a:solidFill>
                  <a:prstClr val="white"/>
                </a:solidFill>
                <a:latin typeface="Aharoni" panose="02010803020104030203" pitchFamily="2" charset="-79"/>
                <a:cs typeface="Aharoni" panose="02010803020104030203" pitchFamily="2" charset="-79"/>
              </a:endParaRPr>
            </a:p>
          </p:txBody>
        </p:sp>
        <p:sp>
          <p:nvSpPr>
            <p:cNvPr id="14" name="Round Same Side Corner Rectangle 13"/>
            <p:cNvSpPr/>
            <p:nvPr/>
          </p:nvSpPr>
          <p:spPr>
            <a:xfrm>
              <a:off x="2550077"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white"/>
                  </a:solidFill>
                  <a:latin typeface="Aharoni" panose="02010803020104030203" pitchFamily="2" charset="-79"/>
                  <a:cs typeface="Aharoni" panose="02010803020104030203" pitchFamily="2" charset="-79"/>
                </a:rPr>
                <a:t>Design</a:t>
              </a:r>
              <a:endParaRPr lang="en-US" sz="1100" b="1" dirty="0">
                <a:solidFill>
                  <a:prstClr val="white"/>
                </a:solidFill>
                <a:latin typeface="Aharoni" panose="02010803020104030203" pitchFamily="2" charset="-79"/>
                <a:cs typeface="Aharoni" panose="02010803020104030203" pitchFamily="2" charset="-79"/>
              </a:endParaRPr>
            </a:p>
          </p:txBody>
        </p:sp>
        <p:sp>
          <p:nvSpPr>
            <p:cNvPr id="15" name="Round Same Side Corner Rectangle 14"/>
            <p:cNvSpPr/>
            <p:nvPr/>
          </p:nvSpPr>
          <p:spPr>
            <a:xfrm>
              <a:off x="3889531"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Development</a:t>
              </a:r>
              <a:endParaRPr lang="en-US" sz="1100" dirty="0">
                <a:solidFill>
                  <a:prstClr val="white"/>
                </a:solidFill>
                <a:latin typeface="Aharoni" panose="02010803020104030203" pitchFamily="2" charset="-79"/>
                <a:cs typeface="Aharoni" panose="02010803020104030203" pitchFamily="2" charset="-79"/>
              </a:endParaRPr>
            </a:p>
          </p:txBody>
        </p:sp>
        <p:sp>
          <p:nvSpPr>
            <p:cNvPr id="16" name="Round Same Side Corner Rectangle 15"/>
            <p:cNvSpPr/>
            <p:nvPr/>
          </p:nvSpPr>
          <p:spPr>
            <a:xfrm>
              <a:off x="5228985"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Implementation</a:t>
              </a:r>
              <a:endParaRPr lang="en-US" sz="1100" dirty="0">
                <a:solidFill>
                  <a:prstClr val="white"/>
                </a:solidFill>
                <a:latin typeface="Aharoni" panose="02010803020104030203" pitchFamily="2" charset="-79"/>
                <a:cs typeface="Aharoni" panose="02010803020104030203" pitchFamily="2" charset="-79"/>
              </a:endParaRPr>
            </a:p>
          </p:txBody>
        </p:sp>
        <p:sp>
          <p:nvSpPr>
            <p:cNvPr id="17" name="Round Same Side Corner Rectangle 16"/>
            <p:cNvSpPr/>
            <p:nvPr/>
          </p:nvSpPr>
          <p:spPr>
            <a:xfrm>
              <a:off x="6568440"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Evaluation</a:t>
              </a:r>
              <a:endParaRPr lang="en-US" sz="1100" dirty="0">
                <a:solidFill>
                  <a:prstClr val="white"/>
                </a:solidFill>
                <a:latin typeface="Aharoni" panose="02010803020104030203" pitchFamily="2" charset="-79"/>
                <a:cs typeface="Aharoni" panose="02010803020104030203" pitchFamily="2" charset="-79"/>
              </a:endParaRPr>
            </a:p>
          </p:txBody>
        </p:sp>
      </p:grpSp>
      <p:pic>
        <p:nvPicPr>
          <p:cNvPr id="18" name="Picture 3" descr="C:\Users\eogbuchiekwe\AppData\Local\Microsoft\Windows\Temporary Internet Files\Content.IE5\0W969H60\Yahoo Widget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1" name="Picture 20"/>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2" name="Picture 21"/>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3" name="Group 22"/>
          <p:cNvGrpSpPr/>
          <p:nvPr userDrawn="1"/>
        </p:nvGrpSpPr>
        <p:grpSpPr>
          <a:xfrm>
            <a:off x="2362200" y="5194071"/>
            <a:ext cx="4419600" cy="1041858"/>
            <a:chOff x="2667000" y="5194071"/>
            <a:chExt cx="4419600" cy="1041858"/>
          </a:xfrm>
        </p:grpSpPr>
        <p:grpSp>
          <p:nvGrpSpPr>
            <p:cNvPr id="24" name="Group 23"/>
            <p:cNvGrpSpPr/>
            <p:nvPr/>
          </p:nvGrpSpPr>
          <p:grpSpPr>
            <a:xfrm>
              <a:off x="4879848" y="5194071"/>
              <a:ext cx="731520" cy="933307"/>
              <a:chOff x="4732194" y="5214297"/>
              <a:chExt cx="731520" cy="933307"/>
            </a:xfrm>
          </p:grpSpPr>
          <p:pic>
            <p:nvPicPr>
              <p:cNvPr id="40" name="Picture 16" descr="http://www1.pgsd.org/apps/images/dragondict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25" name="Group 24"/>
            <p:cNvGrpSpPr/>
            <p:nvPr/>
          </p:nvGrpSpPr>
          <p:grpSpPr>
            <a:xfrm>
              <a:off x="6355080" y="5194071"/>
              <a:ext cx="731520" cy="897552"/>
              <a:chOff x="5899994" y="5205701"/>
              <a:chExt cx="731520" cy="897552"/>
            </a:xfrm>
          </p:grpSpPr>
          <p:pic>
            <p:nvPicPr>
              <p:cNvPr id="38" name="Picture 20" descr="http://t2.gstatic.com/images?q=tbn:ANd9GcSvA9LVGFCaAzEr_Hy2rsS771aiWSYgtQZBApXXah1kECijVSjoT95JdM3e7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26" name="Group 25"/>
            <p:cNvGrpSpPr/>
            <p:nvPr/>
          </p:nvGrpSpPr>
          <p:grpSpPr>
            <a:xfrm>
              <a:off x="5617464" y="5194071"/>
              <a:ext cx="731520" cy="869486"/>
              <a:chOff x="5257800" y="5214296"/>
              <a:chExt cx="731520" cy="869486"/>
            </a:xfrm>
          </p:grpSpPr>
          <p:pic>
            <p:nvPicPr>
              <p:cNvPr id="36" name="Picture 18" descr="http://currentphotographer.com/wp-content/uploads/2011/04/EXPENSIFY-APP-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27" name="Group 26"/>
            <p:cNvGrpSpPr/>
            <p:nvPr/>
          </p:nvGrpSpPr>
          <p:grpSpPr>
            <a:xfrm>
              <a:off x="3404616" y="5194071"/>
              <a:ext cx="731520" cy="859603"/>
              <a:chOff x="3415103" y="5189843"/>
              <a:chExt cx="731520" cy="859603"/>
            </a:xfrm>
          </p:grpSpPr>
          <p:pic>
            <p:nvPicPr>
              <p:cNvPr id="34" name="Picture 8" descr="http://t2.gstatic.com/images?q=tbn:ANd9GcT575R70wDZY8hQ7ciuWaw6Gz3AHKkRfE5uJU6blTesLKKNKywsJgmdPsyr4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28" name="Group 27"/>
            <p:cNvGrpSpPr/>
            <p:nvPr/>
          </p:nvGrpSpPr>
          <p:grpSpPr>
            <a:xfrm>
              <a:off x="4142232" y="5194071"/>
              <a:ext cx="731520" cy="1041858"/>
              <a:chOff x="4069548" y="5195826"/>
              <a:chExt cx="731520" cy="1041858"/>
            </a:xfrm>
          </p:grpSpPr>
          <p:pic>
            <p:nvPicPr>
              <p:cNvPr id="32" name="Picture 10" descr="http://email.iyogi.com/files/2011/05/Outlook-201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29" name="Group 28"/>
            <p:cNvGrpSpPr/>
            <p:nvPr/>
          </p:nvGrpSpPr>
          <p:grpSpPr>
            <a:xfrm>
              <a:off x="2667000" y="5194071"/>
              <a:ext cx="731520" cy="762000"/>
              <a:chOff x="2667000" y="5181600"/>
              <a:chExt cx="731520" cy="762000"/>
            </a:xfrm>
          </p:grpSpPr>
          <p:pic>
            <p:nvPicPr>
              <p:cNvPr id="30" name="Picture 6" descr="http://www.aatrix.com/files/2113/5031/9600/toppay_timecard_ic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2" name="Rectangle 41"/>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3" name="Rectangle 42"/>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44" name="Rectangle 43"/>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45" name="Rectangle 44"/>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46" name="Group 45"/>
          <p:cNvGrpSpPr/>
          <p:nvPr userDrawn="1"/>
        </p:nvGrpSpPr>
        <p:grpSpPr>
          <a:xfrm>
            <a:off x="7205472" y="2223579"/>
            <a:ext cx="947928" cy="1053021"/>
            <a:chOff x="7374380" y="1614409"/>
            <a:chExt cx="795528" cy="1053021"/>
          </a:xfrm>
        </p:grpSpPr>
        <p:pic>
          <p:nvPicPr>
            <p:cNvPr id="47" name="Picture 4" descr="C:\Users\eogbuchiekwe\Pictures\Week i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48" name="Round Same Side Corner Rectangle 47"/>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49" name="Table 48"/>
          <p:cNvGraphicFramePr>
            <a:graphicFrameLocks noGrp="1"/>
          </p:cNvGraphicFramePr>
          <p:nvPr userDrawn="1">
            <p:extLst>
              <p:ext uri="{D42A27DB-BD31-4B8C-83A1-F6EECF244321}">
                <p14:modId xmlns:p14="http://schemas.microsoft.com/office/powerpoint/2010/main" val="3216580849"/>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3208828467"/>
      </p:ext>
    </p:extLst>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762000" y="838200"/>
            <a:ext cx="8153400" cy="5257800"/>
            <a:chOff x="762000" y="838200"/>
            <a:chExt cx="8153400" cy="5257800"/>
          </a:xfrm>
        </p:grpSpPr>
        <p:sp>
          <p:nvSpPr>
            <p:cNvPr id="15" name="Rounded Rectangle 14"/>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7" name="Picture 2" descr="C:\Users\eogbuchiekwe\Pictures\GMU\UX4ID_Logo_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ogbuchiekwe\AppData\Local\Microsoft\Windows\Temporary Internet Files\Content.IE5\0W969H60\Yahoo Widget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7" name="Picture 26"/>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8" name="Picture 27"/>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9" name="Group 28"/>
          <p:cNvGrpSpPr/>
          <p:nvPr userDrawn="1"/>
        </p:nvGrpSpPr>
        <p:grpSpPr>
          <a:xfrm>
            <a:off x="2362200" y="5194071"/>
            <a:ext cx="4419600" cy="1041858"/>
            <a:chOff x="2667000" y="5194071"/>
            <a:chExt cx="4419600" cy="1041858"/>
          </a:xfrm>
        </p:grpSpPr>
        <p:grpSp>
          <p:nvGrpSpPr>
            <p:cNvPr id="30" name="Group 29"/>
            <p:cNvGrpSpPr/>
            <p:nvPr/>
          </p:nvGrpSpPr>
          <p:grpSpPr>
            <a:xfrm>
              <a:off x="4879848" y="5194071"/>
              <a:ext cx="731520" cy="933307"/>
              <a:chOff x="4732194" y="5214297"/>
              <a:chExt cx="731520" cy="933307"/>
            </a:xfrm>
          </p:grpSpPr>
          <p:pic>
            <p:nvPicPr>
              <p:cNvPr id="46" name="Picture 16" descr="http://www1.pgsd.org/apps/images/dragondict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31" name="Group 30"/>
            <p:cNvGrpSpPr/>
            <p:nvPr/>
          </p:nvGrpSpPr>
          <p:grpSpPr>
            <a:xfrm>
              <a:off x="6355080" y="5194071"/>
              <a:ext cx="731520" cy="897552"/>
              <a:chOff x="5899994" y="5205701"/>
              <a:chExt cx="731520" cy="897552"/>
            </a:xfrm>
          </p:grpSpPr>
          <p:pic>
            <p:nvPicPr>
              <p:cNvPr id="44" name="Picture 20" descr="http://t2.gstatic.com/images?q=tbn:ANd9GcSvA9LVGFCaAzEr_Hy2rsS771aiWSYgtQZBApXXah1kECijVSjoT95JdM3e7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32" name="Group 31"/>
            <p:cNvGrpSpPr/>
            <p:nvPr/>
          </p:nvGrpSpPr>
          <p:grpSpPr>
            <a:xfrm>
              <a:off x="5617464" y="5194071"/>
              <a:ext cx="731520" cy="869486"/>
              <a:chOff x="5257800" y="5214296"/>
              <a:chExt cx="731520" cy="869486"/>
            </a:xfrm>
          </p:grpSpPr>
          <p:pic>
            <p:nvPicPr>
              <p:cNvPr id="42" name="Picture 18" descr="http://currentphotographer.com/wp-content/uploads/2011/04/EXPENSIFY-APP-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33" name="Group 32"/>
            <p:cNvGrpSpPr/>
            <p:nvPr/>
          </p:nvGrpSpPr>
          <p:grpSpPr>
            <a:xfrm>
              <a:off x="3404616" y="5194071"/>
              <a:ext cx="731520" cy="859603"/>
              <a:chOff x="3415103" y="5189843"/>
              <a:chExt cx="731520" cy="859603"/>
            </a:xfrm>
          </p:grpSpPr>
          <p:pic>
            <p:nvPicPr>
              <p:cNvPr id="40" name="Picture 8" descr="http://t2.gstatic.com/images?q=tbn:ANd9GcT575R70wDZY8hQ7ciuWaw6Gz3AHKkRfE5uJU6blTesLKKNKywsJgmdPsyr4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4" name="Group 33"/>
            <p:cNvGrpSpPr/>
            <p:nvPr/>
          </p:nvGrpSpPr>
          <p:grpSpPr>
            <a:xfrm>
              <a:off x="4142232" y="5194071"/>
              <a:ext cx="731520" cy="1041858"/>
              <a:chOff x="4069548" y="5195826"/>
              <a:chExt cx="731520" cy="1041858"/>
            </a:xfrm>
          </p:grpSpPr>
          <p:pic>
            <p:nvPicPr>
              <p:cNvPr id="38" name="Picture 10" descr="http://email.iyogi.com/files/2011/05/Outlook-201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35" name="Group 34"/>
            <p:cNvGrpSpPr/>
            <p:nvPr/>
          </p:nvGrpSpPr>
          <p:grpSpPr>
            <a:xfrm>
              <a:off x="2667000" y="5194071"/>
              <a:ext cx="731520" cy="762000"/>
              <a:chOff x="2667000" y="5181600"/>
              <a:chExt cx="731520" cy="762000"/>
            </a:xfrm>
          </p:grpSpPr>
          <p:pic>
            <p:nvPicPr>
              <p:cNvPr id="36" name="Picture 6" descr="http://www.aatrix.com/files/2113/5031/9600/toppay_timecard_ic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8" name="Rectangle 47"/>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9" name="Rectangle 48"/>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50" name="Rectangle 49"/>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51" name="Rectangle 50"/>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2" name="Group 51"/>
          <p:cNvGrpSpPr/>
          <p:nvPr userDrawn="1"/>
        </p:nvGrpSpPr>
        <p:grpSpPr>
          <a:xfrm>
            <a:off x="7205472" y="2223579"/>
            <a:ext cx="947928" cy="1053021"/>
            <a:chOff x="7374380" y="1614409"/>
            <a:chExt cx="795528" cy="1053021"/>
          </a:xfrm>
        </p:grpSpPr>
        <p:pic>
          <p:nvPicPr>
            <p:cNvPr id="53" name="Picture 4" descr="C:\Users\eogbuchiekwe\Pictures\Week i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54" name="Round Same Side Corner Rectangle 53"/>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5" name="Table 54"/>
          <p:cNvGraphicFramePr>
            <a:graphicFrameLocks noGrp="1"/>
          </p:cNvGraphicFramePr>
          <p:nvPr userDrawn="1">
            <p:extLst>
              <p:ext uri="{D42A27DB-BD31-4B8C-83A1-F6EECF244321}">
                <p14:modId xmlns:p14="http://schemas.microsoft.com/office/powerpoint/2010/main" val="2310011839"/>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1965580710"/>
      </p:ext>
    </p:extLst>
  </p:cSld>
  <p:clrMap bg1="lt1" tx1="dk1" bg2="lt2" tx2="dk2" accent1="accent1" accent2="accent2" accent3="accent3" accent4="accent4" accent5="accent5" accent6="accent6" hlink="hlink" folHlink="folHlink"/>
  <p:sldLayoutIdLst>
    <p:sldLayoutId id="214748373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762000" y="838200"/>
            <a:ext cx="8153400" cy="5257800"/>
            <a:chOff x="762000" y="838200"/>
            <a:chExt cx="8153400" cy="5257800"/>
          </a:xfrm>
        </p:grpSpPr>
        <p:sp>
          <p:nvSpPr>
            <p:cNvPr id="15" name="Rounded Rectangle 14"/>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7" name="Picture 2" descr="C:\Users\eogbuchiekwe\Pictures\GMU\UX4ID_Logo_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ogbuchiekwe\AppData\Local\Microsoft\Windows\Temporary Internet Files\Content.IE5\0W969H60\Yahoo Widget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7" name="Picture 26"/>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8" name="Picture 27"/>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9" name="Group 28"/>
          <p:cNvGrpSpPr/>
          <p:nvPr userDrawn="1"/>
        </p:nvGrpSpPr>
        <p:grpSpPr>
          <a:xfrm>
            <a:off x="2362200" y="5194071"/>
            <a:ext cx="4419600" cy="1041858"/>
            <a:chOff x="2667000" y="5194071"/>
            <a:chExt cx="4419600" cy="1041858"/>
          </a:xfrm>
        </p:grpSpPr>
        <p:grpSp>
          <p:nvGrpSpPr>
            <p:cNvPr id="30" name="Group 29"/>
            <p:cNvGrpSpPr/>
            <p:nvPr/>
          </p:nvGrpSpPr>
          <p:grpSpPr>
            <a:xfrm>
              <a:off x="4879848" y="5194071"/>
              <a:ext cx="731520" cy="933307"/>
              <a:chOff x="4732194" y="5214297"/>
              <a:chExt cx="731520" cy="933307"/>
            </a:xfrm>
          </p:grpSpPr>
          <p:pic>
            <p:nvPicPr>
              <p:cNvPr id="46" name="Picture 16" descr="http://www1.pgsd.org/apps/images/dragondict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31" name="Group 30"/>
            <p:cNvGrpSpPr/>
            <p:nvPr/>
          </p:nvGrpSpPr>
          <p:grpSpPr>
            <a:xfrm>
              <a:off x="6355080" y="5194071"/>
              <a:ext cx="731520" cy="897552"/>
              <a:chOff x="5899994" y="5205701"/>
              <a:chExt cx="731520" cy="897552"/>
            </a:xfrm>
          </p:grpSpPr>
          <p:pic>
            <p:nvPicPr>
              <p:cNvPr id="44" name="Picture 20" descr="http://t2.gstatic.com/images?q=tbn:ANd9GcSvA9LVGFCaAzEr_Hy2rsS771aiWSYgtQZBApXXah1kECijVSjoT95JdM3e7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32" name="Group 31"/>
            <p:cNvGrpSpPr/>
            <p:nvPr/>
          </p:nvGrpSpPr>
          <p:grpSpPr>
            <a:xfrm>
              <a:off x="5617464" y="5194071"/>
              <a:ext cx="731520" cy="869486"/>
              <a:chOff x="5257800" y="5214296"/>
              <a:chExt cx="731520" cy="869486"/>
            </a:xfrm>
          </p:grpSpPr>
          <p:pic>
            <p:nvPicPr>
              <p:cNvPr id="42" name="Picture 18" descr="http://currentphotographer.com/wp-content/uploads/2011/04/EXPENSIFY-APP-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33" name="Group 32"/>
            <p:cNvGrpSpPr/>
            <p:nvPr/>
          </p:nvGrpSpPr>
          <p:grpSpPr>
            <a:xfrm>
              <a:off x="3404616" y="5194071"/>
              <a:ext cx="731520" cy="859603"/>
              <a:chOff x="3415103" y="5189843"/>
              <a:chExt cx="731520" cy="859603"/>
            </a:xfrm>
          </p:grpSpPr>
          <p:pic>
            <p:nvPicPr>
              <p:cNvPr id="40" name="Picture 8" descr="http://t2.gstatic.com/images?q=tbn:ANd9GcT575R70wDZY8hQ7ciuWaw6Gz3AHKkRfE5uJU6blTesLKKNKywsJgmdPsyr4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4" name="Group 33"/>
            <p:cNvGrpSpPr/>
            <p:nvPr/>
          </p:nvGrpSpPr>
          <p:grpSpPr>
            <a:xfrm>
              <a:off x="4142232" y="5194071"/>
              <a:ext cx="731520" cy="1041858"/>
              <a:chOff x="4069548" y="5195826"/>
              <a:chExt cx="731520" cy="1041858"/>
            </a:xfrm>
          </p:grpSpPr>
          <p:pic>
            <p:nvPicPr>
              <p:cNvPr id="38" name="Picture 10" descr="http://email.iyogi.com/files/2011/05/Outlook-201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35" name="Group 34"/>
            <p:cNvGrpSpPr/>
            <p:nvPr/>
          </p:nvGrpSpPr>
          <p:grpSpPr>
            <a:xfrm>
              <a:off x="2667000" y="5194071"/>
              <a:ext cx="731520" cy="762000"/>
              <a:chOff x="2667000" y="5181600"/>
              <a:chExt cx="731520" cy="762000"/>
            </a:xfrm>
          </p:grpSpPr>
          <p:pic>
            <p:nvPicPr>
              <p:cNvPr id="36" name="Picture 6" descr="http://www.aatrix.com/files/2113/5031/9600/toppay_timecard_ic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8" name="Rectangle 47"/>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9" name="Rectangle 48"/>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50" name="Rectangle 49"/>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51" name="Rectangle 50"/>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2" name="Group 51"/>
          <p:cNvGrpSpPr/>
          <p:nvPr userDrawn="1"/>
        </p:nvGrpSpPr>
        <p:grpSpPr>
          <a:xfrm>
            <a:off x="7205472" y="2223579"/>
            <a:ext cx="947928" cy="1053021"/>
            <a:chOff x="7374380" y="1614409"/>
            <a:chExt cx="795528" cy="1053021"/>
          </a:xfrm>
        </p:grpSpPr>
        <p:pic>
          <p:nvPicPr>
            <p:cNvPr id="53" name="Picture 4" descr="C:\Users\eogbuchiekwe\Pictures\Week i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54" name="Round Same Side Corner Rectangle 53"/>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5" name="Table 54"/>
          <p:cNvGraphicFramePr>
            <a:graphicFrameLocks noGrp="1"/>
          </p:cNvGraphicFramePr>
          <p:nvPr userDrawn="1">
            <p:extLst>
              <p:ext uri="{D42A27DB-BD31-4B8C-83A1-F6EECF244321}">
                <p14:modId xmlns:p14="http://schemas.microsoft.com/office/powerpoint/2010/main" val="3585573426"/>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3146530625"/>
      </p:ext>
    </p:extLst>
  </p:cSld>
  <p:clrMap bg1="lt1" tx1="dk1" bg2="lt2" tx2="dk2" accent1="accent1" accent2="accent2" accent3="accent3" accent4="accent4" accent5="accent5" accent6="accent6" hlink="hlink" folHlink="folHlink"/>
  <p:sldLayoutIdLst>
    <p:sldLayoutId id="214748373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762000" y="838200"/>
            <a:ext cx="8153400" cy="5257800"/>
            <a:chOff x="762000" y="838200"/>
            <a:chExt cx="8153400" cy="5257800"/>
          </a:xfrm>
        </p:grpSpPr>
        <p:sp>
          <p:nvSpPr>
            <p:cNvPr id="15" name="Rounded Rectangle 14"/>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7" name="Picture 2" descr="C:\Users\eogbuchiekwe\Pictures\GMU\UX4ID_Logo_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ogbuchiekwe\AppData\Local\Microsoft\Windows\Temporary Internet Files\Content.IE5\0W969H60\Yahoo Widget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7" name="Picture 26"/>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8" name="Picture 27"/>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9" name="Group 28"/>
          <p:cNvGrpSpPr/>
          <p:nvPr userDrawn="1"/>
        </p:nvGrpSpPr>
        <p:grpSpPr>
          <a:xfrm>
            <a:off x="2362200" y="5194071"/>
            <a:ext cx="4419600" cy="1041858"/>
            <a:chOff x="2667000" y="5194071"/>
            <a:chExt cx="4419600" cy="1041858"/>
          </a:xfrm>
        </p:grpSpPr>
        <p:grpSp>
          <p:nvGrpSpPr>
            <p:cNvPr id="30" name="Group 29"/>
            <p:cNvGrpSpPr/>
            <p:nvPr/>
          </p:nvGrpSpPr>
          <p:grpSpPr>
            <a:xfrm>
              <a:off x="4879848" y="5194071"/>
              <a:ext cx="731520" cy="933307"/>
              <a:chOff x="4732194" y="5214297"/>
              <a:chExt cx="731520" cy="933307"/>
            </a:xfrm>
          </p:grpSpPr>
          <p:pic>
            <p:nvPicPr>
              <p:cNvPr id="46" name="Picture 16" descr="http://www1.pgsd.org/apps/images/dragondict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31" name="Group 30"/>
            <p:cNvGrpSpPr/>
            <p:nvPr/>
          </p:nvGrpSpPr>
          <p:grpSpPr>
            <a:xfrm>
              <a:off x="6355080" y="5194071"/>
              <a:ext cx="731520" cy="897552"/>
              <a:chOff x="5899994" y="5205701"/>
              <a:chExt cx="731520" cy="897552"/>
            </a:xfrm>
          </p:grpSpPr>
          <p:pic>
            <p:nvPicPr>
              <p:cNvPr id="44" name="Picture 20" descr="http://t2.gstatic.com/images?q=tbn:ANd9GcSvA9LVGFCaAzEr_Hy2rsS771aiWSYgtQZBApXXah1kECijVSjoT95JdM3e7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32" name="Group 31"/>
            <p:cNvGrpSpPr/>
            <p:nvPr/>
          </p:nvGrpSpPr>
          <p:grpSpPr>
            <a:xfrm>
              <a:off x="5617464" y="5194071"/>
              <a:ext cx="731520" cy="869486"/>
              <a:chOff x="5257800" y="5214296"/>
              <a:chExt cx="731520" cy="869486"/>
            </a:xfrm>
          </p:grpSpPr>
          <p:pic>
            <p:nvPicPr>
              <p:cNvPr id="42" name="Picture 18" descr="http://currentphotographer.com/wp-content/uploads/2011/04/EXPENSIFY-APP-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33" name="Group 32"/>
            <p:cNvGrpSpPr/>
            <p:nvPr/>
          </p:nvGrpSpPr>
          <p:grpSpPr>
            <a:xfrm>
              <a:off x="3404616" y="5194071"/>
              <a:ext cx="731520" cy="859603"/>
              <a:chOff x="3415103" y="5189843"/>
              <a:chExt cx="731520" cy="859603"/>
            </a:xfrm>
          </p:grpSpPr>
          <p:pic>
            <p:nvPicPr>
              <p:cNvPr id="40" name="Picture 8" descr="http://t2.gstatic.com/images?q=tbn:ANd9GcT575R70wDZY8hQ7ciuWaw6Gz3AHKkRfE5uJU6blTesLKKNKywsJgmdPsyr4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4" name="Group 33"/>
            <p:cNvGrpSpPr/>
            <p:nvPr/>
          </p:nvGrpSpPr>
          <p:grpSpPr>
            <a:xfrm>
              <a:off x="4142232" y="5194071"/>
              <a:ext cx="731520" cy="1041858"/>
              <a:chOff x="4069548" y="5195826"/>
              <a:chExt cx="731520" cy="1041858"/>
            </a:xfrm>
          </p:grpSpPr>
          <p:pic>
            <p:nvPicPr>
              <p:cNvPr id="38" name="Picture 10" descr="http://email.iyogi.com/files/2011/05/Outlook-201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35" name="Group 34"/>
            <p:cNvGrpSpPr/>
            <p:nvPr/>
          </p:nvGrpSpPr>
          <p:grpSpPr>
            <a:xfrm>
              <a:off x="2667000" y="5194071"/>
              <a:ext cx="731520" cy="762000"/>
              <a:chOff x="2667000" y="5181600"/>
              <a:chExt cx="731520" cy="762000"/>
            </a:xfrm>
          </p:grpSpPr>
          <p:pic>
            <p:nvPicPr>
              <p:cNvPr id="36" name="Picture 6" descr="http://www.aatrix.com/files/2113/5031/9600/toppay_timecard_ic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8" name="Rectangle 47"/>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9" name="Rectangle 48"/>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50" name="Rectangle 49"/>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51" name="Rectangle 50"/>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2" name="Group 51"/>
          <p:cNvGrpSpPr/>
          <p:nvPr userDrawn="1"/>
        </p:nvGrpSpPr>
        <p:grpSpPr>
          <a:xfrm>
            <a:off x="7205472" y="2223579"/>
            <a:ext cx="947928" cy="1053021"/>
            <a:chOff x="7374380" y="1614409"/>
            <a:chExt cx="795528" cy="1053021"/>
          </a:xfrm>
        </p:grpSpPr>
        <p:pic>
          <p:nvPicPr>
            <p:cNvPr id="53" name="Picture 4" descr="C:\Users\eogbuchiekwe\Pictures\Week i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54" name="Round Same Side Corner Rectangle 53"/>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5" name="Table 54"/>
          <p:cNvGraphicFramePr>
            <a:graphicFrameLocks noGrp="1"/>
          </p:cNvGraphicFramePr>
          <p:nvPr userDrawn="1">
            <p:extLst>
              <p:ext uri="{D42A27DB-BD31-4B8C-83A1-F6EECF244321}">
                <p14:modId xmlns:p14="http://schemas.microsoft.com/office/powerpoint/2010/main" val="4168744159"/>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222875577"/>
      </p:ext>
    </p:extLst>
  </p:cSld>
  <p:clrMap bg1="lt1" tx1="dk1" bg2="lt2" tx2="dk2" accent1="accent1" accent2="accent2" accent3="accent3" accent4="accent4" accent5="accent5" accent6="accent6" hlink="hlink" folHlink="folHlink"/>
  <p:sldLayoutIdLst>
    <p:sldLayoutId id="214748373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762000" y="838200"/>
            <a:ext cx="8153400" cy="5257800"/>
            <a:chOff x="762000" y="838200"/>
            <a:chExt cx="8153400" cy="5257800"/>
          </a:xfrm>
        </p:grpSpPr>
        <p:sp>
          <p:nvSpPr>
            <p:cNvPr id="15" name="Rounded Rectangle 14"/>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7" name="Picture 2" descr="C:\Users\eogbuchiekwe\Pictures\GMU\UX4ID_Logo_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ogbuchiekwe\AppData\Local\Microsoft\Windows\Temporary Internet Files\Content.IE5\0W969H60\Yahoo Widget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7" name="Picture 26"/>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8" name="Picture 27"/>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9" name="Group 28"/>
          <p:cNvGrpSpPr/>
          <p:nvPr userDrawn="1"/>
        </p:nvGrpSpPr>
        <p:grpSpPr>
          <a:xfrm>
            <a:off x="2362200" y="5194071"/>
            <a:ext cx="4419600" cy="1041858"/>
            <a:chOff x="2667000" y="5194071"/>
            <a:chExt cx="4419600" cy="1041858"/>
          </a:xfrm>
        </p:grpSpPr>
        <p:grpSp>
          <p:nvGrpSpPr>
            <p:cNvPr id="30" name="Group 29"/>
            <p:cNvGrpSpPr/>
            <p:nvPr/>
          </p:nvGrpSpPr>
          <p:grpSpPr>
            <a:xfrm>
              <a:off x="4879848" y="5194071"/>
              <a:ext cx="731520" cy="933307"/>
              <a:chOff x="4732194" y="5214297"/>
              <a:chExt cx="731520" cy="933307"/>
            </a:xfrm>
          </p:grpSpPr>
          <p:pic>
            <p:nvPicPr>
              <p:cNvPr id="46" name="Picture 16" descr="http://www1.pgsd.org/apps/images/dragondict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31" name="Group 30"/>
            <p:cNvGrpSpPr/>
            <p:nvPr/>
          </p:nvGrpSpPr>
          <p:grpSpPr>
            <a:xfrm>
              <a:off x="6355080" y="5194071"/>
              <a:ext cx="731520" cy="897552"/>
              <a:chOff x="5899994" y="5205701"/>
              <a:chExt cx="731520" cy="897552"/>
            </a:xfrm>
          </p:grpSpPr>
          <p:pic>
            <p:nvPicPr>
              <p:cNvPr id="44" name="Picture 20" descr="http://t2.gstatic.com/images?q=tbn:ANd9GcSvA9LVGFCaAzEr_Hy2rsS771aiWSYgtQZBApXXah1kECijVSjoT95JdM3e7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32" name="Group 31"/>
            <p:cNvGrpSpPr/>
            <p:nvPr/>
          </p:nvGrpSpPr>
          <p:grpSpPr>
            <a:xfrm>
              <a:off x="5617464" y="5194071"/>
              <a:ext cx="731520" cy="869486"/>
              <a:chOff x="5257800" y="5214296"/>
              <a:chExt cx="731520" cy="869486"/>
            </a:xfrm>
          </p:grpSpPr>
          <p:pic>
            <p:nvPicPr>
              <p:cNvPr id="42" name="Picture 18" descr="http://currentphotographer.com/wp-content/uploads/2011/04/EXPENSIFY-APP-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33" name="Group 32"/>
            <p:cNvGrpSpPr/>
            <p:nvPr/>
          </p:nvGrpSpPr>
          <p:grpSpPr>
            <a:xfrm>
              <a:off x="3404616" y="5194071"/>
              <a:ext cx="731520" cy="859603"/>
              <a:chOff x="3415103" y="5189843"/>
              <a:chExt cx="731520" cy="859603"/>
            </a:xfrm>
          </p:grpSpPr>
          <p:pic>
            <p:nvPicPr>
              <p:cNvPr id="40" name="Picture 8" descr="http://t2.gstatic.com/images?q=tbn:ANd9GcT575R70wDZY8hQ7ciuWaw6Gz3AHKkRfE5uJU6blTesLKKNKywsJgmdPsyr4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4" name="Group 33"/>
            <p:cNvGrpSpPr/>
            <p:nvPr/>
          </p:nvGrpSpPr>
          <p:grpSpPr>
            <a:xfrm>
              <a:off x="4142232" y="5194071"/>
              <a:ext cx="731520" cy="1041858"/>
              <a:chOff x="4069548" y="5195826"/>
              <a:chExt cx="731520" cy="1041858"/>
            </a:xfrm>
          </p:grpSpPr>
          <p:pic>
            <p:nvPicPr>
              <p:cNvPr id="38" name="Picture 10" descr="http://email.iyogi.com/files/2011/05/Outlook-201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35" name="Group 34"/>
            <p:cNvGrpSpPr/>
            <p:nvPr/>
          </p:nvGrpSpPr>
          <p:grpSpPr>
            <a:xfrm>
              <a:off x="2667000" y="5194071"/>
              <a:ext cx="731520" cy="762000"/>
              <a:chOff x="2667000" y="5181600"/>
              <a:chExt cx="731520" cy="762000"/>
            </a:xfrm>
          </p:grpSpPr>
          <p:pic>
            <p:nvPicPr>
              <p:cNvPr id="36" name="Picture 6" descr="http://www.aatrix.com/files/2113/5031/9600/toppay_timecard_ic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8" name="Rectangle 47"/>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9" name="Rectangle 48"/>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50" name="Rectangle 49"/>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51" name="Rectangle 50"/>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2" name="Group 51"/>
          <p:cNvGrpSpPr/>
          <p:nvPr userDrawn="1"/>
        </p:nvGrpSpPr>
        <p:grpSpPr>
          <a:xfrm>
            <a:off x="7205472" y="2223579"/>
            <a:ext cx="947928" cy="1053021"/>
            <a:chOff x="7374380" y="1614409"/>
            <a:chExt cx="795528" cy="1053021"/>
          </a:xfrm>
        </p:grpSpPr>
        <p:pic>
          <p:nvPicPr>
            <p:cNvPr id="53" name="Picture 4" descr="C:\Users\eogbuchiekwe\Pictures\Week i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54" name="Round Same Side Corner Rectangle 53"/>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5" name="Table 54"/>
          <p:cNvGraphicFramePr>
            <a:graphicFrameLocks noGrp="1"/>
          </p:cNvGraphicFramePr>
          <p:nvPr userDrawn="1">
            <p:extLst>
              <p:ext uri="{D42A27DB-BD31-4B8C-83A1-F6EECF244321}">
                <p14:modId xmlns:p14="http://schemas.microsoft.com/office/powerpoint/2010/main" val="3145477067"/>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2378805835"/>
      </p:ext>
    </p:extLst>
  </p:cSld>
  <p:clrMap bg1="lt1" tx1="dk1" bg2="lt2" tx2="dk2" accent1="accent1" accent2="accent2" accent3="accent3" accent4="accent4" accent5="accent5" accent6="accent6" hlink="hlink" folHlink="folHlink"/>
  <p:sldLayoutIdLst>
    <p:sldLayoutId id="214748373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762000" y="838200"/>
            <a:ext cx="8153400" cy="5257800"/>
            <a:chOff x="762000" y="838200"/>
            <a:chExt cx="8153400" cy="5257800"/>
          </a:xfrm>
        </p:grpSpPr>
        <p:sp>
          <p:nvSpPr>
            <p:cNvPr id="15" name="Rounded Rectangle 14"/>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7" name="Picture 2" descr="C:\Users\eogbuchiekwe\Pictures\GMU\UX4ID_Logo_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ogbuchiekwe\AppData\Local\Microsoft\Windows\Temporary Internet Files\Content.IE5\0W969H60\Yahoo Widget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7" name="Picture 26"/>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8" name="Picture 27"/>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9" name="Group 28"/>
          <p:cNvGrpSpPr/>
          <p:nvPr userDrawn="1"/>
        </p:nvGrpSpPr>
        <p:grpSpPr>
          <a:xfrm>
            <a:off x="2362200" y="5194071"/>
            <a:ext cx="4419600" cy="1041858"/>
            <a:chOff x="2667000" y="5194071"/>
            <a:chExt cx="4419600" cy="1041858"/>
          </a:xfrm>
        </p:grpSpPr>
        <p:grpSp>
          <p:nvGrpSpPr>
            <p:cNvPr id="30" name="Group 29"/>
            <p:cNvGrpSpPr/>
            <p:nvPr/>
          </p:nvGrpSpPr>
          <p:grpSpPr>
            <a:xfrm>
              <a:off x="4879848" y="5194071"/>
              <a:ext cx="731520" cy="933307"/>
              <a:chOff x="4732194" y="5214297"/>
              <a:chExt cx="731520" cy="933307"/>
            </a:xfrm>
          </p:grpSpPr>
          <p:pic>
            <p:nvPicPr>
              <p:cNvPr id="46" name="Picture 16" descr="http://www1.pgsd.org/apps/images/dragondict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31" name="Group 30"/>
            <p:cNvGrpSpPr/>
            <p:nvPr/>
          </p:nvGrpSpPr>
          <p:grpSpPr>
            <a:xfrm>
              <a:off x="6355080" y="5194071"/>
              <a:ext cx="731520" cy="897552"/>
              <a:chOff x="5899994" y="5205701"/>
              <a:chExt cx="731520" cy="897552"/>
            </a:xfrm>
          </p:grpSpPr>
          <p:pic>
            <p:nvPicPr>
              <p:cNvPr id="44" name="Picture 20" descr="http://t2.gstatic.com/images?q=tbn:ANd9GcSvA9LVGFCaAzEr_Hy2rsS771aiWSYgtQZBApXXah1kECijVSjoT95JdM3e7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32" name="Group 31"/>
            <p:cNvGrpSpPr/>
            <p:nvPr/>
          </p:nvGrpSpPr>
          <p:grpSpPr>
            <a:xfrm>
              <a:off x="5617464" y="5194071"/>
              <a:ext cx="731520" cy="869486"/>
              <a:chOff x="5257800" y="5214296"/>
              <a:chExt cx="731520" cy="869486"/>
            </a:xfrm>
          </p:grpSpPr>
          <p:pic>
            <p:nvPicPr>
              <p:cNvPr id="42" name="Picture 18" descr="http://currentphotographer.com/wp-content/uploads/2011/04/EXPENSIFY-APP-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33" name="Group 32"/>
            <p:cNvGrpSpPr/>
            <p:nvPr/>
          </p:nvGrpSpPr>
          <p:grpSpPr>
            <a:xfrm>
              <a:off x="3404616" y="5194071"/>
              <a:ext cx="731520" cy="859603"/>
              <a:chOff x="3415103" y="5189843"/>
              <a:chExt cx="731520" cy="859603"/>
            </a:xfrm>
          </p:grpSpPr>
          <p:pic>
            <p:nvPicPr>
              <p:cNvPr id="40" name="Picture 8" descr="http://t2.gstatic.com/images?q=tbn:ANd9GcT575R70wDZY8hQ7ciuWaw6Gz3AHKkRfE5uJU6blTesLKKNKywsJgmdPsyr4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4" name="Group 33"/>
            <p:cNvGrpSpPr/>
            <p:nvPr/>
          </p:nvGrpSpPr>
          <p:grpSpPr>
            <a:xfrm>
              <a:off x="4142232" y="5194071"/>
              <a:ext cx="731520" cy="1041858"/>
              <a:chOff x="4069548" y="5195826"/>
              <a:chExt cx="731520" cy="1041858"/>
            </a:xfrm>
          </p:grpSpPr>
          <p:pic>
            <p:nvPicPr>
              <p:cNvPr id="38" name="Picture 10" descr="http://email.iyogi.com/files/2011/05/Outlook-201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35" name="Group 34"/>
            <p:cNvGrpSpPr/>
            <p:nvPr/>
          </p:nvGrpSpPr>
          <p:grpSpPr>
            <a:xfrm>
              <a:off x="2667000" y="5194071"/>
              <a:ext cx="731520" cy="762000"/>
              <a:chOff x="2667000" y="5181600"/>
              <a:chExt cx="731520" cy="762000"/>
            </a:xfrm>
          </p:grpSpPr>
          <p:pic>
            <p:nvPicPr>
              <p:cNvPr id="36" name="Picture 6" descr="http://www.aatrix.com/files/2113/5031/9600/toppay_timecard_ic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8" name="Rectangle 47"/>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9" name="Rectangle 48"/>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50" name="Rectangle 49"/>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51" name="Rectangle 50"/>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2" name="Group 51"/>
          <p:cNvGrpSpPr/>
          <p:nvPr userDrawn="1"/>
        </p:nvGrpSpPr>
        <p:grpSpPr>
          <a:xfrm>
            <a:off x="7205472" y="2223579"/>
            <a:ext cx="947928" cy="1053021"/>
            <a:chOff x="7374380" y="1614409"/>
            <a:chExt cx="795528" cy="1053021"/>
          </a:xfrm>
        </p:grpSpPr>
        <p:pic>
          <p:nvPicPr>
            <p:cNvPr id="53" name="Picture 4" descr="C:\Users\eogbuchiekwe\Pictures\Week i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54" name="Round Same Side Corner Rectangle 53"/>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5" name="Table 54"/>
          <p:cNvGraphicFramePr>
            <a:graphicFrameLocks noGrp="1"/>
          </p:cNvGraphicFramePr>
          <p:nvPr userDrawn="1">
            <p:extLst>
              <p:ext uri="{D42A27DB-BD31-4B8C-83A1-F6EECF244321}">
                <p14:modId xmlns:p14="http://schemas.microsoft.com/office/powerpoint/2010/main" val="910445118"/>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931419847"/>
      </p:ext>
    </p:extLst>
  </p:cSld>
  <p:clrMap bg1="lt1" tx1="dk1" bg2="lt2" tx2="dk2" accent1="accent1" accent2="accent2" accent3="accent3" accent4="accent4" accent5="accent5" accent6="accent6" hlink="hlink" folHlink="folHlink"/>
  <p:sldLayoutIdLst>
    <p:sldLayoutId id="214748374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762000" y="838200"/>
            <a:ext cx="8153400" cy="5257800"/>
            <a:chOff x="762000" y="838200"/>
            <a:chExt cx="8153400" cy="5257800"/>
          </a:xfrm>
        </p:grpSpPr>
        <p:sp>
          <p:nvSpPr>
            <p:cNvPr id="15" name="Rounded Rectangle 14"/>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7" name="Picture 2" descr="C:\Users\eogbuchiekwe\Pictures\GMU\UX4ID_Logo_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ogbuchiekwe\AppData\Local\Microsoft\Windows\Temporary Internet Files\Content.IE5\0W969H60\Yahoo Widget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7" name="Picture 26"/>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8" name="Picture 27"/>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9" name="Group 28"/>
          <p:cNvGrpSpPr/>
          <p:nvPr userDrawn="1"/>
        </p:nvGrpSpPr>
        <p:grpSpPr>
          <a:xfrm>
            <a:off x="2362200" y="5194071"/>
            <a:ext cx="4419600" cy="1041858"/>
            <a:chOff x="2667000" y="5194071"/>
            <a:chExt cx="4419600" cy="1041858"/>
          </a:xfrm>
        </p:grpSpPr>
        <p:grpSp>
          <p:nvGrpSpPr>
            <p:cNvPr id="30" name="Group 29"/>
            <p:cNvGrpSpPr/>
            <p:nvPr/>
          </p:nvGrpSpPr>
          <p:grpSpPr>
            <a:xfrm>
              <a:off x="4879848" y="5194071"/>
              <a:ext cx="731520" cy="933307"/>
              <a:chOff x="4732194" y="5214297"/>
              <a:chExt cx="731520" cy="933307"/>
            </a:xfrm>
          </p:grpSpPr>
          <p:pic>
            <p:nvPicPr>
              <p:cNvPr id="46" name="Picture 16" descr="http://www1.pgsd.org/apps/images/dragondict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31" name="Group 30"/>
            <p:cNvGrpSpPr/>
            <p:nvPr/>
          </p:nvGrpSpPr>
          <p:grpSpPr>
            <a:xfrm>
              <a:off x="6355080" y="5194071"/>
              <a:ext cx="731520" cy="897552"/>
              <a:chOff x="5899994" y="5205701"/>
              <a:chExt cx="731520" cy="897552"/>
            </a:xfrm>
          </p:grpSpPr>
          <p:pic>
            <p:nvPicPr>
              <p:cNvPr id="44" name="Picture 20" descr="http://t2.gstatic.com/images?q=tbn:ANd9GcSvA9LVGFCaAzEr_Hy2rsS771aiWSYgtQZBApXXah1kECijVSjoT95JdM3e7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32" name="Group 31"/>
            <p:cNvGrpSpPr/>
            <p:nvPr/>
          </p:nvGrpSpPr>
          <p:grpSpPr>
            <a:xfrm>
              <a:off x="5617464" y="5194071"/>
              <a:ext cx="731520" cy="869486"/>
              <a:chOff x="5257800" y="5214296"/>
              <a:chExt cx="731520" cy="869486"/>
            </a:xfrm>
          </p:grpSpPr>
          <p:pic>
            <p:nvPicPr>
              <p:cNvPr id="42" name="Picture 18" descr="http://currentphotographer.com/wp-content/uploads/2011/04/EXPENSIFY-APP-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33" name="Group 32"/>
            <p:cNvGrpSpPr/>
            <p:nvPr/>
          </p:nvGrpSpPr>
          <p:grpSpPr>
            <a:xfrm>
              <a:off x="3404616" y="5194071"/>
              <a:ext cx="731520" cy="859603"/>
              <a:chOff x="3415103" y="5189843"/>
              <a:chExt cx="731520" cy="859603"/>
            </a:xfrm>
          </p:grpSpPr>
          <p:pic>
            <p:nvPicPr>
              <p:cNvPr id="40" name="Picture 8" descr="http://t2.gstatic.com/images?q=tbn:ANd9GcT575R70wDZY8hQ7ciuWaw6Gz3AHKkRfE5uJU6blTesLKKNKywsJgmdPsyr4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4" name="Group 33"/>
            <p:cNvGrpSpPr/>
            <p:nvPr/>
          </p:nvGrpSpPr>
          <p:grpSpPr>
            <a:xfrm>
              <a:off x="4142232" y="5194071"/>
              <a:ext cx="731520" cy="1041858"/>
              <a:chOff x="4069548" y="5195826"/>
              <a:chExt cx="731520" cy="1041858"/>
            </a:xfrm>
          </p:grpSpPr>
          <p:pic>
            <p:nvPicPr>
              <p:cNvPr id="38" name="Picture 10" descr="http://email.iyogi.com/files/2011/05/Outlook-201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35" name="Group 34"/>
            <p:cNvGrpSpPr/>
            <p:nvPr/>
          </p:nvGrpSpPr>
          <p:grpSpPr>
            <a:xfrm>
              <a:off x="2667000" y="5194071"/>
              <a:ext cx="731520" cy="762000"/>
              <a:chOff x="2667000" y="5181600"/>
              <a:chExt cx="731520" cy="762000"/>
            </a:xfrm>
          </p:grpSpPr>
          <p:pic>
            <p:nvPicPr>
              <p:cNvPr id="36" name="Picture 6" descr="http://www.aatrix.com/files/2113/5031/9600/toppay_timecard_ic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8" name="Rectangle 47"/>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9" name="Rectangle 48"/>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50" name="Rectangle 49"/>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51" name="Rectangle 50"/>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2" name="Group 51"/>
          <p:cNvGrpSpPr/>
          <p:nvPr userDrawn="1"/>
        </p:nvGrpSpPr>
        <p:grpSpPr>
          <a:xfrm>
            <a:off x="7205472" y="2223579"/>
            <a:ext cx="947928" cy="1053021"/>
            <a:chOff x="7374380" y="1614409"/>
            <a:chExt cx="795528" cy="1053021"/>
          </a:xfrm>
        </p:grpSpPr>
        <p:pic>
          <p:nvPicPr>
            <p:cNvPr id="53" name="Picture 4" descr="C:\Users\eogbuchiekwe\Pictures\Week i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54" name="Round Same Side Corner Rectangle 53"/>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5" name="Table 54"/>
          <p:cNvGraphicFramePr>
            <a:graphicFrameLocks noGrp="1"/>
          </p:cNvGraphicFramePr>
          <p:nvPr userDrawn="1">
            <p:extLst>
              <p:ext uri="{D42A27DB-BD31-4B8C-83A1-F6EECF244321}">
                <p14:modId xmlns:p14="http://schemas.microsoft.com/office/powerpoint/2010/main" val="2989964652"/>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4069746040"/>
      </p:ext>
    </p:extLst>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grpSp>
        <p:nvGrpSpPr>
          <p:cNvPr id="8" name="Group 7"/>
          <p:cNvGrpSpPr/>
          <p:nvPr userDrawn="1"/>
        </p:nvGrpSpPr>
        <p:grpSpPr>
          <a:xfrm>
            <a:off x="762000" y="838200"/>
            <a:ext cx="8153400" cy="5257800"/>
            <a:chOff x="762000" y="838200"/>
            <a:chExt cx="8153400" cy="5257800"/>
          </a:xfrm>
        </p:grpSpPr>
        <p:sp>
          <p:nvSpPr>
            <p:cNvPr id="9" name="Rounded Rectangle 8"/>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grpSp>
      <p:pic>
        <p:nvPicPr>
          <p:cNvPr id="11" name="Picture 2" descr="C:\Users\eogbuchiekwe\Pictures\GMU\UX4ID_Logo_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userDrawn="1"/>
        </p:nvGrpSpPr>
        <p:grpSpPr>
          <a:xfrm>
            <a:off x="1253012" y="990600"/>
            <a:ext cx="6637977" cy="274320"/>
            <a:chOff x="1210623" y="990600"/>
            <a:chExt cx="6637977" cy="274320"/>
          </a:xfrm>
        </p:grpSpPr>
        <p:sp>
          <p:nvSpPr>
            <p:cNvPr id="13" name="Round Same Side Corner Rectangle 12"/>
            <p:cNvSpPr/>
            <p:nvPr/>
          </p:nvSpPr>
          <p:spPr>
            <a:xfrm>
              <a:off x="1210623"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Analysis</a:t>
              </a:r>
              <a:endParaRPr lang="en-US" sz="1100" dirty="0">
                <a:solidFill>
                  <a:prstClr val="white"/>
                </a:solidFill>
                <a:latin typeface="Aharoni" panose="02010803020104030203" pitchFamily="2" charset="-79"/>
                <a:cs typeface="Aharoni" panose="02010803020104030203" pitchFamily="2" charset="-79"/>
              </a:endParaRPr>
            </a:p>
          </p:txBody>
        </p:sp>
        <p:sp>
          <p:nvSpPr>
            <p:cNvPr id="14" name="Round Same Side Corner Rectangle 13"/>
            <p:cNvSpPr/>
            <p:nvPr/>
          </p:nvSpPr>
          <p:spPr>
            <a:xfrm>
              <a:off x="2550077"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white"/>
                  </a:solidFill>
                  <a:latin typeface="Aharoni" panose="02010803020104030203" pitchFamily="2" charset="-79"/>
                  <a:cs typeface="Aharoni" panose="02010803020104030203" pitchFamily="2" charset="-79"/>
                </a:rPr>
                <a:t>Design</a:t>
              </a:r>
              <a:endParaRPr lang="en-US" sz="1100" b="1" dirty="0">
                <a:solidFill>
                  <a:prstClr val="white"/>
                </a:solidFill>
                <a:latin typeface="Aharoni" panose="02010803020104030203" pitchFamily="2" charset="-79"/>
                <a:cs typeface="Aharoni" panose="02010803020104030203" pitchFamily="2" charset="-79"/>
              </a:endParaRPr>
            </a:p>
          </p:txBody>
        </p:sp>
        <p:sp>
          <p:nvSpPr>
            <p:cNvPr id="15" name="Round Same Side Corner Rectangle 14"/>
            <p:cNvSpPr/>
            <p:nvPr/>
          </p:nvSpPr>
          <p:spPr>
            <a:xfrm>
              <a:off x="3889531"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Development</a:t>
              </a:r>
              <a:endParaRPr lang="en-US" sz="1100" dirty="0">
                <a:solidFill>
                  <a:prstClr val="white"/>
                </a:solidFill>
                <a:latin typeface="Aharoni" panose="02010803020104030203" pitchFamily="2" charset="-79"/>
                <a:cs typeface="Aharoni" panose="02010803020104030203" pitchFamily="2" charset="-79"/>
              </a:endParaRPr>
            </a:p>
          </p:txBody>
        </p:sp>
        <p:sp>
          <p:nvSpPr>
            <p:cNvPr id="16" name="Round Same Side Corner Rectangle 15"/>
            <p:cNvSpPr/>
            <p:nvPr/>
          </p:nvSpPr>
          <p:spPr>
            <a:xfrm>
              <a:off x="5228985"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Implementation</a:t>
              </a:r>
              <a:endParaRPr lang="en-US" sz="1100" dirty="0">
                <a:solidFill>
                  <a:prstClr val="white"/>
                </a:solidFill>
                <a:latin typeface="Aharoni" panose="02010803020104030203" pitchFamily="2" charset="-79"/>
                <a:cs typeface="Aharoni" panose="02010803020104030203" pitchFamily="2" charset="-79"/>
              </a:endParaRPr>
            </a:p>
          </p:txBody>
        </p:sp>
        <p:sp>
          <p:nvSpPr>
            <p:cNvPr id="17" name="Round Same Side Corner Rectangle 16"/>
            <p:cNvSpPr/>
            <p:nvPr/>
          </p:nvSpPr>
          <p:spPr>
            <a:xfrm>
              <a:off x="6568440"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Evaluation</a:t>
              </a:r>
              <a:endParaRPr lang="en-US" sz="1100" dirty="0">
                <a:solidFill>
                  <a:prstClr val="white"/>
                </a:solidFill>
                <a:latin typeface="Aharoni" panose="02010803020104030203" pitchFamily="2" charset="-79"/>
                <a:cs typeface="Aharoni" panose="02010803020104030203" pitchFamily="2" charset="-79"/>
              </a:endParaRPr>
            </a:p>
          </p:txBody>
        </p:sp>
      </p:grpSp>
      <p:pic>
        <p:nvPicPr>
          <p:cNvPr id="18" name="Picture 3" descr="C:\Users\eogbuchiekwe\AppData\Local\Microsoft\Windows\Temporary Internet Files\Content.IE5\0W969H60\Yahoo Widget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1" name="Picture 20"/>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2" name="Picture 21"/>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3" name="Group 22"/>
          <p:cNvGrpSpPr/>
          <p:nvPr userDrawn="1"/>
        </p:nvGrpSpPr>
        <p:grpSpPr>
          <a:xfrm>
            <a:off x="2362200" y="5194071"/>
            <a:ext cx="4419600" cy="1041858"/>
            <a:chOff x="2667000" y="5194071"/>
            <a:chExt cx="4419600" cy="1041858"/>
          </a:xfrm>
        </p:grpSpPr>
        <p:grpSp>
          <p:nvGrpSpPr>
            <p:cNvPr id="24" name="Group 23"/>
            <p:cNvGrpSpPr/>
            <p:nvPr/>
          </p:nvGrpSpPr>
          <p:grpSpPr>
            <a:xfrm>
              <a:off x="4879848" y="5194071"/>
              <a:ext cx="731520" cy="933307"/>
              <a:chOff x="4732194" y="5214297"/>
              <a:chExt cx="731520" cy="933307"/>
            </a:xfrm>
          </p:grpSpPr>
          <p:pic>
            <p:nvPicPr>
              <p:cNvPr id="40" name="Picture 16" descr="http://www1.pgsd.org/apps/images/dragondict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25" name="Group 24"/>
            <p:cNvGrpSpPr/>
            <p:nvPr/>
          </p:nvGrpSpPr>
          <p:grpSpPr>
            <a:xfrm>
              <a:off x="6355080" y="5194071"/>
              <a:ext cx="731520" cy="897552"/>
              <a:chOff x="5899994" y="5205701"/>
              <a:chExt cx="731520" cy="897552"/>
            </a:xfrm>
          </p:grpSpPr>
          <p:pic>
            <p:nvPicPr>
              <p:cNvPr id="38" name="Picture 20" descr="http://t2.gstatic.com/images?q=tbn:ANd9GcSvA9LVGFCaAzEr_Hy2rsS771aiWSYgtQZBApXXah1kECijVSjoT95JdM3e7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26" name="Group 25"/>
            <p:cNvGrpSpPr/>
            <p:nvPr/>
          </p:nvGrpSpPr>
          <p:grpSpPr>
            <a:xfrm>
              <a:off x="5617464" y="5194071"/>
              <a:ext cx="731520" cy="715597"/>
              <a:chOff x="5257800" y="5214296"/>
              <a:chExt cx="731520" cy="715597"/>
            </a:xfrm>
          </p:grpSpPr>
          <p:pic>
            <p:nvPicPr>
              <p:cNvPr id="36" name="Picture 18" descr="http://currentphotographer.com/wp-content/uploads/2011/04/EXPENSIFY-APP-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5257800" y="5683672"/>
                <a:ext cx="731520" cy="246221"/>
              </a:xfrm>
              <a:prstGeom prst="rect">
                <a:avLst/>
              </a:prstGeom>
              <a:noFill/>
              <a:ln>
                <a:noFill/>
              </a:ln>
            </p:spPr>
            <p:txBody>
              <a:bodyPr wrap="square" rtlCol="0">
                <a:spAutoFit/>
              </a:bodyPr>
              <a:lstStyle/>
              <a:p>
                <a:pPr algn="ctr"/>
                <a:r>
                  <a:rPr lang="en-US" sz="1000" b="1" dirty="0" smtClean="0">
                    <a:solidFill>
                      <a:prstClr val="black"/>
                    </a:solidFill>
                  </a:rPr>
                  <a:t>Expensify</a:t>
                </a:r>
                <a:endParaRPr lang="en-US" sz="1000" b="1" dirty="0">
                  <a:solidFill>
                    <a:prstClr val="black"/>
                  </a:solidFill>
                </a:endParaRPr>
              </a:p>
            </p:txBody>
          </p:sp>
        </p:grpSp>
        <p:grpSp>
          <p:nvGrpSpPr>
            <p:cNvPr id="27" name="Group 26"/>
            <p:cNvGrpSpPr/>
            <p:nvPr/>
          </p:nvGrpSpPr>
          <p:grpSpPr>
            <a:xfrm>
              <a:off x="3404616" y="5194071"/>
              <a:ext cx="731520" cy="859603"/>
              <a:chOff x="3415103" y="5189843"/>
              <a:chExt cx="731520" cy="859603"/>
            </a:xfrm>
          </p:grpSpPr>
          <p:pic>
            <p:nvPicPr>
              <p:cNvPr id="34" name="Picture 8" descr="http://t2.gstatic.com/images?q=tbn:ANd9GcT575R70wDZY8hQ7ciuWaw6Gz3AHKkRfE5uJU6blTesLKKNKywsJgmdPsyr4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28" name="Group 27"/>
            <p:cNvGrpSpPr/>
            <p:nvPr/>
          </p:nvGrpSpPr>
          <p:grpSpPr>
            <a:xfrm>
              <a:off x="4142232" y="5194071"/>
              <a:ext cx="731520" cy="1041858"/>
              <a:chOff x="4069548" y="5195826"/>
              <a:chExt cx="731520" cy="1041858"/>
            </a:xfrm>
          </p:grpSpPr>
          <p:pic>
            <p:nvPicPr>
              <p:cNvPr id="32" name="Picture 10" descr="http://email.iyogi.com/files/2011/05/Outlook-201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29" name="Group 28"/>
            <p:cNvGrpSpPr/>
            <p:nvPr/>
          </p:nvGrpSpPr>
          <p:grpSpPr>
            <a:xfrm>
              <a:off x="2667000" y="5194071"/>
              <a:ext cx="731520" cy="762000"/>
              <a:chOff x="2667000" y="5181600"/>
              <a:chExt cx="731520" cy="762000"/>
            </a:xfrm>
          </p:grpSpPr>
          <p:pic>
            <p:nvPicPr>
              <p:cNvPr id="30" name="Picture 6" descr="http://www.aatrix.com/files/2113/5031/9600/toppay_timecard_ic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2" name="Rectangle 41"/>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3" name="Rectangle 42"/>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44" name="Rectangle 43"/>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USPS</a:t>
            </a:r>
            <a:endParaRPr lang="en-US" sz="1100" b="1" dirty="0">
              <a:solidFill>
                <a:prstClr val="black">
                  <a:lumMod val="95000"/>
                  <a:lumOff val="5000"/>
                </a:prstClr>
              </a:solidFill>
            </a:endParaRPr>
          </a:p>
        </p:txBody>
      </p:sp>
      <p:sp>
        <p:nvSpPr>
          <p:cNvPr id="45" name="Rectangle 44"/>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46" name="Group 45"/>
          <p:cNvGrpSpPr/>
          <p:nvPr userDrawn="1"/>
        </p:nvGrpSpPr>
        <p:grpSpPr>
          <a:xfrm>
            <a:off x="7205472" y="2223579"/>
            <a:ext cx="947928" cy="1053021"/>
            <a:chOff x="7374380" y="1614409"/>
            <a:chExt cx="795528" cy="1053021"/>
          </a:xfrm>
        </p:grpSpPr>
        <p:pic>
          <p:nvPicPr>
            <p:cNvPr id="47" name="Picture 4" descr="C:\Users\eogbuchiekwe\Pictures\Week i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48" name="Round Same Side Corner Rectangle 47"/>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49" name="Table 48"/>
          <p:cNvGraphicFramePr>
            <a:graphicFrameLocks noGrp="1"/>
          </p:cNvGraphicFramePr>
          <p:nvPr userDrawn="1">
            <p:extLst>
              <p:ext uri="{D42A27DB-BD31-4B8C-83A1-F6EECF244321}">
                <p14:modId xmlns:p14="http://schemas.microsoft.com/office/powerpoint/2010/main" val="1845580749"/>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3566608490"/>
      </p:ext>
    </p:extLst>
  </p:cSld>
  <p:clrMap bg1="lt1" tx1="dk1" bg2="lt2" tx2="dk2" accent1="accent1" accent2="accent2" accent3="accent3" accent4="accent4" accent5="accent5" accent6="accent6" hlink="hlink" folHlink="folHlink"/>
  <p:sldLayoutIdLst>
    <p:sldLayoutId id="214748374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762000" y="838200"/>
            <a:ext cx="8153400" cy="5257800"/>
            <a:chOff x="762000" y="838200"/>
            <a:chExt cx="8153400" cy="5257800"/>
          </a:xfrm>
        </p:grpSpPr>
        <p:sp>
          <p:nvSpPr>
            <p:cNvPr id="15" name="Rounded Rectangle 14"/>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7" name="Picture 2" descr="C:\Users\eogbuchiekwe\Pictures\GMU\UX4ID_Logo_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ogbuchiekwe\AppData\Local\Microsoft\Windows\Temporary Internet Files\Content.IE5\0W969H60\Yahoo Widget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7" name="Picture 26"/>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8" name="Picture 27"/>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9" name="Group 28"/>
          <p:cNvGrpSpPr/>
          <p:nvPr userDrawn="1"/>
        </p:nvGrpSpPr>
        <p:grpSpPr>
          <a:xfrm>
            <a:off x="2362200" y="5194071"/>
            <a:ext cx="4419600" cy="1041858"/>
            <a:chOff x="2667000" y="5194071"/>
            <a:chExt cx="4419600" cy="1041858"/>
          </a:xfrm>
        </p:grpSpPr>
        <p:grpSp>
          <p:nvGrpSpPr>
            <p:cNvPr id="30" name="Group 29"/>
            <p:cNvGrpSpPr/>
            <p:nvPr/>
          </p:nvGrpSpPr>
          <p:grpSpPr>
            <a:xfrm>
              <a:off x="4879848" y="5194071"/>
              <a:ext cx="731520" cy="933307"/>
              <a:chOff x="4732194" y="5214297"/>
              <a:chExt cx="731520" cy="933307"/>
            </a:xfrm>
          </p:grpSpPr>
          <p:pic>
            <p:nvPicPr>
              <p:cNvPr id="46" name="Picture 16" descr="http://www1.pgsd.org/apps/images/dragondict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31" name="Group 30"/>
            <p:cNvGrpSpPr/>
            <p:nvPr/>
          </p:nvGrpSpPr>
          <p:grpSpPr>
            <a:xfrm>
              <a:off x="6355080" y="5194071"/>
              <a:ext cx="731520" cy="897552"/>
              <a:chOff x="5899994" y="5205701"/>
              <a:chExt cx="731520" cy="897552"/>
            </a:xfrm>
          </p:grpSpPr>
          <p:pic>
            <p:nvPicPr>
              <p:cNvPr id="44" name="Picture 20" descr="http://t2.gstatic.com/images?q=tbn:ANd9GcSvA9LVGFCaAzEr_Hy2rsS771aiWSYgtQZBApXXah1kECijVSjoT95JdM3e7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32" name="Group 31"/>
            <p:cNvGrpSpPr/>
            <p:nvPr/>
          </p:nvGrpSpPr>
          <p:grpSpPr>
            <a:xfrm>
              <a:off x="5617464" y="5194071"/>
              <a:ext cx="731520" cy="869486"/>
              <a:chOff x="5257800" y="5214296"/>
              <a:chExt cx="731520" cy="869486"/>
            </a:xfrm>
          </p:grpSpPr>
          <p:pic>
            <p:nvPicPr>
              <p:cNvPr id="42" name="Picture 18" descr="http://currentphotographer.com/wp-content/uploads/2011/04/EXPENSIFY-APP-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33" name="Group 32"/>
            <p:cNvGrpSpPr/>
            <p:nvPr/>
          </p:nvGrpSpPr>
          <p:grpSpPr>
            <a:xfrm>
              <a:off x="3404616" y="5194071"/>
              <a:ext cx="731520" cy="859603"/>
              <a:chOff x="3415103" y="5189843"/>
              <a:chExt cx="731520" cy="859603"/>
            </a:xfrm>
          </p:grpSpPr>
          <p:pic>
            <p:nvPicPr>
              <p:cNvPr id="40" name="Picture 8" descr="http://t2.gstatic.com/images?q=tbn:ANd9GcT575R70wDZY8hQ7ciuWaw6Gz3AHKkRfE5uJU6blTesLKKNKywsJgmdPsyr4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4" name="Group 33"/>
            <p:cNvGrpSpPr/>
            <p:nvPr/>
          </p:nvGrpSpPr>
          <p:grpSpPr>
            <a:xfrm>
              <a:off x="4142232" y="5194071"/>
              <a:ext cx="731520" cy="1041858"/>
              <a:chOff x="4069548" y="5195826"/>
              <a:chExt cx="731520" cy="1041858"/>
            </a:xfrm>
          </p:grpSpPr>
          <p:pic>
            <p:nvPicPr>
              <p:cNvPr id="38" name="Picture 10" descr="http://email.iyogi.com/files/2011/05/Outlook-201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35" name="Group 34"/>
            <p:cNvGrpSpPr/>
            <p:nvPr/>
          </p:nvGrpSpPr>
          <p:grpSpPr>
            <a:xfrm>
              <a:off x="2667000" y="5194071"/>
              <a:ext cx="731520" cy="762000"/>
              <a:chOff x="2667000" y="5181600"/>
              <a:chExt cx="731520" cy="762000"/>
            </a:xfrm>
          </p:grpSpPr>
          <p:pic>
            <p:nvPicPr>
              <p:cNvPr id="36" name="Picture 6" descr="http://www.aatrix.com/files/2113/5031/9600/toppay_timecard_ic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8" name="Rectangle 47"/>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9" name="Rectangle 48"/>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50" name="Rectangle 49"/>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51" name="Rectangle 50"/>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2" name="Group 51"/>
          <p:cNvGrpSpPr/>
          <p:nvPr userDrawn="1"/>
        </p:nvGrpSpPr>
        <p:grpSpPr>
          <a:xfrm>
            <a:off x="7205472" y="2223579"/>
            <a:ext cx="947928" cy="1053021"/>
            <a:chOff x="7374380" y="1614409"/>
            <a:chExt cx="795528" cy="1053021"/>
          </a:xfrm>
        </p:grpSpPr>
        <p:pic>
          <p:nvPicPr>
            <p:cNvPr id="53" name="Picture 4" descr="C:\Users\eogbuchiekwe\Pictures\Week i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54" name="Round Same Side Corner Rectangle 53"/>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5" name="Table 54"/>
          <p:cNvGraphicFramePr>
            <a:graphicFrameLocks noGrp="1"/>
          </p:cNvGraphicFramePr>
          <p:nvPr userDrawn="1">
            <p:extLst>
              <p:ext uri="{D42A27DB-BD31-4B8C-83A1-F6EECF244321}">
                <p14:modId xmlns:p14="http://schemas.microsoft.com/office/powerpoint/2010/main" val="2989964652"/>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4069746040"/>
      </p:ext>
    </p:extLst>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762000" y="838200"/>
            <a:ext cx="8153400" cy="5257800"/>
            <a:chOff x="762000" y="838200"/>
            <a:chExt cx="8153400" cy="5257800"/>
          </a:xfrm>
        </p:grpSpPr>
        <p:sp>
          <p:nvSpPr>
            <p:cNvPr id="15" name="Rounded Rectangle 14"/>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7" name="Picture 2" descr="C:\Users\eogbuchiekwe\Pictures\GMU\UX4ID_Logo_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ogbuchiekwe\AppData\Local\Microsoft\Windows\Temporary Internet Files\Content.IE5\0W969H60\Yahoo Widget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7" name="Picture 26"/>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8" name="Picture 27"/>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9" name="Group 28"/>
          <p:cNvGrpSpPr/>
          <p:nvPr userDrawn="1"/>
        </p:nvGrpSpPr>
        <p:grpSpPr>
          <a:xfrm>
            <a:off x="2362200" y="5194071"/>
            <a:ext cx="4419600" cy="1041858"/>
            <a:chOff x="2667000" y="5194071"/>
            <a:chExt cx="4419600" cy="1041858"/>
          </a:xfrm>
        </p:grpSpPr>
        <p:grpSp>
          <p:nvGrpSpPr>
            <p:cNvPr id="30" name="Group 29"/>
            <p:cNvGrpSpPr/>
            <p:nvPr/>
          </p:nvGrpSpPr>
          <p:grpSpPr>
            <a:xfrm>
              <a:off x="4879848" y="5194071"/>
              <a:ext cx="731520" cy="933307"/>
              <a:chOff x="4732194" y="5214297"/>
              <a:chExt cx="731520" cy="933307"/>
            </a:xfrm>
          </p:grpSpPr>
          <p:pic>
            <p:nvPicPr>
              <p:cNvPr id="46" name="Picture 16" descr="http://www1.pgsd.org/apps/images/dragondict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31" name="Group 30"/>
            <p:cNvGrpSpPr/>
            <p:nvPr/>
          </p:nvGrpSpPr>
          <p:grpSpPr>
            <a:xfrm>
              <a:off x="6355080" y="5194071"/>
              <a:ext cx="731520" cy="897552"/>
              <a:chOff x="5899994" y="5205701"/>
              <a:chExt cx="731520" cy="897552"/>
            </a:xfrm>
          </p:grpSpPr>
          <p:pic>
            <p:nvPicPr>
              <p:cNvPr id="44" name="Picture 20" descr="http://t2.gstatic.com/images?q=tbn:ANd9GcSvA9LVGFCaAzEr_Hy2rsS771aiWSYgtQZBApXXah1kECijVSjoT95JdM3e7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32" name="Group 31"/>
            <p:cNvGrpSpPr/>
            <p:nvPr/>
          </p:nvGrpSpPr>
          <p:grpSpPr>
            <a:xfrm>
              <a:off x="5617464" y="5194071"/>
              <a:ext cx="731520" cy="869486"/>
              <a:chOff x="5257800" y="5214296"/>
              <a:chExt cx="731520" cy="869486"/>
            </a:xfrm>
          </p:grpSpPr>
          <p:pic>
            <p:nvPicPr>
              <p:cNvPr id="42" name="Picture 18" descr="http://currentphotographer.com/wp-content/uploads/2011/04/EXPENSIFY-APP-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33" name="Group 32"/>
            <p:cNvGrpSpPr/>
            <p:nvPr/>
          </p:nvGrpSpPr>
          <p:grpSpPr>
            <a:xfrm>
              <a:off x="3404616" y="5194071"/>
              <a:ext cx="731520" cy="859603"/>
              <a:chOff x="3415103" y="5189843"/>
              <a:chExt cx="731520" cy="859603"/>
            </a:xfrm>
          </p:grpSpPr>
          <p:pic>
            <p:nvPicPr>
              <p:cNvPr id="40" name="Picture 8" descr="http://t2.gstatic.com/images?q=tbn:ANd9GcT575R70wDZY8hQ7ciuWaw6Gz3AHKkRfE5uJU6blTesLKKNKywsJgmdPsyr4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4" name="Group 33"/>
            <p:cNvGrpSpPr/>
            <p:nvPr/>
          </p:nvGrpSpPr>
          <p:grpSpPr>
            <a:xfrm>
              <a:off x="4142232" y="5194071"/>
              <a:ext cx="731520" cy="1041858"/>
              <a:chOff x="4069548" y="5195826"/>
              <a:chExt cx="731520" cy="1041858"/>
            </a:xfrm>
          </p:grpSpPr>
          <p:pic>
            <p:nvPicPr>
              <p:cNvPr id="38" name="Picture 10" descr="http://email.iyogi.com/files/2011/05/Outlook-201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35" name="Group 34"/>
            <p:cNvGrpSpPr/>
            <p:nvPr/>
          </p:nvGrpSpPr>
          <p:grpSpPr>
            <a:xfrm>
              <a:off x="2667000" y="5194071"/>
              <a:ext cx="731520" cy="762000"/>
              <a:chOff x="2667000" y="5181600"/>
              <a:chExt cx="731520" cy="762000"/>
            </a:xfrm>
          </p:grpSpPr>
          <p:pic>
            <p:nvPicPr>
              <p:cNvPr id="36" name="Picture 6" descr="http://www.aatrix.com/files/2113/5031/9600/toppay_timecard_ic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8" name="Rectangle 47"/>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9" name="Rectangle 48"/>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50" name="Rectangle 49"/>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51" name="Rectangle 50"/>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2" name="Group 51"/>
          <p:cNvGrpSpPr/>
          <p:nvPr userDrawn="1"/>
        </p:nvGrpSpPr>
        <p:grpSpPr>
          <a:xfrm>
            <a:off x="7205472" y="2223579"/>
            <a:ext cx="947928" cy="1053021"/>
            <a:chOff x="7374380" y="1614409"/>
            <a:chExt cx="795528" cy="1053021"/>
          </a:xfrm>
        </p:grpSpPr>
        <p:pic>
          <p:nvPicPr>
            <p:cNvPr id="53" name="Picture 4" descr="C:\Users\eogbuchiekwe\Pictures\Week i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54" name="Round Same Side Corner Rectangle 53"/>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5" name="Table 54"/>
          <p:cNvGraphicFramePr>
            <a:graphicFrameLocks noGrp="1"/>
          </p:cNvGraphicFramePr>
          <p:nvPr userDrawn="1">
            <p:extLst>
              <p:ext uri="{D42A27DB-BD31-4B8C-83A1-F6EECF244321}">
                <p14:modId xmlns:p14="http://schemas.microsoft.com/office/powerpoint/2010/main" val="2989964652"/>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4069746040"/>
      </p:ext>
    </p:extLst>
  </p:cSld>
  <p:clrMap bg1="lt1" tx1="dk1" bg2="lt2" tx2="dk2" accent1="accent1" accent2="accent2" accent3="accent3" accent4="accent4" accent5="accent5" accent6="accent6" hlink="hlink" folHlink="folHlink"/>
  <p:sldLayoutIdLst>
    <p:sldLayoutId id="214748369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762000" y="838200"/>
            <a:ext cx="8153400" cy="5257800"/>
            <a:chOff x="762000" y="838200"/>
            <a:chExt cx="8153400" cy="5257800"/>
          </a:xfrm>
        </p:grpSpPr>
        <p:sp>
          <p:nvSpPr>
            <p:cNvPr id="15" name="Rounded Rectangle 14"/>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7" name="Picture 2" descr="C:\Users\eogbuchiekwe\Pictures\GMU\UX4ID_Logo_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ogbuchiekwe\AppData\Local\Microsoft\Windows\Temporary Internet Files\Content.IE5\0W969H60\Yahoo Widget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7" name="Picture 26"/>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8" name="Picture 27"/>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9" name="Group 28"/>
          <p:cNvGrpSpPr/>
          <p:nvPr userDrawn="1"/>
        </p:nvGrpSpPr>
        <p:grpSpPr>
          <a:xfrm>
            <a:off x="2362200" y="5194071"/>
            <a:ext cx="4419600" cy="1041858"/>
            <a:chOff x="2667000" y="5194071"/>
            <a:chExt cx="4419600" cy="1041858"/>
          </a:xfrm>
        </p:grpSpPr>
        <p:grpSp>
          <p:nvGrpSpPr>
            <p:cNvPr id="30" name="Group 29"/>
            <p:cNvGrpSpPr/>
            <p:nvPr/>
          </p:nvGrpSpPr>
          <p:grpSpPr>
            <a:xfrm>
              <a:off x="4879848" y="5194071"/>
              <a:ext cx="731520" cy="933307"/>
              <a:chOff x="4732194" y="5214297"/>
              <a:chExt cx="731520" cy="933307"/>
            </a:xfrm>
          </p:grpSpPr>
          <p:pic>
            <p:nvPicPr>
              <p:cNvPr id="46" name="Picture 16" descr="http://www1.pgsd.org/apps/images/dragondict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31" name="Group 30"/>
            <p:cNvGrpSpPr/>
            <p:nvPr/>
          </p:nvGrpSpPr>
          <p:grpSpPr>
            <a:xfrm>
              <a:off x="6355080" y="5194071"/>
              <a:ext cx="731520" cy="897552"/>
              <a:chOff x="5899994" y="5205701"/>
              <a:chExt cx="731520" cy="897552"/>
            </a:xfrm>
          </p:grpSpPr>
          <p:pic>
            <p:nvPicPr>
              <p:cNvPr id="44" name="Picture 20" descr="http://t2.gstatic.com/images?q=tbn:ANd9GcSvA9LVGFCaAzEr_Hy2rsS771aiWSYgtQZBApXXah1kECijVSjoT95JdM3e7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32" name="Group 31"/>
            <p:cNvGrpSpPr/>
            <p:nvPr/>
          </p:nvGrpSpPr>
          <p:grpSpPr>
            <a:xfrm>
              <a:off x="5617464" y="5194071"/>
              <a:ext cx="731520" cy="869486"/>
              <a:chOff x="5257800" y="5214296"/>
              <a:chExt cx="731520" cy="869486"/>
            </a:xfrm>
          </p:grpSpPr>
          <p:pic>
            <p:nvPicPr>
              <p:cNvPr id="42" name="Picture 18" descr="http://currentphotographer.com/wp-content/uploads/2011/04/EXPENSIFY-APP-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33" name="Group 32"/>
            <p:cNvGrpSpPr/>
            <p:nvPr/>
          </p:nvGrpSpPr>
          <p:grpSpPr>
            <a:xfrm>
              <a:off x="3404616" y="5194071"/>
              <a:ext cx="731520" cy="859603"/>
              <a:chOff x="3415103" y="5189843"/>
              <a:chExt cx="731520" cy="859603"/>
            </a:xfrm>
          </p:grpSpPr>
          <p:pic>
            <p:nvPicPr>
              <p:cNvPr id="40" name="Picture 8" descr="http://t2.gstatic.com/images?q=tbn:ANd9GcT575R70wDZY8hQ7ciuWaw6Gz3AHKkRfE5uJU6blTesLKKNKywsJgmdPsyr4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4" name="Group 33"/>
            <p:cNvGrpSpPr/>
            <p:nvPr/>
          </p:nvGrpSpPr>
          <p:grpSpPr>
            <a:xfrm>
              <a:off x="4142232" y="5194071"/>
              <a:ext cx="731520" cy="1041858"/>
              <a:chOff x="4069548" y="5195826"/>
              <a:chExt cx="731520" cy="1041858"/>
            </a:xfrm>
          </p:grpSpPr>
          <p:pic>
            <p:nvPicPr>
              <p:cNvPr id="38" name="Picture 10" descr="http://email.iyogi.com/files/2011/05/Outlook-201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35" name="Group 34"/>
            <p:cNvGrpSpPr/>
            <p:nvPr/>
          </p:nvGrpSpPr>
          <p:grpSpPr>
            <a:xfrm>
              <a:off x="2667000" y="5194071"/>
              <a:ext cx="731520" cy="762000"/>
              <a:chOff x="2667000" y="5181600"/>
              <a:chExt cx="731520" cy="762000"/>
            </a:xfrm>
          </p:grpSpPr>
          <p:pic>
            <p:nvPicPr>
              <p:cNvPr id="36" name="Picture 6" descr="http://www.aatrix.com/files/2113/5031/9600/toppay_timecard_ic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8" name="Rectangle 47"/>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9" name="Rectangle 48"/>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50" name="Rectangle 49"/>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51" name="Rectangle 50"/>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2" name="Group 51"/>
          <p:cNvGrpSpPr/>
          <p:nvPr userDrawn="1"/>
        </p:nvGrpSpPr>
        <p:grpSpPr>
          <a:xfrm>
            <a:off x="7205472" y="2223579"/>
            <a:ext cx="947928" cy="1053021"/>
            <a:chOff x="7374380" y="1614409"/>
            <a:chExt cx="795528" cy="1053021"/>
          </a:xfrm>
        </p:grpSpPr>
        <p:pic>
          <p:nvPicPr>
            <p:cNvPr id="53" name="Picture 4" descr="C:\Users\eogbuchiekwe\Pictures\Week i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54" name="Round Same Side Corner Rectangle 53"/>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5" name="Table 54"/>
          <p:cNvGraphicFramePr>
            <a:graphicFrameLocks noGrp="1"/>
          </p:cNvGraphicFramePr>
          <p:nvPr userDrawn="1">
            <p:extLst>
              <p:ext uri="{D42A27DB-BD31-4B8C-83A1-F6EECF244321}">
                <p14:modId xmlns:p14="http://schemas.microsoft.com/office/powerpoint/2010/main" val="2989964652"/>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4069746040"/>
      </p:ext>
    </p:extLst>
  </p:cSld>
  <p:clrMap bg1="lt1" tx1="dk1" bg2="lt2" tx2="dk2" accent1="accent1" accent2="accent2" accent3="accent3" accent4="accent4" accent5="accent5" accent6="accent6" hlink="hlink" folHlink="folHlink"/>
  <p:sldLayoutIdLst>
    <p:sldLayoutId id="214748369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762000" y="838200"/>
            <a:ext cx="8153400" cy="5257800"/>
            <a:chOff x="762000" y="838200"/>
            <a:chExt cx="8153400" cy="5257800"/>
          </a:xfrm>
        </p:grpSpPr>
        <p:sp>
          <p:nvSpPr>
            <p:cNvPr id="15" name="Rounded Rectangle 14"/>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7" name="Picture 2" descr="C:\Users\eogbuchiekwe\Pictures\GMU\UX4ID_Logo_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ogbuchiekwe\AppData\Local\Microsoft\Windows\Temporary Internet Files\Content.IE5\0W969H60\Yahoo Widget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7" name="Picture 26"/>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8" name="Picture 27"/>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9" name="Group 28"/>
          <p:cNvGrpSpPr/>
          <p:nvPr userDrawn="1"/>
        </p:nvGrpSpPr>
        <p:grpSpPr>
          <a:xfrm>
            <a:off x="2362200" y="5194071"/>
            <a:ext cx="4419600" cy="1041858"/>
            <a:chOff x="2667000" y="5194071"/>
            <a:chExt cx="4419600" cy="1041858"/>
          </a:xfrm>
        </p:grpSpPr>
        <p:grpSp>
          <p:nvGrpSpPr>
            <p:cNvPr id="30" name="Group 29"/>
            <p:cNvGrpSpPr/>
            <p:nvPr/>
          </p:nvGrpSpPr>
          <p:grpSpPr>
            <a:xfrm>
              <a:off x="4879848" y="5194071"/>
              <a:ext cx="731520" cy="933307"/>
              <a:chOff x="4732194" y="5214297"/>
              <a:chExt cx="731520" cy="933307"/>
            </a:xfrm>
          </p:grpSpPr>
          <p:pic>
            <p:nvPicPr>
              <p:cNvPr id="46" name="Picture 16" descr="http://www1.pgsd.org/apps/images/dragondict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31" name="Group 30"/>
            <p:cNvGrpSpPr/>
            <p:nvPr/>
          </p:nvGrpSpPr>
          <p:grpSpPr>
            <a:xfrm>
              <a:off x="6355080" y="5194071"/>
              <a:ext cx="731520" cy="897552"/>
              <a:chOff x="5899994" y="5205701"/>
              <a:chExt cx="731520" cy="897552"/>
            </a:xfrm>
          </p:grpSpPr>
          <p:pic>
            <p:nvPicPr>
              <p:cNvPr id="44" name="Picture 20" descr="http://t2.gstatic.com/images?q=tbn:ANd9GcSvA9LVGFCaAzEr_Hy2rsS771aiWSYgtQZBApXXah1kECijVSjoT95JdM3e7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32" name="Group 31"/>
            <p:cNvGrpSpPr/>
            <p:nvPr/>
          </p:nvGrpSpPr>
          <p:grpSpPr>
            <a:xfrm>
              <a:off x="5617464" y="5194071"/>
              <a:ext cx="731520" cy="869486"/>
              <a:chOff x="5257800" y="5214296"/>
              <a:chExt cx="731520" cy="869486"/>
            </a:xfrm>
          </p:grpSpPr>
          <p:pic>
            <p:nvPicPr>
              <p:cNvPr id="42" name="Picture 18" descr="http://currentphotographer.com/wp-content/uploads/2011/04/EXPENSIFY-APP-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33" name="Group 32"/>
            <p:cNvGrpSpPr/>
            <p:nvPr/>
          </p:nvGrpSpPr>
          <p:grpSpPr>
            <a:xfrm>
              <a:off x="3404616" y="5194071"/>
              <a:ext cx="731520" cy="859603"/>
              <a:chOff x="3415103" y="5189843"/>
              <a:chExt cx="731520" cy="859603"/>
            </a:xfrm>
          </p:grpSpPr>
          <p:pic>
            <p:nvPicPr>
              <p:cNvPr id="40" name="Picture 8" descr="http://t2.gstatic.com/images?q=tbn:ANd9GcT575R70wDZY8hQ7ciuWaw6Gz3AHKkRfE5uJU6blTesLKKNKywsJgmdPsyr4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4" name="Group 33"/>
            <p:cNvGrpSpPr/>
            <p:nvPr/>
          </p:nvGrpSpPr>
          <p:grpSpPr>
            <a:xfrm>
              <a:off x="4142232" y="5194071"/>
              <a:ext cx="731520" cy="1041858"/>
              <a:chOff x="4069548" y="5195826"/>
              <a:chExt cx="731520" cy="1041858"/>
            </a:xfrm>
          </p:grpSpPr>
          <p:pic>
            <p:nvPicPr>
              <p:cNvPr id="38" name="Picture 10" descr="http://email.iyogi.com/files/2011/05/Outlook-201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35" name="Group 34"/>
            <p:cNvGrpSpPr/>
            <p:nvPr/>
          </p:nvGrpSpPr>
          <p:grpSpPr>
            <a:xfrm>
              <a:off x="2667000" y="5194071"/>
              <a:ext cx="731520" cy="762000"/>
              <a:chOff x="2667000" y="5181600"/>
              <a:chExt cx="731520" cy="762000"/>
            </a:xfrm>
          </p:grpSpPr>
          <p:pic>
            <p:nvPicPr>
              <p:cNvPr id="36" name="Picture 6" descr="http://www.aatrix.com/files/2113/5031/9600/toppay_timecard_ic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8" name="Rectangle 47"/>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9" name="Rectangle 48"/>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50" name="Rectangle 49"/>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51" name="Rectangle 50"/>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2" name="Group 51"/>
          <p:cNvGrpSpPr/>
          <p:nvPr userDrawn="1"/>
        </p:nvGrpSpPr>
        <p:grpSpPr>
          <a:xfrm>
            <a:off x="7205472" y="2223579"/>
            <a:ext cx="947928" cy="1053021"/>
            <a:chOff x="7374380" y="1614409"/>
            <a:chExt cx="795528" cy="1053021"/>
          </a:xfrm>
        </p:grpSpPr>
        <p:pic>
          <p:nvPicPr>
            <p:cNvPr id="53" name="Picture 4" descr="C:\Users\eogbuchiekwe\Pictures\Week i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54" name="Round Same Side Corner Rectangle 53"/>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5" name="Table 54"/>
          <p:cNvGraphicFramePr>
            <a:graphicFrameLocks noGrp="1"/>
          </p:cNvGraphicFramePr>
          <p:nvPr userDrawn="1">
            <p:extLst>
              <p:ext uri="{D42A27DB-BD31-4B8C-83A1-F6EECF244321}">
                <p14:modId xmlns:p14="http://schemas.microsoft.com/office/powerpoint/2010/main" val="2989964652"/>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4069746040"/>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762000" y="838200"/>
            <a:ext cx="8153400" cy="5257800"/>
            <a:chOff x="762000" y="838200"/>
            <a:chExt cx="8153400" cy="5257800"/>
          </a:xfrm>
        </p:grpSpPr>
        <p:sp>
          <p:nvSpPr>
            <p:cNvPr id="15" name="Rounded Rectangle 14"/>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7" name="Picture 2" descr="C:\Users\eogbuchiekwe\Pictures\GMU\UX4ID_Logo_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ogbuchiekwe\AppData\Local\Microsoft\Windows\Temporary Internet Files\Content.IE5\0W969H60\Yahoo Widget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7" name="Picture 26"/>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8" name="Picture 27"/>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9" name="Group 28"/>
          <p:cNvGrpSpPr/>
          <p:nvPr userDrawn="1"/>
        </p:nvGrpSpPr>
        <p:grpSpPr>
          <a:xfrm>
            <a:off x="2362200" y="5194071"/>
            <a:ext cx="4419600" cy="1041858"/>
            <a:chOff x="2667000" y="5194071"/>
            <a:chExt cx="4419600" cy="1041858"/>
          </a:xfrm>
        </p:grpSpPr>
        <p:grpSp>
          <p:nvGrpSpPr>
            <p:cNvPr id="30" name="Group 29"/>
            <p:cNvGrpSpPr/>
            <p:nvPr/>
          </p:nvGrpSpPr>
          <p:grpSpPr>
            <a:xfrm>
              <a:off x="4879848" y="5194071"/>
              <a:ext cx="731520" cy="933307"/>
              <a:chOff x="4732194" y="5214297"/>
              <a:chExt cx="731520" cy="933307"/>
            </a:xfrm>
          </p:grpSpPr>
          <p:pic>
            <p:nvPicPr>
              <p:cNvPr id="46" name="Picture 16" descr="http://www1.pgsd.org/apps/images/dragondict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31" name="Group 30"/>
            <p:cNvGrpSpPr/>
            <p:nvPr/>
          </p:nvGrpSpPr>
          <p:grpSpPr>
            <a:xfrm>
              <a:off x="6355080" y="5194071"/>
              <a:ext cx="731520" cy="897552"/>
              <a:chOff x="5899994" y="5205701"/>
              <a:chExt cx="731520" cy="897552"/>
            </a:xfrm>
          </p:grpSpPr>
          <p:pic>
            <p:nvPicPr>
              <p:cNvPr id="44" name="Picture 20" descr="http://t2.gstatic.com/images?q=tbn:ANd9GcSvA9LVGFCaAzEr_Hy2rsS771aiWSYgtQZBApXXah1kECijVSjoT95JdM3e7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32" name="Group 31"/>
            <p:cNvGrpSpPr/>
            <p:nvPr/>
          </p:nvGrpSpPr>
          <p:grpSpPr>
            <a:xfrm>
              <a:off x="5617464" y="5194071"/>
              <a:ext cx="731520" cy="869486"/>
              <a:chOff x="5257800" y="5214296"/>
              <a:chExt cx="731520" cy="869486"/>
            </a:xfrm>
          </p:grpSpPr>
          <p:pic>
            <p:nvPicPr>
              <p:cNvPr id="42" name="Picture 18" descr="http://currentphotographer.com/wp-content/uploads/2011/04/EXPENSIFY-APP-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33" name="Group 32"/>
            <p:cNvGrpSpPr/>
            <p:nvPr/>
          </p:nvGrpSpPr>
          <p:grpSpPr>
            <a:xfrm>
              <a:off x="3404616" y="5194071"/>
              <a:ext cx="731520" cy="859603"/>
              <a:chOff x="3415103" y="5189843"/>
              <a:chExt cx="731520" cy="859603"/>
            </a:xfrm>
          </p:grpSpPr>
          <p:pic>
            <p:nvPicPr>
              <p:cNvPr id="40" name="Picture 8" descr="http://t2.gstatic.com/images?q=tbn:ANd9GcT575R70wDZY8hQ7ciuWaw6Gz3AHKkRfE5uJU6blTesLKKNKywsJgmdPsyr4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4" name="Group 33"/>
            <p:cNvGrpSpPr/>
            <p:nvPr/>
          </p:nvGrpSpPr>
          <p:grpSpPr>
            <a:xfrm>
              <a:off x="4142232" y="5194071"/>
              <a:ext cx="731520" cy="1041858"/>
              <a:chOff x="4069548" y="5195826"/>
              <a:chExt cx="731520" cy="1041858"/>
            </a:xfrm>
          </p:grpSpPr>
          <p:pic>
            <p:nvPicPr>
              <p:cNvPr id="38" name="Picture 10" descr="http://email.iyogi.com/files/2011/05/Outlook-201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35" name="Group 34"/>
            <p:cNvGrpSpPr/>
            <p:nvPr/>
          </p:nvGrpSpPr>
          <p:grpSpPr>
            <a:xfrm>
              <a:off x="2667000" y="5194071"/>
              <a:ext cx="731520" cy="762000"/>
              <a:chOff x="2667000" y="5181600"/>
              <a:chExt cx="731520" cy="762000"/>
            </a:xfrm>
          </p:grpSpPr>
          <p:pic>
            <p:nvPicPr>
              <p:cNvPr id="36" name="Picture 6" descr="http://www.aatrix.com/files/2113/5031/9600/toppay_timecard_ic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8" name="Rectangle 47"/>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9" name="Rectangle 48"/>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50" name="Rectangle 49"/>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51" name="Rectangle 50"/>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2" name="Group 51"/>
          <p:cNvGrpSpPr/>
          <p:nvPr userDrawn="1"/>
        </p:nvGrpSpPr>
        <p:grpSpPr>
          <a:xfrm>
            <a:off x="7205472" y="2223579"/>
            <a:ext cx="947928" cy="1053021"/>
            <a:chOff x="7374380" y="1614409"/>
            <a:chExt cx="795528" cy="1053021"/>
          </a:xfrm>
        </p:grpSpPr>
        <p:pic>
          <p:nvPicPr>
            <p:cNvPr id="53" name="Picture 4" descr="C:\Users\eogbuchiekwe\Pictures\Week i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54" name="Round Same Side Corner Rectangle 53"/>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5" name="Table 54"/>
          <p:cNvGraphicFramePr>
            <a:graphicFrameLocks noGrp="1"/>
          </p:cNvGraphicFramePr>
          <p:nvPr userDrawn="1">
            <p:extLst>
              <p:ext uri="{D42A27DB-BD31-4B8C-83A1-F6EECF244321}">
                <p14:modId xmlns:p14="http://schemas.microsoft.com/office/powerpoint/2010/main" val="2989964652"/>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4069746040"/>
      </p:ext>
    </p:extLst>
  </p:cSld>
  <p:clrMap bg1="lt1" tx1="dk1" bg2="lt2" tx2="dk2" accent1="accent1" accent2="accent2" accent3="accent3" accent4="accent4" accent5="accent5" accent6="accent6" hlink="hlink" folHlink="folHlink"/>
  <p:sldLayoutIdLst>
    <p:sldLayoutId id="214748369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762000" y="838200"/>
            <a:ext cx="8153400" cy="5257800"/>
            <a:chOff x="762000" y="838200"/>
            <a:chExt cx="8153400" cy="5257800"/>
          </a:xfrm>
        </p:grpSpPr>
        <p:sp>
          <p:nvSpPr>
            <p:cNvPr id="15" name="Rounded Rectangle 14"/>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pic>
        <p:nvPicPr>
          <p:cNvPr id="17" name="Picture 2" descr="C:\Users\eogbuchiekwe\Pictures\GMU\UX4ID_Logo_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eogbuchiekwe\AppData\Local\Microsoft\Windows\Temporary Internet Files\Content.IE5\0W969H60\Yahoo Widget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2512140"/>
            <a:ext cx="1123280" cy="690563"/>
          </a:xfrm>
          <a:prstGeom prst="rect">
            <a:avLst/>
          </a:prstGeom>
          <a:effectLst/>
        </p:spPr>
      </p:pic>
      <p:pic>
        <p:nvPicPr>
          <p:cNvPr id="27" name="Picture 26"/>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4400" y="3271759"/>
            <a:ext cx="1123280" cy="690563"/>
          </a:xfrm>
          <a:prstGeom prst="rect">
            <a:avLst/>
          </a:prstGeom>
        </p:spPr>
      </p:pic>
      <p:pic>
        <p:nvPicPr>
          <p:cNvPr id="28" name="Picture 27"/>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14400" y="4031378"/>
            <a:ext cx="1123280" cy="690563"/>
          </a:xfrm>
          <a:prstGeom prst="rect">
            <a:avLst/>
          </a:prstGeom>
        </p:spPr>
      </p:pic>
      <p:grpSp>
        <p:nvGrpSpPr>
          <p:cNvPr id="29" name="Group 28"/>
          <p:cNvGrpSpPr/>
          <p:nvPr userDrawn="1"/>
        </p:nvGrpSpPr>
        <p:grpSpPr>
          <a:xfrm>
            <a:off x="2362200" y="5194071"/>
            <a:ext cx="4419600" cy="1041858"/>
            <a:chOff x="2667000" y="5194071"/>
            <a:chExt cx="4419600" cy="1041858"/>
          </a:xfrm>
        </p:grpSpPr>
        <p:grpSp>
          <p:nvGrpSpPr>
            <p:cNvPr id="30" name="Group 29"/>
            <p:cNvGrpSpPr/>
            <p:nvPr/>
          </p:nvGrpSpPr>
          <p:grpSpPr>
            <a:xfrm>
              <a:off x="4879848" y="5194071"/>
              <a:ext cx="731520" cy="933307"/>
              <a:chOff x="4732194" y="5214297"/>
              <a:chExt cx="731520" cy="933307"/>
            </a:xfrm>
          </p:grpSpPr>
          <p:pic>
            <p:nvPicPr>
              <p:cNvPr id="46" name="Picture 16" descr="http://www1.pgsd.org/apps/images/dragondict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31" name="Group 30"/>
            <p:cNvGrpSpPr/>
            <p:nvPr/>
          </p:nvGrpSpPr>
          <p:grpSpPr>
            <a:xfrm>
              <a:off x="6355080" y="5194071"/>
              <a:ext cx="731520" cy="897552"/>
              <a:chOff x="5899994" y="5205701"/>
              <a:chExt cx="731520" cy="897552"/>
            </a:xfrm>
          </p:grpSpPr>
          <p:pic>
            <p:nvPicPr>
              <p:cNvPr id="44" name="Picture 20" descr="http://t2.gstatic.com/images?q=tbn:ANd9GcSvA9LVGFCaAzEr_Hy2rsS771aiWSYgtQZBApXXah1kECijVSjoT95JdM3e7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32" name="Group 31"/>
            <p:cNvGrpSpPr/>
            <p:nvPr/>
          </p:nvGrpSpPr>
          <p:grpSpPr>
            <a:xfrm>
              <a:off x="5617464" y="5194071"/>
              <a:ext cx="731520" cy="869486"/>
              <a:chOff x="5257800" y="5214296"/>
              <a:chExt cx="731520" cy="869486"/>
            </a:xfrm>
          </p:grpSpPr>
          <p:pic>
            <p:nvPicPr>
              <p:cNvPr id="42" name="Picture 18" descr="http://currentphotographer.com/wp-content/uploads/2011/04/EXPENSIFY-APP-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5257800" y="5683672"/>
                <a:ext cx="731520" cy="400110"/>
              </a:xfrm>
              <a:prstGeom prst="rect">
                <a:avLst/>
              </a:prstGeom>
              <a:noFill/>
              <a:ln>
                <a:noFill/>
              </a:ln>
            </p:spPr>
            <p:txBody>
              <a:bodyPr wrap="square" rtlCol="0">
                <a:spAutoFit/>
              </a:bodyPr>
              <a:lstStyle/>
              <a:p>
                <a:pPr algn="ctr"/>
                <a:r>
                  <a:rPr lang="en-US" sz="1000" b="1" dirty="0" err="1" smtClean="0">
                    <a:solidFill>
                      <a:prstClr val="black"/>
                    </a:solidFill>
                  </a:rPr>
                  <a:t>Expensify</a:t>
                </a:r>
                <a:endParaRPr lang="en-US" sz="1000" b="1" dirty="0">
                  <a:solidFill>
                    <a:prstClr val="black"/>
                  </a:solidFill>
                </a:endParaRPr>
              </a:p>
            </p:txBody>
          </p:sp>
        </p:grpSp>
        <p:grpSp>
          <p:nvGrpSpPr>
            <p:cNvPr id="33" name="Group 32"/>
            <p:cNvGrpSpPr/>
            <p:nvPr/>
          </p:nvGrpSpPr>
          <p:grpSpPr>
            <a:xfrm>
              <a:off x="3404616" y="5194071"/>
              <a:ext cx="731520" cy="859603"/>
              <a:chOff x="3415103" y="5189843"/>
              <a:chExt cx="731520" cy="859603"/>
            </a:xfrm>
          </p:grpSpPr>
          <p:pic>
            <p:nvPicPr>
              <p:cNvPr id="40" name="Picture 8" descr="http://t2.gstatic.com/images?q=tbn:ANd9GcT575R70wDZY8hQ7ciuWaw6Gz3AHKkRfE5uJU6blTesLKKNKywsJgmdPsyr4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4" name="Group 33"/>
            <p:cNvGrpSpPr/>
            <p:nvPr/>
          </p:nvGrpSpPr>
          <p:grpSpPr>
            <a:xfrm>
              <a:off x="4142232" y="5194071"/>
              <a:ext cx="731520" cy="1041858"/>
              <a:chOff x="4069548" y="5195826"/>
              <a:chExt cx="731520" cy="1041858"/>
            </a:xfrm>
          </p:grpSpPr>
          <p:pic>
            <p:nvPicPr>
              <p:cNvPr id="38" name="Picture 10" descr="http://email.iyogi.com/files/2011/05/Outlook-201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35" name="Group 34"/>
            <p:cNvGrpSpPr/>
            <p:nvPr/>
          </p:nvGrpSpPr>
          <p:grpSpPr>
            <a:xfrm>
              <a:off x="2667000" y="5194071"/>
              <a:ext cx="731520" cy="762000"/>
              <a:chOff x="2667000" y="5181600"/>
              <a:chExt cx="731520" cy="762000"/>
            </a:xfrm>
          </p:grpSpPr>
          <p:pic>
            <p:nvPicPr>
              <p:cNvPr id="36" name="Picture 6" descr="http://www.aatrix.com/files/2113/5031/9600/toppay_timecard_ic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48" name="Rectangle 47"/>
          <p:cNvSpPr/>
          <p:nvPr userDrawn="1"/>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49" name="Rectangle 48"/>
          <p:cNvSpPr/>
          <p:nvPr userDrawn="1"/>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50" name="Rectangle 49"/>
          <p:cNvSpPr/>
          <p:nvPr userDrawn="1"/>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lumMod val="95000"/>
                    <a:lumOff val="5000"/>
                  </a:prstClr>
                </a:solidFill>
              </a:rPr>
              <a:t>USPS</a:t>
            </a:r>
            <a:endParaRPr lang="en-US" sz="1100" b="1" dirty="0">
              <a:solidFill>
                <a:prstClr val="black">
                  <a:lumMod val="95000"/>
                  <a:lumOff val="5000"/>
                </a:prstClr>
              </a:solidFill>
            </a:endParaRPr>
          </a:p>
        </p:txBody>
      </p:sp>
      <p:sp>
        <p:nvSpPr>
          <p:cNvPr id="51" name="Rectangle 50"/>
          <p:cNvSpPr/>
          <p:nvPr userDrawn="1"/>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2" name="Group 51"/>
          <p:cNvGrpSpPr/>
          <p:nvPr userDrawn="1"/>
        </p:nvGrpSpPr>
        <p:grpSpPr>
          <a:xfrm>
            <a:off x="7205472" y="2223579"/>
            <a:ext cx="947928" cy="1053021"/>
            <a:chOff x="7374380" y="1614409"/>
            <a:chExt cx="795528" cy="1053021"/>
          </a:xfrm>
        </p:grpSpPr>
        <p:pic>
          <p:nvPicPr>
            <p:cNvPr id="53" name="Picture 4" descr="C:\Users\eogbuchiekwe\Pictures\Week i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54" name="Round Same Side Corner Rectangle 53"/>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5" name="Table 54"/>
          <p:cNvGraphicFramePr>
            <a:graphicFrameLocks noGrp="1"/>
          </p:cNvGraphicFramePr>
          <p:nvPr userDrawn="1">
            <p:extLst>
              <p:ext uri="{D42A27DB-BD31-4B8C-83A1-F6EECF244321}">
                <p14:modId xmlns:p14="http://schemas.microsoft.com/office/powerpoint/2010/main" val="2989964652"/>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4069746040"/>
      </p:ext>
    </p:extLst>
  </p:cSld>
  <p:clrMap bg1="lt1" tx1="dk1" bg2="lt2" tx2="dk2" accent1="accent1" accent2="accent2" accent3="accent3" accent4="accent4" accent5="accent5" accent6="accent6" hlink="hlink" folHlink="folHlink"/>
  <p:sldLayoutIdLst>
    <p:sldLayoutId id="214748369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24.png"/><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oleObject" Target="../embeddings/oleObject1.bin"/><Relationship Id="rId10" Type="http://schemas.microsoft.com/office/2007/relationships/hdphoto" Target="../media/hdphoto2.wdp"/><Relationship Id="rId4" Type="http://schemas.microsoft.com/office/2007/relationships/hdphoto" Target="../media/hdphoto3.wdp"/><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microsoft.com/office/2007/relationships/hdphoto" Target="../media/hdphoto4.wdp"/><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oleObject" Target="../embeddings/oleObject3.bin"/><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29.png"/><Relationship Id="rId7" Type="http://schemas.microsoft.com/office/2007/relationships/hdphoto" Target="../media/hdphoto6.wdp"/><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7.png"/><Relationship Id="rId5" Type="http://schemas.openxmlformats.org/officeDocument/2006/relationships/oleObject" Target="../embeddings/oleObject4.bin"/><Relationship Id="rId10" Type="http://schemas.microsoft.com/office/2007/relationships/hdphoto" Target="../media/hdphoto7.wdp"/><Relationship Id="rId4" Type="http://schemas.microsoft.com/office/2007/relationships/hdphoto" Target="../media/hdphoto8.wdp"/><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2.xml"/><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notesSlide" Target="../notesSlides/notesSlide10.xml"/><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slideLayout" Target="../slideLayouts/slideLayout13.xml"/><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5.png"/><Relationship Id="rId10" Type="http://schemas.openxmlformats.org/officeDocument/2006/relationships/image" Target="../media/image41.png"/><Relationship Id="rId4" Type="http://schemas.openxmlformats.org/officeDocument/2006/relationships/notesSlide" Target="../notesSlides/notesSlide11.xml"/><Relationship Id="rId9" Type="http://schemas.openxmlformats.org/officeDocument/2006/relationships/image" Target="../media/image40.png"/><Relationship Id="rId14" Type="http://schemas.microsoft.com/office/2007/relationships/hdphoto" Target="../media/hdphoto11.wdp"/></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4.xml"/><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notesSlide" Target="../notesSlides/notesSlide12.xml"/><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5.xml"/><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notesSlide" Target="../notesSlides/notesSlide13.xml"/><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6.xml"/><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notesSlide" Target="../notesSlides/notesSlide14.xml"/><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13" Type="http://schemas.microsoft.com/office/2007/relationships/hdphoto" Target="../media/hdphoto12.wdp"/><Relationship Id="rId18" Type="http://schemas.openxmlformats.org/officeDocument/2006/relationships/image" Target="../media/image43.png"/><Relationship Id="rId3" Type="http://schemas.openxmlformats.org/officeDocument/2006/relationships/tags" Target="../tags/tag14.xml"/><Relationship Id="rId7" Type="http://schemas.openxmlformats.org/officeDocument/2006/relationships/image" Target="../media/image36.png"/><Relationship Id="rId12" Type="http://schemas.openxmlformats.org/officeDocument/2006/relationships/image" Target="../media/image48.png"/><Relationship Id="rId17" Type="http://schemas.openxmlformats.org/officeDocument/2006/relationships/image" Target="../media/image42.png"/><Relationship Id="rId2" Type="http://schemas.openxmlformats.org/officeDocument/2006/relationships/tags" Target="../tags/tag13.xml"/><Relationship Id="rId16" Type="http://schemas.openxmlformats.org/officeDocument/2006/relationships/image" Target="../media/image41.png"/><Relationship Id="rId1" Type="http://schemas.openxmlformats.org/officeDocument/2006/relationships/tags" Target="../tags/tag12.xml"/><Relationship Id="rId6" Type="http://schemas.openxmlformats.org/officeDocument/2006/relationships/notesSlide" Target="../notesSlides/notesSlide15.xml"/><Relationship Id="rId11" Type="http://schemas.openxmlformats.org/officeDocument/2006/relationships/image" Target="../media/image47.png"/><Relationship Id="rId5" Type="http://schemas.openxmlformats.org/officeDocument/2006/relationships/slideLayout" Target="../slideLayouts/slideLayout17.xml"/><Relationship Id="rId15" Type="http://schemas.openxmlformats.org/officeDocument/2006/relationships/image" Target="../media/image40.png"/><Relationship Id="rId10" Type="http://schemas.openxmlformats.org/officeDocument/2006/relationships/image" Target="../media/image39.png"/><Relationship Id="rId4" Type="http://schemas.openxmlformats.org/officeDocument/2006/relationships/tags" Target="../tags/tag15.xml"/><Relationship Id="rId9" Type="http://schemas.openxmlformats.org/officeDocument/2006/relationships/image" Target="../media/image38.png"/><Relationship Id="rId14"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13" Type="http://schemas.microsoft.com/office/2007/relationships/hdphoto" Target="../media/hdphoto12.wdp"/><Relationship Id="rId18" Type="http://schemas.openxmlformats.org/officeDocument/2006/relationships/image" Target="../media/image43.png"/><Relationship Id="rId3" Type="http://schemas.openxmlformats.org/officeDocument/2006/relationships/tags" Target="../tags/tag18.xml"/><Relationship Id="rId7" Type="http://schemas.openxmlformats.org/officeDocument/2006/relationships/image" Target="../media/image36.png"/><Relationship Id="rId12" Type="http://schemas.openxmlformats.org/officeDocument/2006/relationships/image" Target="../media/image48.png"/><Relationship Id="rId17" Type="http://schemas.openxmlformats.org/officeDocument/2006/relationships/image" Target="../media/image42.png"/><Relationship Id="rId2" Type="http://schemas.openxmlformats.org/officeDocument/2006/relationships/tags" Target="../tags/tag17.xml"/><Relationship Id="rId16" Type="http://schemas.openxmlformats.org/officeDocument/2006/relationships/image" Target="../media/image41.png"/><Relationship Id="rId1" Type="http://schemas.openxmlformats.org/officeDocument/2006/relationships/tags" Target="../tags/tag16.xml"/><Relationship Id="rId6" Type="http://schemas.openxmlformats.org/officeDocument/2006/relationships/notesSlide" Target="../notesSlides/notesSlide16.xml"/><Relationship Id="rId11" Type="http://schemas.openxmlformats.org/officeDocument/2006/relationships/image" Target="../media/image47.png"/><Relationship Id="rId5" Type="http://schemas.openxmlformats.org/officeDocument/2006/relationships/slideLayout" Target="../slideLayouts/slideLayout18.xml"/><Relationship Id="rId15" Type="http://schemas.openxmlformats.org/officeDocument/2006/relationships/image" Target="../media/image40.png"/><Relationship Id="rId10" Type="http://schemas.openxmlformats.org/officeDocument/2006/relationships/image" Target="../media/image39.png"/><Relationship Id="rId4" Type="http://schemas.openxmlformats.org/officeDocument/2006/relationships/tags" Target="../tags/tag19.xml"/><Relationship Id="rId9" Type="http://schemas.openxmlformats.org/officeDocument/2006/relationships/image" Target="../media/image38.png"/><Relationship Id="rId1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microsoft.com/office/2007/relationships/hdphoto" Target="../media/hdphoto13.wdp"/><Relationship Id="rId5" Type="http://schemas.openxmlformats.org/officeDocument/2006/relationships/image" Target="../media/image53.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image" Target="../media/image55.png"/><Relationship Id="rId5" Type="http://schemas.openxmlformats.org/officeDocument/2006/relationships/image" Target="../media/image51.png"/><Relationship Id="rId4" Type="http://schemas.openxmlformats.org/officeDocument/2006/relationships/hyperlink" Target="mailto:b.tremble@companyx.com"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50.png"/><Relationship Id="rId3" Type="http://schemas.openxmlformats.org/officeDocument/2006/relationships/slideLayout" Target="../slideLayouts/slideLayout22.xml"/><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56.png"/><Relationship Id="rId2" Type="http://schemas.openxmlformats.org/officeDocument/2006/relationships/tags" Target="../tags/tag21.xml"/><Relationship Id="rId16" Type="http://schemas.openxmlformats.org/officeDocument/2006/relationships/image" Target="../media/image55.png"/><Relationship Id="rId1" Type="http://schemas.openxmlformats.org/officeDocument/2006/relationships/tags" Target="../tags/tag20.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51.png"/><Relationship Id="rId10" Type="http://schemas.openxmlformats.org/officeDocument/2006/relationships/image" Target="../media/image41.png"/><Relationship Id="rId4" Type="http://schemas.openxmlformats.org/officeDocument/2006/relationships/notesSlide" Target="../notesSlides/notesSlide20.xml"/><Relationship Id="rId9" Type="http://schemas.openxmlformats.org/officeDocument/2006/relationships/image" Target="../media/image40.png"/><Relationship Id="rId14" Type="http://schemas.openxmlformats.org/officeDocument/2006/relationships/hyperlink" Target="mailto:b.tremble@companyx.com"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22.xml"/><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notesSlide" Target="../notesSlides/notesSlide21.xml"/><Relationship Id="rId9"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23.xml"/><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notesSlide" Target="../notesSlides/notesSlide22.xml"/><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24.xml"/><Relationship Id="rId7" Type="http://schemas.openxmlformats.org/officeDocument/2006/relationships/image" Target="../media/image42.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notesSlide" Target="../notesSlides/notesSlide23.xml"/><Relationship Id="rId9"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25.xml"/><Relationship Id="rId7" Type="http://schemas.openxmlformats.org/officeDocument/2006/relationships/image" Target="../media/image41.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40.png"/><Relationship Id="rId5" Type="http://schemas.openxmlformats.org/officeDocument/2006/relationships/image" Target="../media/image2.png"/><Relationship Id="rId4" Type="http://schemas.openxmlformats.org/officeDocument/2006/relationships/notesSlide" Target="../notesSlides/notesSlide24.xml"/><Relationship Id="rId9" Type="http://schemas.openxmlformats.org/officeDocument/2006/relationships/image" Target="../media/image43.png"/></Relationships>
</file>

<file path=ppt/slides/_rels/slide3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26.xml"/><Relationship Id="rId7" Type="http://schemas.openxmlformats.org/officeDocument/2006/relationships/image" Target="../media/image41.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40.png"/><Relationship Id="rId5" Type="http://schemas.openxmlformats.org/officeDocument/2006/relationships/image" Target="../media/image2.png"/><Relationship Id="rId10" Type="http://schemas.openxmlformats.org/officeDocument/2006/relationships/image" Target="../media/image57.png"/><Relationship Id="rId4" Type="http://schemas.openxmlformats.org/officeDocument/2006/relationships/notesSlide" Target="../notesSlides/notesSlide25.xml"/><Relationship Id="rId9" Type="http://schemas.openxmlformats.org/officeDocument/2006/relationships/image" Target="../media/image43.png"/></Relationships>
</file>

<file path=ppt/slides/_rels/slide3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27.xml"/><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notesSlide" Target="../notesSlides/notesSlide26.xml"/><Relationship Id="rId9"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37.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927225"/>
          </a:xfrm>
        </p:spPr>
        <p:txBody>
          <a:bodyPr>
            <a:normAutofit/>
          </a:bodyPr>
          <a:lstStyle/>
          <a:p>
            <a:r>
              <a:rPr lang="en-US" dirty="0" smtClean="0">
                <a:solidFill>
                  <a:srgbClr val="FF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EDIT 732 Final Presentation</a:t>
            </a:r>
            <a:br>
              <a:rPr lang="en-US" dirty="0" smtClean="0">
                <a:solidFill>
                  <a:srgbClr val="FF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US" dirty="0" smtClean="0">
                <a:solidFill>
                  <a:srgbClr val="FF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11 December 2013</a:t>
            </a:r>
            <a:endParaRPr lang="en-US" dirty="0">
              <a:solidFill>
                <a:srgbClr val="FF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80477" y="3431861"/>
            <a:ext cx="6400800" cy="2640330"/>
          </a:xfrm>
        </p:spPr>
        <p:txBody>
          <a:bodyPr>
            <a:noAutofit/>
          </a:bodyPr>
          <a:lstStyle/>
          <a:p>
            <a:r>
              <a:rPr lang="en-US" sz="2400" u="sng" dirty="0" smtClean="0"/>
              <a:t>Group B</a:t>
            </a:r>
          </a:p>
          <a:p>
            <a:pPr>
              <a:spcBef>
                <a:spcPts val="0"/>
              </a:spcBef>
            </a:pPr>
            <a:r>
              <a:rPr lang="en-US" sz="2400" dirty="0" smtClean="0"/>
              <a:t>Anne Millen-Martini</a:t>
            </a:r>
          </a:p>
          <a:p>
            <a:pPr>
              <a:spcBef>
                <a:spcPts val="0"/>
              </a:spcBef>
            </a:pPr>
            <a:r>
              <a:rPr lang="en-US" sz="2400" dirty="0" smtClean="0"/>
              <a:t>Nkiruka Ogbuchiekwe</a:t>
            </a:r>
          </a:p>
          <a:p>
            <a:pPr>
              <a:spcBef>
                <a:spcPts val="0"/>
              </a:spcBef>
            </a:pPr>
            <a:r>
              <a:rPr lang="en-US" sz="2400" dirty="0" smtClean="0"/>
              <a:t>Eric Reeves</a:t>
            </a:r>
          </a:p>
          <a:p>
            <a:pPr>
              <a:spcBef>
                <a:spcPts val="0"/>
              </a:spcBef>
            </a:pPr>
            <a:r>
              <a:rPr lang="en-US" sz="2400" dirty="0" smtClean="0"/>
              <a:t>Julie Steward</a:t>
            </a:r>
          </a:p>
          <a:p>
            <a:pPr>
              <a:spcBef>
                <a:spcPts val="0"/>
              </a:spcBef>
            </a:pPr>
            <a:r>
              <a:rPr lang="en-US" sz="2400" dirty="0" smtClean="0"/>
              <a:t>Anya Stolpe</a:t>
            </a:r>
          </a:p>
          <a:p>
            <a:pPr>
              <a:spcBef>
                <a:spcPts val="0"/>
              </a:spcBef>
            </a:pPr>
            <a:r>
              <a:rPr lang="en-US" sz="2400" dirty="0" smtClean="0"/>
              <a:t>Olivia Wang</a:t>
            </a:r>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9465" b="32979"/>
          <a:stretch/>
        </p:blipFill>
        <p:spPr bwMode="auto">
          <a:xfrm>
            <a:off x="2515827" y="2294715"/>
            <a:ext cx="4138443" cy="97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600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86374" y="1388580"/>
            <a:ext cx="2452361" cy="3257550"/>
            <a:chOff x="386374" y="1388580"/>
            <a:chExt cx="2452361" cy="3257550"/>
          </a:xfrm>
        </p:grpSpPr>
        <p:pic>
          <p:nvPicPr>
            <p:cNvPr id="1113" name="Picture 89"/>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60000"/>
                      </a14:imgEffect>
                      <a14:imgEffect>
                        <a14:saturation sat="324000"/>
                      </a14:imgEffect>
                      <a14:imgEffect>
                        <a14:brightnessContrast contrast="24000"/>
                      </a14:imgEffect>
                    </a14:imgLayer>
                  </a14:imgProps>
                </a:ext>
                <a:ext uri="{28A0092B-C50C-407E-A947-70E740481C1C}">
                  <a14:useLocalDpi xmlns:a14="http://schemas.microsoft.com/office/drawing/2010/main" val="0"/>
                </a:ext>
              </a:extLst>
            </a:blip>
            <a:srcRect r="8209"/>
            <a:stretch/>
          </p:blipFill>
          <p:spPr bwMode="auto">
            <a:xfrm>
              <a:off x="530557" y="1388580"/>
              <a:ext cx="2308178"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6374" y="1388580"/>
              <a:ext cx="1590758" cy="300082"/>
            </a:xfrm>
            <a:prstGeom prst="rect">
              <a:avLst/>
            </a:prstGeom>
            <a:noFill/>
          </p:spPr>
          <p:txBody>
            <a:bodyPr wrap="square" rtlCol="0">
              <a:spAutoFit/>
            </a:bodyPr>
            <a:lstStyle/>
            <a:p>
              <a:r>
                <a:rPr lang="en-US" sz="1350" dirty="0"/>
                <a:t>Ok, off to the car…</a:t>
              </a:r>
            </a:p>
          </p:txBody>
        </p:sp>
      </p:grpSp>
      <p:sp>
        <p:nvSpPr>
          <p:cNvPr id="5" name="TextBox 4"/>
          <p:cNvSpPr txBox="1"/>
          <p:nvPr/>
        </p:nvSpPr>
        <p:spPr>
          <a:xfrm>
            <a:off x="19409" y="334659"/>
            <a:ext cx="9144000" cy="784830"/>
          </a:xfrm>
          <a:prstGeom prst="rect">
            <a:avLst/>
          </a:prstGeom>
          <a:noFill/>
        </p:spPr>
        <p:txBody>
          <a:bodyPr wrap="square" rtlCol="0">
            <a:spAutoFit/>
          </a:bodyPr>
          <a:lstStyle/>
          <a:p>
            <a:pPr algn="ctr"/>
            <a:r>
              <a:rPr lang="en-US" sz="4500" i="1" dirty="0">
                <a:solidFill>
                  <a:srgbClr val="002060"/>
                </a:solidFill>
              </a:rPr>
              <a:t>Introducing: </a:t>
            </a:r>
            <a:r>
              <a:rPr lang="en-US" sz="2700" dirty="0"/>
              <a:t>Becca, the instructional designer!</a:t>
            </a:r>
          </a:p>
        </p:txBody>
      </p:sp>
      <p:graphicFrame>
        <p:nvGraphicFramePr>
          <p:cNvPr id="3" name="Object 2"/>
          <p:cNvGraphicFramePr>
            <a:graphicFrameLocks noChangeAspect="1"/>
          </p:cNvGraphicFramePr>
          <p:nvPr>
            <p:extLst>
              <p:ext uri="{D42A27DB-BD31-4B8C-83A1-F6EECF244321}">
                <p14:modId xmlns:p14="http://schemas.microsoft.com/office/powerpoint/2010/main" val="3487351581"/>
              </p:ext>
            </p:extLst>
          </p:nvPr>
        </p:nvGraphicFramePr>
        <p:xfrm>
          <a:off x="2896051" y="2351826"/>
          <a:ext cx="3162342" cy="3078328"/>
        </p:xfrm>
        <a:graphic>
          <a:graphicData uri="http://schemas.openxmlformats.org/presentationml/2006/ole">
            <mc:AlternateContent xmlns:mc="http://schemas.openxmlformats.org/markup-compatibility/2006">
              <mc:Choice xmlns:v="urn:schemas-microsoft-com:vml" Requires="v">
                <p:oleObj spid="_x0000_s1182" r:id="rId5" imgW="6679365" imgH="6501587" progId="">
                  <p:embed/>
                </p:oleObj>
              </mc:Choice>
              <mc:Fallback>
                <p:oleObj r:id="rId5" imgW="6679365" imgH="6501587" progId="">
                  <p:embed/>
                  <p:pic>
                    <p:nvPicPr>
                      <p:cNvPr id="0" name="Object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60000"/>
                                </a14:imgEffect>
                                <a14:imgEffect>
                                  <a14:saturation sat="324000"/>
                                </a14:imgEffect>
                                <a14:imgEffect>
                                  <a14:brightnessContrast contrast="44000"/>
                                </a14:imgEffect>
                              </a14:imgLayer>
                            </a14:imgProps>
                          </a:ext>
                          <a:ext uri="{28A0092B-C50C-407E-A947-70E740481C1C}">
                            <a14:useLocalDpi xmlns:a14="http://schemas.microsoft.com/office/drawing/2010/main" val="0"/>
                          </a:ext>
                        </a:extLst>
                      </a:blip>
                      <a:srcRect/>
                      <a:stretch>
                        <a:fillRect/>
                      </a:stretch>
                    </p:blipFill>
                    <p:spPr bwMode="auto">
                      <a:xfrm>
                        <a:off x="2896051" y="2351826"/>
                        <a:ext cx="3162342" cy="3078328"/>
                      </a:xfrm>
                      <a:prstGeom prst="rect">
                        <a:avLst/>
                      </a:prstGeom>
                      <a:noFill/>
                      <a:ln>
                        <a:noFill/>
                      </a:ln>
                    </p:spPr>
                  </p:pic>
                </p:oleObj>
              </mc:Fallback>
            </mc:AlternateContent>
          </a:graphicData>
        </a:graphic>
      </p:graphicFrame>
      <p:grpSp>
        <p:nvGrpSpPr>
          <p:cNvPr id="9" name="Group 8"/>
          <p:cNvGrpSpPr/>
          <p:nvPr/>
        </p:nvGrpSpPr>
        <p:grpSpPr>
          <a:xfrm>
            <a:off x="6211803" y="2814096"/>
            <a:ext cx="2470558" cy="3204964"/>
            <a:chOff x="6211803" y="2814096"/>
            <a:chExt cx="2470558" cy="3204964"/>
          </a:xfrm>
        </p:grpSpPr>
        <p:graphicFrame>
          <p:nvGraphicFramePr>
            <p:cNvPr id="6" name="Object 5"/>
            <p:cNvGraphicFramePr>
              <a:graphicFrameLocks noChangeAspect="1"/>
            </p:cNvGraphicFramePr>
            <p:nvPr>
              <p:extLst>
                <p:ext uri="{D42A27DB-BD31-4B8C-83A1-F6EECF244321}">
                  <p14:modId xmlns:p14="http://schemas.microsoft.com/office/powerpoint/2010/main" val="2540855989"/>
                </p:ext>
              </p:extLst>
            </p:nvPr>
          </p:nvGraphicFramePr>
          <p:xfrm>
            <a:off x="6211803" y="2814096"/>
            <a:ext cx="2470558" cy="3204964"/>
          </p:xfrm>
          <a:graphic>
            <a:graphicData uri="http://schemas.openxmlformats.org/presentationml/2006/ole">
              <mc:AlternateContent xmlns:mc="http://schemas.openxmlformats.org/markup-compatibility/2006">
                <mc:Choice xmlns:v="urn:schemas-microsoft-com:vml" Requires="v">
                  <p:oleObj spid="_x0000_s1183" r:id="rId8" imgW="7047619" imgH="9142857" progId="">
                    <p:embed/>
                  </p:oleObj>
                </mc:Choice>
                <mc:Fallback>
                  <p:oleObj r:id="rId8" imgW="7047619" imgH="9142857" progId="">
                    <p:embed/>
                    <p:pic>
                      <p:nvPicPr>
                        <p:cNvPr id="0" name="Object 1"/>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85000"/>
                                  </a14:imgEffect>
                                  <a14:imgEffect>
                                    <a14:saturation sat="326000"/>
                                  </a14:imgEffect>
                                  <a14:imgEffect>
                                    <a14:brightnessContrast contrast="36000"/>
                                  </a14:imgEffect>
                                </a14:imgLayer>
                              </a14:imgProps>
                            </a:ext>
                            <a:ext uri="{28A0092B-C50C-407E-A947-70E740481C1C}">
                              <a14:useLocalDpi xmlns:a14="http://schemas.microsoft.com/office/drawing/2010/main" val="0"/>
                            </a:ext>
                          </a:extLst>
                        </a:blip>
                        <a:srcRect/>
                        <a:stretch>
                          <a:fillRect/>
                        </a:stretch>
                      </p:blipFill>
                      <p:spPr bwMode="auto">
                        <a:xfrm>
                          <a:off x="6211803" y="2814096"/>
                          <a:ext cx="2470558" cy="3204964"/>
                        </a:xfrm>
                        <a:prstGeom prst="rect">
                          <a:avLst/>
                        </a:prstGeom>
                        <a:noFill/>
                        <a:ln>
                          <a:noFill/>
                        </a:ln>
                      </p:spPr>
                    </p:pic>
                  </p:oleObj>
                </mc:Fallback>
              </mc:AlternateContent>
            </a:graphicData>
          </a:graphic>
        </p:graphicFrame>
        <p:sp>
          <p:nvSpPr>
            <p:cNvPr id="8" name="TextBox 7"/>
            <p:cNvSpPr txBox="1"/>
            <p:nvPr/>
          </p:nvSpPr>
          <p:spPr>
            <a:xfrm>
              <a:off x="7339084" y="2959765"/>
              <a:ext cx="1054290" cy="507831"/>
            </a:xfrm>
            <a:prstGeom prst="rect">
              <a:avLst/>
            </a:prstGeom>
            <a:noFill/>
          </p:spPr>
          <p:txBody>
            <a:bodyPr wrap="square" rtlCol="0">
              <a:spAutoFit/>
            </a:bodyPr>
            <a:lstStyle/>
            <a:p>
              <a:r>
                <a:rPr lang="en-US" sz="900" dirty="0"/>
                <a:t>No worries, Jared, just come get me when you can.</a:t>
              </a:r>
            </a:p>
          </p:txBody>
        </p:sp>
      </p:grpSp>
    </p:spTree>
    <p:extLst>
      <p:ext uri="{BB962C8B-B14F-4D97-AF65-F5344CB8AC3E}">
        <p14:creationId xmlns:p14="http://schemas.microsoft.com/office/powerpoint/2010/main" val="183277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sharpenSoften amount="60000"/>
                    </a14:imgEffect>
                    <a14:imgEffect>
                      <a14:saturation sat="331000"/>
                    </a14:imgEffect>
                    <a14:imgEffect>
                      <a14:brightnessContrast contrast="48000"/>
                    </a14:imgEffect>
                  </a14:imgLayer>
                </a14:imgProps>
              </a:ext>
              <a:ext uri="{28A0092B-C50C-407E-A947-70E740481C1C}">
                <a14:useLocalDpi xmlns:a14="http://schemas.microsoft.com/office/drawing/2010/main" val="0"/>
              </a:ext>
            </a:extLst>
          </a:blip>
          <a:stretch>
            <a:fillRect/>
          </a:stretch>
        </p:blipFill>
        <p:spPr>
          <a:xfrm>
            <a:off x="1259411" y="812668"/>
            <a:ext cx="3285956" cy="4261597"/>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971647923"/>
              </p:ext>
            </p:extLst>
          </p:nvPr>
        </p:nvGraphicFramePr>
        <p:xfrm>
          <a:off x="5269519" y="1808947"/>
          <a:ext cx="3176789" cy="4094400"/>
        </p:xfrm>
        <a:graphic>
          <a:graphicData uri="http://schemas.openxmlformats.org/presentationml/2006/ole">
            <mc:AlternateContent xmlns:mc="http://schemas.openxmlformats.org/markup-compatibility/2006">
              <mc:Choice xmlns:v="urn:schemas-microsoft-com:vml" Requires="v">
                <p:oleObj spid="_x0000_s4202" r:id="rId5" imgW="6946032" imgH="8952381" progId="">
                  <p:embed/>
                </p:oleObj>
              </mc:Choice>
              <mc:Fallback>
                <p:oleObj r:id="rId5" imgW="6946032" imgH="8952381" progId="">
                  <p:embed/>
                  <p:pic>
                    <p:nvPicPr>
                      <p:cNvPr id="0" name="Object 1"/>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60000"/>
                                </a14:imgEffect>
                                <a14:imgEffect>
                                  <a14:saturation sat="305000"/>
                                </a14:imgEffect>
                                <a14:imgEffect>
                                  <a14:brightnessContrast contrast="44000"/>
                                </a14:imgEffect>
                              </a14:imgLayer>
                            </a14:imgProps>
                          </a:ext>
                          <a:ext uri="{28A0092B-C50C-407E-A947-70E740481C1C}">
                            <a14:useLocalDpi xmlns:a14="http://schemas.microsoft.com/office/drawing/2010/main" val="0"/>
                          </a:ext>
                        </a:extLst>
                      </a:blip>
                      <a:srcRect/>
                      <a:stretch>
                        <a:fillRect/>
                      </a:stretch>
                    </p:blipFill>
                    <p:spPr bwMode="auto">
                      <a:xfrm>
                        <a:off x="5269519" y="1808947"/>
                        <a:ext cx="3176789" cy="4094400"/>
                      </a:xfrm>
                      <a:prstGeom prst="rect">
                        <a:avLst/>
                      </a:prstGeom>
                      <a:noFill/>
                      <a:ln>
                        <a:noFill/>
                      </a:ln>
                    </p:spPr>
                  </p:pic>
                </p:oleObj>
              </mc:Fallback>
            </mc:AlternateContent>
          </a:graphicData>
        </a:graphic>
      </p:graphicFrame>
      <p:sp>
        <p:nvSpPr>
          <p:cNvPr id="4" name="TextBox 3"/>
          <p:cNvSpPr txBox="1"/>
          <p:nvPr/>
        </p:nvSpPr>
        <p:spPr>
          <a:xfrm>
            <a:off x="778732" y="385628"/>
            <a:ext cx="7667576" cy="854080"/>
          </a:xfrm>
          <a:prstGeom prst="rect">
            <a:avLst/>
          </a:prstGeom>
          <a:noFill/>
        </p:spPr>
        <p:txBody>
          <a:bodyPr wrap="square" rtlCol="0">
            <a:spAutoFit/>
          </a:bodyPr>
          <a:lstStyle/>
          <a:p>
            <a:r>
              <a:rPr lang="en-US" sz="3600" b="1" i="1" dirty="0">
                <a:solidFill>
                  <a:srgbClr val="002060"/>
                </a:solidFill>
              </a:rPr>
              <a:t>WORKING WITH A SME ON ANALYSIS:</a:t>
            </a:r>
            <a:endParaRPr lang="en-US" sz="3600" b="1" dirty="0"/>
          </a:p>
          <a:p>
            <a:endParaRPr lang="en-US" sz="1350" dirty="0"/>
          </a:p>
        </p:txBody>
      </p:sp>
    </p:spTree>
    <p:extLst>
      <p:ext uri="{BB962C8B-B14F-4D97-AF65-F5344CB8AC3E}">
        <p14:creationId xmlns:p14="http://schemas.microsoft.com/office/powerpoint/2010/main" val="294651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sharpenSoften amount="60000"/>
                    </a14:imgEffect>
                    <a14:imgEffect>
                      <a14:saturation sat="324000"/>
                    </a14:imgEffect>
                    <a14:imgEffect>
                      <a14:brightnessContrast contrast="44000"/>
                    </a14:imgEffect>
                  </a14:imgLayer>
                </a14:imgProps>
              </a:ext>
              <a:ext uri="{28A0092B-C50C-407E-A947-70E740481C1C}">
                <a14:useLocalDpi xmlns:a14="http://schemas.microsoft.com/office/drawing/2010/main" val="0"/>
              </a:ext>
            </a:extLst>
          </a:blip>
          <a:stretch>
            <a:fillRect/>
          </a:stretch>
        </p:blipFill>
        <p:spPr>
          <a:xfrm>
            <a:off x="0" y="1077996"/>
            <a:ext cx="3036167" cy="3937642"/>
          </a:xfrm>
          <a:prstGeom prst="rect">
            <a:avLst/>
          </a:prstGeom>
        </p:spPr>
      </p:pic>
      <p:sp>
        <p:nvSpPr>
          <p:cNvPr id="2" name="TextBox 1"/>
          <p:cNvSpPr txBox="1"/>
          <p:nvPr/>
        </p:nvSpPr>
        <p:spPr>
          <a:xfrm>
            <a:off x="122830" y="431665"/>
            <a:ext cx="9143999" cy="646331"/>
          </a:xfrm>
          <a:prstGeom prst="rect">
            <a:avLst/>
          </a:prstGeom>
          <a:noFill/>
        </p:spPr>
        <p:txBody>
          <a:bodyPr wrap="square" rtlCol="0">
            <a:spAutoFit/>
          </a:bodyPr>
          <a:lstStyle/>
          <a:p>
            <a:r>
              <a:rPr lang="en-US" sz="3600" b="1" i="1" dirty="0">
                <a:solidFill>
                  <a:srgbClr val="002060"/>
                </a:solidFill>
              </a:rPr>
              <a:t>PREPPING FOR A USER INTERVIEW (ANALYSIS):</a:t>
            </a:r>
            <a:endParaRPr lang="en-US" sz="36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674861284"/>
              </p:ext>
            </p:extLst>
          </p:nvPr>
        </p:nvGraphicFramePr>
        <p:xfrm>
          <a:off x="2683512" y="1815716"/>
          <a:ext cx="2790984" cy="3695105"/>
        </p:xfrm>
        <a:graphic>
          <a:graphicData uri="http://schemas.openxmlformats.org/presentationml/2006/ole">
            <mc:AlternateContent xmlns:mc="http://schemas.openxmlformats.org/markup-compatibility/2006">
              <mc:Choice xmlns:v="urn:schemas-microsoft-com:vml" Requires="v">
                <p:oleObj spid="_x0000_s6305" r:id="rId5" imgW="6463492" imgH="8558730" progId="">
                  <p:embed/>
                </p:oleObj>
              </mc:Choice>
              <mc:Fallback>
                <p:oleObj r:id="rId5" imgW="6463492" imgH="8558730" progId="">
                  <p:embed/>
                  <p:pic>
                    <p:nvPicPr>
                      <p:cNvPr id="0" name="Object 1"/>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60000"/>
                                </a14:imgEffect>
                                <a14:imgEffect>
                                  <a14:saturation sat="324000"/>
                                </a14:imgEffect>
                                <a14:imgEffect>
                                  <a14:brightnessContrast contrast="44000"/>
                                </a14:imgEffect>
                              </a14:imgLayer>
                            </a14:imgProps>
                          </a:ext>
                          <a:ext uri="{28A0092B-C50C-407E-A947-70E740481C1C}">
                            <a14:useLocalDpi xmlns:a14="http://schemas.microsoft.com/office/drawing/2010/main" val="0"/>
                          </a:ext>
                        </a:extLst>
                      </a:blip>
                      <a:srcRect/>
                      <a:stretch>
                        <a:fillRect/>
                      </a:stretch>
                    </p:blipFill>
                    <p:spPr bwMode="auto">
                      <a:xfrm>
                        <a:off x="2683512" y="1815716"/>
                        <a:ext cx="2790984" cy="3695105"/>
                      </a:xfrm>
                      <a:prstGeom prst="rect">
                        <a:avLst/>
                      </a:prstGeom>
                      <a:noFill/>
                      <a:ln>
                        <a:noFill/>
                      </a:ln>
                    </p:spPr>
                  </p:pic>
                </p:oleObj>
              </mc:Fallback>
            </mc:AlternateContent>
          </a:graphicData>
        </a:graphic>
      </p:graphicFrame>
      <p:grpSp>
        <p:nvGrpSpPr>
          <p:cNvPr id="11" name="Group 10"/>
          <p:cNvGrpSpPr/>
          <p:nvPr/>
        </p:nvGrpSpPr>
        <p:grpSpPr>
          <a:xfrm>
            <a:off x="5474496" y="2364868"/>
            <a:ext cx="3557656" cy="3635882"/>
            <a:chOff x="5371286" y="2364868"/>
            <a:chExt cx="3660866" cy="3635882"/>
          </a:xfrm>
        </p:grpSpPr>
        <p:graphicFrame>
          <p:nvGraphicFramePr>
            <p:cNvPr id="4" name="Object 3"/>
            <p:cNvGraphicFramePr>
              <a:graphicFrameLocks noChangeAspect="1"/>
            </p:cNvGraphicFramePr>
            <p:nvPr>
              <p:extLst>
                <p:ext uri="{D42A27DB-BD31-4B8C-83A1-F6EECF244321}">
                  <p14:modId xmlns:p14="http://schemas.microsoft.com/office/powerpoint/2010/main" val="819190331"/>
                </p:ext>
              </p:extLst>
            </p:nvPr>
          </p:nvGraphicFramePr>
          <p:xfrm>
            <a:off x="5371286" y="2379726"/>
            <a:ext cx="3660866" cy="3621024"/>
          </p:xfrm>
          <a:graphic>
            <a:graphicData uri="http://schemas.openxmlformats.org/presentationml/2006/ole">
              <mc:AlternateContent xmlns:mc="http://schemas.openxmlformats.org/markup-compatibility/2006">
                <mc:Choice xmlns:v="urn:schemas-microsoft-com:vml" Requires="v">
                  <p:oleObj spid="_x0000_s6306" r:id="rId8" imgW="6844444" imgH="8825397" progId="">
                    <p:embed/>
                  </p:oleObj>
                </mc:Choice>
                <mc:Fallback>
                  <p:oleObj r:id="rId8" imgW="6844444" imgH="8825397" progId="">
                    <p:embed/>
                    <p:pic>
                      <p:nvPicPr>
                        <p:cNvPr id="0" name="Object 1"/>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60000"/>
                                  </a14:imgEffect>
                                  <a14:imgEffect>
                                    <a14:saturation sat="324000"/>
                                  </a14:imgEffect>
                                  <a14:imgEffect>
                                    <a14:brightnessContrast contrast="44000"/>
                                  </a14:imgEffect>
                                </a14:imgLayer>
                              </a14:imgProps>
                            </a:ext>
                            <a:ext uri="{28A0092B-C50C-407E-A947-70E740481C1C}">
                              <a14:useLocalDpi xmlns:a14="http://schemas.microsoft.com/office/drawing/2010/main" val="0"/>
                            </a:ext>
                          </a:extLst>
                        </a:blip>
                        <a:srcRect/>
                        <a:stretch>
                          <a:fillRect/>
                        </a:stretch>
                      </p:blipFill>
                      <p:spPr bwMode="auto">
                        <a:xfrm>
                          <a:off x="5371286" y="2379726"/>
                          <a:ext cx="3660866" cy="3621024"/>
                        </a:xfrm>
                        <a:prstGeom prst="rect">
                          <a:avLst/>
                        </a:prstGeom>
                        <a:noFill/>
                        <a:ln>
                          <a:noFill/>
                        </a:ln>
                      </p:spPr>
                    </p:pic>
                  </p:oleObj>
                </mc:Fallback>
              </mc:AlternateContent>
            </a:graphicData>
          </a:graphic>
        </p:graphicFrame>
        <p:sp>
          <p:nvSpPr>
            <p:cNvPr id="7" name="TextBox 6"/>
            <p:cNvSpPr txBox="1"/>
            <p:nvPr/>
          </p:nvSpPr>
          <p:spPr>
            <a:xfrm>
              <a:off x="7545925" y="3126615"/>
              <a:ext cx="688009" cy="300082"/>
            </a:xfrm>
            <a:prstGeom prst="rect">
              <a:avLst/>
            </a:prstGeom>
            <a:noFill/>
          </p:spPr>
          <p:txBody>
            <a:bodyPr wrap="none" rtlCol="0">
              <a:spAutoFit/>
            </a:bodyPr>
            <a:lstStyle/>
            <a:p>
              <a:r>
                <a:rPr lang="en-US" sz="1350" dirty="0"/>
                <a:t>“Ping!”</a:t>
              </a:r>
            </a:p>
          </p:txBody>
        </p:sp>
        <p:sp>
          <p:nvSpPr>
            <p:cNvPr id="9" name="TextBox 8"/>
            <p:cNvSpPr txBox="1"/>
            <p:nvPr/>
          </p:nvSpPr>
          <p:spPr>
            <a:xfrm>
              <a:off x="7032515" y="2451591"/>
              <a:ext cx="1658204" cy="415498"/>
            </a:xfrm>
            <a:prstGeom prst="rect">
              <a:avLst/>
            </a:prstGeom>
            <a:noFill/>
          </p:spPr>
          <p:txBody>
            <a:bodyPr wrap="square" rtlCol="0">
              <a:spAutoFit/>
            </a:bodyPr>
            <a:lstStyle/>
            <a:p>
              <a:r>
                <a:rPr lang="en-US" sz="1050" dirty="0"/>
                <a:t>I should ask if we can </a:t>
              </a:r>
            </a:p>
            <a:p>
              <a:r>
                <a:rPr lang="en-US" sz="1050" dirty="0"/>
                <a:t>place the captioning here…</a:t>
              </a:r>
            </a:p>
          </p:txBody>
        </p:sp>
        <p:sp>
          <p:nvSpPr>
            <p:cNvPr id="10" name="TextBox 9"/>
            <p:cNvSpPr txBox="1"/>
            <p:nvPr/>
          </p:nvSpPr>
          <p:spPr>
            <a:xfrm>
              <a:off x="5577706" y="2364868"/>
              <a:ext cx="1248389" cy="1061829"/>
            </a:xfrm>
            <a:prstGeom prst="rect">
              <a:avLst/>
            </a:prstGeom>
            <a:noFill/>
          </p:spPr>
          <p:txBody>
            <a:bodyPr wrap="square" rtlCol="0">
              <a:spAutoFit/>
            </a:bodyPr>
            <a:lstStyle/>
            <a:p>
              <a:r>
                <a:rPr lang="en-US" sz="1050" dirty="0"/>
                <a:t>     We need to know the tech specs for their equipment… ooh, this might help, </a:t>
              </a:r>
              <a:endParaRPr lang="en-US" sz="1050" dirty="0" smtClean="0"/>
            </a:p>
            <a:p>
              <a:r>
                <a:rPr lang="en-US" sz="1050" dirty="0" smtClean="0"/>
                <a:t>Go </a:t>
              </a:r>
              <a:r>
                <a:rPr lang="en-US" sz="1050" dirty="0"/>
                <a:t>Sam!</a:t>
              </a:r>
            </a:p>
          </p:txBody>
        </p:sp>
      </p:grpSp>
      <p:sp>
        <p:nvSpPr>
          <p:cNvPr id="14" name="TextBox 13"/>
          <p:cNvSpPr txBox="1"/>
          <p:nvPr/>
        </p:nvSpPr>
        <p:spPr>
          <a:xfrm>
            <a:off x="570182" y="1291734"/>
            <a:ext cx="1566080" cy="646331"/>
          </a:xfrm>
          <a:prstGeom prst="rect">
            <a:avLst/>
          </a:prstGeom>
          <a:noFill/>
        </p:spPr>
        <p:txBody>
          <a:bodyPr wrap="square" rtlCol="0">
            <a:spAutoFit/>
          </a:bodyPr>
          <a:lstStyle/>
          <a:p>
            <a:r>
              <a:rPr lang="en-US" sz="900" dirty="0"/>
              <a:t>     This will just take a sec, Amanda, and it could save us a lot of time and frustration later…</a:t>
            </a:r>
          </a:p>
        </p:txBody>
      </p:sp>
    </p:spTree>
    <p:extLst>
      <p:ext uri="{BB962C8B-B14F-4D97-AF65-F5344CB8AC3E}">
        <p14:creationId xmlns:p14="http://schemas.microsoft.com/office/powerpoint/2010/main" val="104364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60000"/>
                    </a14:imgEffect>
                    <a14:imgEffect>
                      <a14:saturation sat="265000"/>
                    </a14:imgEffect>
                    <a14:imgEffect>
                      <a14:brightnessContrast contrast="43000"/>
                    </a14:imgEffect>
                  </a14:imgLayer>
                </a14:imgProps>
              </a:ext>
              <a:ext uri="{28A0092B-C50C-407E-A947-70E740481C1C}">
                <a14:useLocalDpi xmlns:a14="http://schemas.microsoft.com/office/drawing/2010/main" val="0"/>
              </a:ext>
            </a:extLst>
          </a:blip>
          <a:srcRect l="3030" t="1" r="-315" b="-76"/>
          <a:stretch/>
        </p:blipFill>
        <p:spPr>
          <a:xfrm>
            <a:off x="562182" y="1187973"/>
            <a:ext cx="4163474" cy="521264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198" y="655830"/>
            <a:ext cx="2569055" cy="198090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8913" y="2805963"/>
            <a:ext cx="1940813" cy="219221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4839" y="4471531"/>
            <a:ext cx="1800277" cy="1929087"/>
          </a:xfrm>
          <a:prstGeom prst="rect">
            <a:avLst/>
          </a:prstGeom>
        </p:spPr>
      </p:pic>
      <p:sp>
        <p:nvSpPr>
          <p:cNvPr id="6" name="TextBox 5"/>
          <p:cNvSpPr txBox="1"/>
          <p:nvPr/>
        </p:nvSpPr>
        <p:spPr>
          <a:xfrm>
            <a:off x="656010" y="269808"/>
            <a:ext cx="9143999" cy="646331"/>
          </a:xfrm>
          <a:prstGeom prst="rect">
            <a:avLst/>
          </a:prstGeom>
          <a:noFill/>
        </p:spPr>
        <p:txBody>
          <a:bodyPr wrap="square" rtlCol="0">
            <a:spAutoFit/>
          </a:bodyPr>
          <a:lstStyle/>
          <a:p>
            <a:r>
              <a:rPr lang="en-US" sz="3600" b="1" i="1" dirty="0">
                <a:solidFill>
                  <a:srgbClr val="002060"/>
                </a:solidFill>
              </a:rPr>
              <a:t>USER INTERVIEW AND ANALYSIS:</a:t>
            </a:r>
            <a:endParaRPr lang="en-US" sz="3600" b="1" dirty="0"/>
          </a:p>
        </p:txBody>
      </p:sp>
      <p:sp>
        <p:nvSpPr>
          <p:cNvPr id="8" name="Right Arrow 7"/>
          <p:cNvSpPr/>
          <p:nvPr/>
        </p:nvSpPr>
        <p:spPr>
          <a:xfrm rot="19605450">
            <a:off x="1553619" y="2686372"/>
            <a:ext cx="1059140" cy="429857"/>
          </a:xfrm>
          <a:prstGeom prst="rightArrow">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Right Arrow 8"/>
          <p:cNvSpPr/>
          <p:nvPr/>
        </p:nvSpPr>
        <p:spPr>
          <a:xfrm rot="21243472">
            <a:off x="5164045" y="1510197"/>
            <a:ext cx="1314726" cy="429857"/>
          </a:xfrm>
          <a:prstGeom prst="rightArrow">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1" name="Right Arrow 10"/>
          <p:cNvSpPr/>
          <p:nvPr/>
        </p:nvSpPr>
        <p:spPr>
          <a:xfrm rot="8350341">
            <a:off x="6595707" y="2462064"/>
            <a:ext cx="744019" cy="429857"/>
          </a:xfrm>
          <a:prstGeom prst="rightArrow">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2" name="Right Arrow 11"/>
          <p:cNvSpPr/>
          <p:nvPr/>
        </p:nvSpPr>
        <p:spPr>
          <a:xfrm rot="1693164">
            <a:off x="6318641" y="4754925"/>
            <a:ext cx="886458" cy="429857"/>
          </a:xfrm>
          <a:prstGeom prst="rightArrow">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3" name="Oval 12"/>
          <p:cNvSpPr/>
          <p:nvPr/>
        </p:nvSpPr>
        <p:spPr>
          <a:xfrm>
            <a:off x="6010183" y="2284956"/>
            <a:ext cx="473266" cy="351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594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40000"/>
                    </a14:imgEffect>
                    <a14:imgEffect>
                      <a14:saturation sat="359000"/>
                    </a14:imgEffect>
                    <a14:imgEffect>
                      <a14:brightnessContrast contrast="66000"/>
                    </a14:imgEffect>
                  </a14:imgLayer>
                </a14:imgProps>
              </a:ext>
              <a:ext uri="{28A0092B-C50C-407E-A947-70E740481C1C}">
                <a14:useLocalDpi xmlns:a14="http://schemas.microsoft.com/office/drawing/2010/main" val="0"/>
              </a:ext>
            </a:extLst>
          </a:blip>
          <a:srcRect l="3142"/>
          <a:stretch/>
        </p:blipFill>
        <p:spPr>
          <a:xfrm>
            <a:off x="1046622" y="629248"/>
            <a:ext cx="4163982" cy="5153277"/>
          </a:xfrm>
          <a:prstGeom prst="rect">
            <a:avLst/>
          </a:prstGeom>
        </p:spPr>
      </p:pic>
      <p:sp>
        <p:nvSpPr>
          <p:cNvPr id="4" name="TextBox 3"/>
          <p:cNvSpPr txBox="1"/>
          <p:nvPr/>
        </p:nvSpPr>
        <p:spPr>
          <a:xfrm>
            <a:off x="3257567" y="969496"/>
            <a:ext cx="5704318" cy="1200329"/>
          </a:xfrm>
          <a:prstGeom prst="rect">
            <a:avLst/>
          </a:prstGeom>
          <a:noFill/>
        </p:spPr>
        <p:txBody>
          <a:bodyPr wrap="none" rtlCol="0">
            <a:spAutoFit/>
          </a:bodyPr>
          <a:lstStyle/>
          <a:p>
            <a:pPr algn="ctr"/>
            <a:r>
              <a:rPr lang="en-US" sz="4500" i="1" dirty="0">
                <a:solidFill>
                  <a:srgbClr val="002060"/>
                </a:solidFill>
              </a:rPr>
              <a:t>FOCUSING ON DESIGN: </a:t>
            </a:r>
          </a:p>
          <a:p>
            <a:pPr algn="ctr"/>
            <a:r>
              <a:rPr lang="en-US" sz="2700" dirty="0"/>
              <a:t>WITH WIREFRAMES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2913" r="12913" b="-1391"/>
          <a:stretch/>
        </p:blipFill>
        <p:spPr>
          <a:xfrm>
            <a:off x="5184559" y="3710402"/>
            <a:ext cx="3279493" cy="2521593"/>
          </a:xfrm>
          <a:prstGeom prst="rect">
            <a:avLst/>
          </a:prstGeom>
        </p:spPr>
      </p:pic>
    </p:spTree>
    <p:extLst>
      <p:ext uri="{BB962C8B-B14F-4D97-AF65-F5344CB8AC3E}">
        <p14:creationId xmlns:p14="http://schemas.microsoft.com/office/powerpoint/2010/main" val="120727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3012" y="990600"/>
            <a:ext cx="6637977" cy="274320"/>
            <a:chOff x="1210623" y="990600"/>
            <a:chExt cx="6637977" cy="274320"/>
          </a:xfrm>
        </p:grpSpPr>
        <p:sp>
          <p:nvSpPr>
            <p:cNvPr id="3" name="Round Same Side Corner Rectangle 2"/>
            <p:cNvSpPr/>
            <p:nvPr/>
          </p:nvSpPr>
          <p:spPr>
            <a:xfrm>
              <a:off x="1210623"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Analysis</a:t>
              </a:r>
              <a:endParaRPr lang="en-US" sz="1100" dirty="0">
                <a:solidFill>
                  <a:prstClr val="white"/>
                </a:solidFill>
                <a:latin typeface="Aharoni" panose="02010803020104030203" pitchFamily="2" charset="-79"/>
                <a:cs typeface="Aharoni" panose="02010803020104030203" pitchFamily="2" charset="-79"/>
              </a:endParaRPr>
            </a:p>
          </p:txBody>
        </p:sp>
        <p:sp>
          <p:nvSpPr>
            <p:cNvPr id="4" name="Round Same Side Corner Rectangle 3"/>
            <p:cNvSpPr/>
            <p:nvPr/>
          </p:nvSpPr>
          <p:spPr>
            <a:xfrm>
              <a:off x="2550077" y="990600"/>
              <a:ext cx="1280160" cy="274320"/>
            </a:xfrm>
            <a:prstGeom prst="round2SameRect">
              <a:avLst/>
            </a:prstGeom>
            <a:solidFill>
              <a:srgbClr val="FFFF66"/>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black">
                      <a:lumMod val="95000"/>
                      <a:lumOff val="5000"/>
                    </a:prstClr>
                  </a:solidFill>
                  <a:latin typeface="Aharoni" panose="02010803020104030203" pitchFamily="2" charset="-79"/>
                  <a:cs typeface="Aharoni" panose="02010803020104030203" pitchFamily="2" charset="-79"/>
                </a:rPr>
                <a:t>Design</a:t>
              </a:r>
              <a:endParaRPr lang="en-US" sz="1100" b="1" dirty="0">
                <a:solidFill>
                  <a:prstClr val="black">
                    <a:lumMod val="95000"/>
                    <a:lumOff val="5000"/>
                  </a:prstClr>
                </a:solidFill>
                <a:latin typeface="Aharoni" panose="02010803020104030203" pitchFamily="2" charset="-79"/>
                <a:cs typeface="Aharoni" panose="02010803020104030203" pitchFamily="2" charset="-79"/>
              </a:endParaRPr>
            </a:p>
          </p:txBody>
        </p:sp>
        <p:sp>
          <p:nvSpPr>
            <p:cNvPr id="5" name="Round Same Side Corner Rectangle 4"/>
            <p:cNvSpPr/>
            <p:nvPr/>
          </p:nvSpPr>
          <p:spPr>
            <a:xfrm>
              <a:off x="3889531"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Development</a:t>
              </a:r>
              <a:endParaRPr lang="en-US" sz="1100" dirty="0">
                <a:solidFill>
                  <a:prstClr val="white"/>
                </a:solidFill>
                <a:latin typeface="Aharoni" panose="02010803020104030203" pitchFamily="2" charset="-79"/>
                <a:cs typeface="Aharoni" panose="02010803020104030203" pitchFamily="2" charset="-79"/>
              </a:endParaRPr>
            </a:p>
          </p:txBody>
        </p:sp>
        <p:sp>
          <p:nvSpPr>
            <p:cNvPr id="6" name="Round Same Side Corner Rectangle 5"/>
            <p:cNvSpPr/>
            <p:nvPr/>
          </p:nvSpPr>
          <p:spPr>
            <a:xfrm>
              <a:off x="5228985"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Implementation</a:t>
              </a:r>
              <a:endParaRPr lang="en-US" sz="1100" dirty="0">
                <a:solidFill>
                  <a:prstClr val="white"/>
                </a:solidFill>
                <a:latin typeface="Aharoni" panose="02010803020104030203" pitchFamily="2" charset="-79"/>
                <a:cs typeface="Aharoni" panose="02010803020104030203" pitchFamily="2" charset="-79"/>
              </a:endParaRPr>
            </a:p>
          </p:txBody>
        </p:sp>
        <p:sp>
          <p:nvSpPr>
            <p:cNvPr id="7" name="Round Same Side Corner Rectangle 6"/>
            <p:cNvSpPr/>
            <p:nvPr/>
          </p:nvSpPr>
          <p:spPr>
            <a:xfrm>
              <a:off x="6568440"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Evaluation</a:t>
              </a:r>
              <a:endParaRPr lang="en-US" sz="1100" dirty="0">
                <a:solidFill>
                  <a:prstClr val="white"/>
                </a:solidFill>
                <a:latin typeface="Aharoni" panose="02010803020104030203" pitchFamily="2" charset="-79"/>
                <a:cs typeface="Aharoni" panose="02010803020104030203" pitchFamily="2" charset="-79"/>
              </a:endParaRPr>
            </a:p>
          </p:txBody>
        </p:sp>
      </p:grpSp>
      <p:grpSp>
        <p:nvGrpSpPr>
          <p:cNvPr id="11" name="Group 10"/>
          <p:cNvGrpSpPr/>
          <p:nvPr/>
        </p:nvGrpSpPr>
        <p:grpSpPr>
          <a:xfrm>
            <a:off x="914400" y="2057400"/>
            <a:ext cx="6172200" cy="3962400"/>
            <a:chOff x="914400" y="2057400"/>
            <a:chExt cx="6172200" cy="3962400"/>
          </a:xfrm>
        </p:grpSpPr>
        <p:sp>
          <p:nvSpPr>
            <p:cNvPr id="8" name="Rounded Rectangle 7"/>
            <p:cNvSpPr/>
            <p:nvPr/>
          </p:nvSpPr>
          <p:spPr>
            <a:xfrm>
              <a:off x="914400" y="2057400"/>
              <a:ext cx="6172200" cy="3962400"/>
            </a:xfrm>
            <a:prstGeom prst="roundRect">
              <a:avLst/>
            </a:prstGeom>
            <a:solidFill>
              <a:schemeClr val="bg1"/>
            </a:solidFill>
            <a:ln w="3175">
              <a:solidFill>
                <a:schemeClr val="bg1">
                  <a:lumMod val="95000"/>
                </a:schemeClr>
              </a:solid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5146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184" y="3000375"/>
            <a:ext cx="373712"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0691" y="4114800"/>
            <a:ext cx="390698"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2403" y="5143500"/>
            <a:ext cx="387275"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aphicFrame>
        <p:nvGraphicFramePr>
          <p:cNvPr id="22" name="Table 21"/>
          <p:cNvGraphicFramePr>
            <a:graphicFrameLocks noGrp="1"/>
          </p:cNvGraphicFramePr>
          <p:nvPr>
            <p:extLst>
              <p:ext uri="{D42A27DB-BD31-4B8C-83A1-F6EECF244321}">
                <p14:modId xmlns:p14="http://schemas.microsoft.com/office/powerpoint/2010/main" val="2952370851"/>
              </p:ext>
            </p:extLst>
          </p:nvPr>
        </p:nvGraphicFramePr>
        <p:xfrm>
          <a:off x="1285500" y="2179320"/>
          <a:ext cx="4846320" cy="251460"/>
        </p:xfrm>
        <a:graphic>
          <a:graphicData uri="http://schemas.openxmlformats.org/drawingml/2006/table">
            <a:tbl>
              <a:tblPr firstRow="1" bandRow="1">
                <a:tableStyleId>{3B4B98B0-60AC-42C2-AFA5-B58CD77FA1E5}</a:tableStyleId>
              </a:tblPr>
              <a:tblGrid>
                <a:gridCol w="640080"/>
                <a:gridCol w="640080"/>
                <a:gridCol w="640080"/>
                <a:gridCol w="640080"/>
                <a:gridCol w="822960"/>
                <a:gridCol w="822960"/>
                <a:gridCol w="640080"/>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grpSp>
        <p:nvGrpSpPr>
          <p:cNvPr id="25" name="Group 24"/>
          <p:cNvGrpSpPr/>
          <p:nvPr/>
        </p:nvGrpSpPr>
        <p:grpSpPr>
          <a:xfrm>
            <a:off x="2909936" y="2221675"/>
            <a:ext cx="170411" cy="167640"/>
            <a:chOff x="6619340" y="2534426"/>
            <a:chExt cx="170411" cy="167640"/>
          </a:xfrm>
          <a:effectLst>
            <a:glow rad="63500">
              <a:srgbClr val="FFFF00">
                <a:alpha val="40000"/>
              </a:srgbClr>
            </a:glow>
          </a:effectLst>
        </p:grpSpPr>
        <p:cxnSp>
          <p:nvCxnSpPr>
            <p:cNvPr id="26" name="Straight Connector 25"/>
            <p:cNvCxnSpPr/>
            <p:nvPr/>
          </p:nvCxnSpPr>
          <p:spPr>
            <a:xfrm>
              <a:off x="6619340" y="2534426"/>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781800" y="2534426"/>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678875" y="2235135"/>
            <a:ext cx="174335" cy="167640"/>
            <a:chOff x="6043653" y="2651098"/>
            <a:chExt cx="174335" cy="167640"/>
          </a:xfrm>
          <a:effectLst>
            <a:glow rad="63500">
              <a:srgbClr val="FFFF00">
                <a:alpha val="40000"/>
              </a:srgbClr>
            </a:glow>
          </a:effectLst>
        </p:grpSpPr>
        <p:cxnSp>
          <p:nvCxnSpPr>
            <p:cNvPr id="29" name="Straight Connector 28"/>
            <p:cNvCxnSpPr/>
            <p:nvPr/>
          </p:nvCxnSpPr>
          <p:spPr>
            <a:xfrm rot="10800000">
              <a:off x="6047577" y="2818738"/>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6043653" y="2651098"/>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custDataLst>
              <p:tags r:id="rId1"/>
            </p:custDataLst>
          </p:nvPr>
        </p:nvSpPr>
        <p:spPr>
          <a:xfrm>
            <a:off x="6551420" y="2207743"/>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32" name="TextBox 31"/>
          <p:cNvSpPr txBox="1"/>
          <p:nvPr/>
        </p:nvSpPr>
        <p:spPr>
          <a:xfrm>
            <a:off x="6551420" y="2197925"/>
            <a:ext cx="182880" cy="196355"/>
          </a:xfrm>
          <a:prstGeom prst="rect">
            <a:avLst/>
          </a:prstGeom>
          <a:noFill/>
        </p:spPr>
        <p:txBody>
          <a:bodyPr wrap="square" rtlCol="0" anchor="ctr">
            <a:spAutoFit/>
          </a:bodyPr>
          <a:lstStyle/>
          <a:p>
            <a:pPr algn="ctr"/>
            <a:r>
              <a:rPr lang="en-US" sz="1400" b="1" dirty="0" smtClean="0">
                <a:solidFill>
                  <a:prstClr val="black"/>
                </a:solidFill>
                <a:latin typeface="Aharoni" pitchFamily="2" charset="-79"/>
                <a:cs typeface="Aharoni" pitchFamily="2" charset="-79"/>
              </a:rPr>
              <a:t>x</a:t>
            </a:r>
            <a:endParaRPr lang="en-US" sz="1400" b="1" dirty="0">
              <a:solidFill>
                <a:prstClr val="black"/>
              </a:solidFill>
              <a:latin typeface="Aharoni" pitchFamily="2" charset="-79"/>
              <a:cs typeface="Aharoni" pitchFamily="2" charset="-79"/>
            </a:endParaRPr>
          </a:p>
        </p:txBody>
      </p:sp>
      <p:sp>
        <p:nvSpPr>
          <p:cNvPr id="33" name="TextBox 32"/>
          <p:cNvSpPr txBox="1"/>
          <p:nvPr>
            <p:custDataLst>
              <p:tags r:id="rId2"/>
            </p:custDataLst>
          </p:nvPr>
        </p:nvSpPr>
        <p:spPr>
          <a:xfrm>
            <a:off x="6277100" y="221961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34" name="TextBox 33"/>
          <p:cNvSpPr txBox="1"/>
          <p:nvPr/>
        </p:nvSpPr>
        <p:spPr>
          <a:xfrm>
            <a:off x="6277100" y="2138701"/>
            <a:ext cx="182880" cy="338554"/>
          </a:xfrm>
          <a:prstGeom prst="rect">
            <a:avLst/>
          </a:prstGeom>
          <a:noFill/>
        </p:spPr>
        <p:txBody>
          <a:bodyPr wrap="square" rtlCol="0" anchor="ctr">
            <a:spAutoFit/>
          </a:bodyPr>
          <a:lstStyle/>
          <a:p>
            <a:pPr algn="ctr"/>
            <a:r>
              <a:rPr lang="en-US" sz="1600" b="1" dirty="0" smtClean="0">
                <a:solidFill>
                  <a:prstClr val="black"/>
                </a:solidFill>
                <a:latin typeface="Aharoni" pitchFamily="2" charset="-79"/>
                <a:cs typeface="Aharoni" pitchFamily="2" charset="-79"/>
              </a:rPr>
              <a:t>_</a:t>
            </a:r>
            <a:endParaRPr lang="en-US" sz="1600" b="1" dirty="0">
              <a:solidFill>
                <a:prstClr val="black"/>
              </a:solidFill>
              <a:latin typeface="Aharoni" pitchFamily="2" charset="-79"/>
              <a:cs typeface="Aharoni" pitchFamily="2" charset="-79"/>
            </a:endParaRPr>
          </a:p>
        </p:txBody>
      </p:sp>
      <p:grpSp>
        <p:nvGrpSpPr>
          <p:cNvPr id="59" name="Group 58"/>
          <p:cNvGrpSpPr/>
          <p:nvPr/>
        </p:nvGrpSpPr>
        <p:grpSpPr>
          <a:xfrm>
            <a:off x="2522642" y="1327605"/>
            <a:ext cx="4563958" cy="753690"/>
            <a:chOff x="2552222" y="1295399"/>
            <a:chExt cx="4563958" cy="753690"/>
          </a:xfrm>
        </p:grpSpPr>
        <p:sp>
          <p:nvSpPr>
            <p:cNvPr id="60" name="Flowchart: Alternate Process 59"/>
            <p:cNvSpPr/>
            <p:nvPr/>
          </p:nvSpPr>
          <p:spPr>
            <a:xfrm>
              <a:off x="2592466" y="1333401"/>
              <a:ext cx="4494134" cy="675973"/>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1" name="Group 60"/>
            <p:cNvGrpSpPr/>
            <p:nvPr/>
          </p:nvGrpSpPr>
          <p:grpSpPr>
            <a:xfrm>
              <a:off x="2707064" y="1333401"/>
              <a:ext cx="659249" cy="658207"/>
              <a:chOff x="2617352" y="1363111"/>
              <a:chExt cx="659249" cy="748874"/>
            </a:xfrm>
          </p:grpSpPr>
          <p:pic>
            <p:nvPicPr>
              <p:cNvPr id="83"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7352" y="1363111"/>
                <a:ext cx="659248" cy="54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 name="TextBox 83"/>
              <p:cNvSpPr txBox="1"/>
              <p:nvPr/>
            </p:nvSpPr>
            <p:spPr>
              <a:xfrm>
                <a:off x="2617353" y="1891492"/>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Sketching</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62" name="Group 61"/>
            <p:cNvGrpSpPr/>
            <p:nvPr/>
          </p:nvGrpSpPr>
          <p:grpSpPr>
            <a:xfrm>
              <a:off x="3531752" y="1379746"/>
              <a:ext cx="659248" cy="611862"/>
              <a:chOff x="3364373" y="1389787"/>
              <a:chExt cx="659248" cy="696145"/>
            </a:xfrm>
          </p:grpSpPr>
          <p:sp>
            <p:nvSpPr>
              <p:cNvPr id="81" name="TextBox 80"/>
              <p:cNvSpPr txBox="1"/>
              <p:nvPr/>
            </p:nvSpPr>
            <p:spPr>
              <a:xfrm>
                <a:off x="3364373" y="1865439"/>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Modeling</a:t>
                </a:r>
                <a:endParaRPr lang="en-US" sz="800" dirty="0">
                  <a:solidFill>
                    <a:prstClr val="black"/>
                  </a:solidFill>
                  <a:latin typeface="Aharoni" panose="02010803020104030203" pitchFamily="2" charset="-79"/>
                  <a:cs typeface="Aharoni" panose="02010803020104030203" pitchFamily="2" charset="-79"/>
                </a:endParaRPr>
              </a:p>
            </p:txBody>
          </p:sp>
          <p:pic>
            <p:nvPicPr>
              <p:cNvPr id="82"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11975" y="1389787"/>
                <a:ext cx="487892" cy="48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3" name="Group 62"/>
            <p:cNvGrpSpPr/>
            <p:nvPr/>
          </p:nvGrpSpPr>
          <p:grpSpPr>
            <a:xfrm>
              <a:off x="6017706" y="1390474"/>
              <a:ext cx="840294" cy="606310"/>
              <a:chOff x="4036506" y="1430616"/>
              <a:chExt cx="840294" cy="689828"/>
            </a:xfrm>
          </p:grpSpPr>
          <p:grpSp>
            <p:nvGrpSpPr>
              <p:cNvPr id="77" name="Group 76"/>
              <p:cNvGrpSpPr/>
              <p:nvPr/>
            </p:nvGrpSpPr>
            <p:grpSpPr>
              <a:xfrm>
                <a:off x="4036506" y="1430616"/>
                <a:ext cx="840294" cy="689828"/>
                <a:chOff x="4036506" y="1430616"/>
                <a:chExt cx="840294" cy="689828"/>
              </a:xfrm>
            </p:grpSpPr>
            <p:sp>
              <p:nvSpPr>
                <p:cNvPr id="79" name="TextBox 78"/>
                <p:cNvSpPr txBox="1"/>
                <p:nvPr/>
              </p:nvSpPr>
              <p:spPr>
                <a:xfrm>
                  <a:off x="4036506" y="1905000"/>
                  <a:ext cx="840294"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Collaboration</a:t>
                  </a:r>
                  <a:endParaRPr lang="en-US" sz="800" dirty="0">
                    <a:solidFill>
                      <a:prstClr val="black"/>
                    </a:solidFill>
                    <a:latin typeface="Aharoni" panose="02010803020104030203" pitchFamily="2" charset="-79"/>
                    <a:cs typeface="Aharoni" panose="02010803020104030203" pitchFamily="2" charset="-79"/>
                  </a:endParaRPr>
                </a:p>
              </p:txBody>
            </p:sp>
            <p:pic>
              <p:nvPicPr>
                <p:cNvPr id="80"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30435"/>
                <a:stretch/>
              </p:blipFill>
              <p:spPr bwMode="auto">
                <a:xfrm>
                  <a:off x="4213162" y="1430616"/>
                  <a:ext cx="486982" cy="47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8" name="Freeform 77"/>
              <p:cNvSpPr/>
              <p:nvPr/>
            </p:nvSpPr>
            <p:spPr>
              <a:xfrm>
                <a:off x="4620104" y="1435034"/>
                <a:ext cx="123839" cy="160613"/>
              </a:xfrm>
              <a:custGeom>
                <a:avLst/>
                <a:gdLst>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3521 w 122593"/>
                  <a:gd name="connsiteY4" fmla="*/ 11181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1616 w 122593"/>
                  <a:gd name="connsiteY4" fmla="*/ 10800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08003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13718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9303"/>
                  <a:gd name="connsiteX1" fmla="*/ 180 w 122592"/>
                  <a:gd name="connsiteY1" fmla="*/ 31803 h 159303"/>
                  <a:gd name="connsiteX2" fmla="*/ 42090 w 122592"/>
                  <a:gd name="connsiteY2" fmla="*/ 66093 h 159303"/>
                  <a:gd name="connsiteX3" fmla="*/ 30660 w 122592"/>
                  <a:gd name="connsiteY3" fmla="*/ 117528 h 159303"/>
                  <a:gd name="connsiteX4" fmla="*/ 51615 w 122592"/>
                  <a:gd name="connsiteY4" fmla="*/ 113718 h 159303"/>
                  <a:gd name="connsiteX5" fmla="*/ 53520 w 122592"/>
                  <a:gd name="connsiteY5" fmla="*/ 157533 h 159303"/>
                  <a:gd name="connsiteX6" fmla="*/ 91620 w 122592"/>
                  <a:gd name="connsiteY6" fmla="*/ 149913 h 159303"/>
                  <a:gd name="connsiteX7" fmla="*/ 122100 w 122592"/>
                  <a:gd name="connsiteY7" fmla="*/ 142293 h 159303"/>
                  <a:gd name="connsiteX8" fmla="*/ 106860 w 122592"/>
                  <a:gd name="connsiteY8" fmla="*/ 77523 h 159303"/>
                  <a:gd name="connsiteX9" fmla="*/ 61140 w 122592"/>
                  <a:gd name="connsiteY9" fmla="*/ 1323 h 159303"/>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53520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43995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0871"/>
                  <a:gd name="connsiteX1" fmla="*/ 180 w 122592"/>
                  <a:gd name="connsiteY1" fmla="*/ 31803 h 160871"/>
                  <a:gd name="connsiteX2" fmla="*/ 42090 w 122592"/>
                  <a:gd name="connsiteY2" fmla="*/ 66093 h 160871"/>
                  <a:gd name="connsiteX3" fmla="*/ 30660 w 122592"/>
                  <a:gd name="connsiteY3" fmla="*/ 117528 h 160871"/>
                  <a:gd name="connsiteX4" fmla="*/ 59235 w 122592"/>
                  <a:gd name="connsiteY4" fmla="*/ 121338 h 160871"/>
                  <a:gd name="connsiteX5" fmla="*/ 43995 w 122592"/>
                  <a:gd name="connsiteY5" fmla="*/ 157533 h 160871"/>
                  <a:gd name="connsiteX6" fmla="*/ 85905 w 122592"/>
                  <a:gd name="connsiteY6" fmla="*/ 157533 h 160871"/>
                  <a:gd name="connsiteX7" fmla="*/ 122100 w 122592"/>
                  <a:gd name="connsiteY7" fmla="*/ 142293 h 160871"/>
                  <a:gd name="connsiteX8" fmla="*/ 106860 w 122592"/>
                  <a:gd name="connsiteY8" fmla="*/ 77523 h 160871"/>
                  <a:gd name="connsiteX9" fmla="*/ 61140 w 122592"/>
                  <a:gd name="connsiteY9" fmla="*/ 1323 h 160871"/>
                  <a:gd name="connsiteX0" fmla="*/ 61440 w 122892"/>
                  <a:gd name="connsiteY0" fmla="*/ 1373 h 160921"/>
                  <a:gd name="connsiteX1" fmla="*/ 480 w 122892"/>
                  <a:gd name="connsiteY1" fmla="*/ 31853 h 160921"/>
                  <a:gd name="connsiteX2" fmla="*/ 32865 w 122892"/>
                  <a:gd name="connsiteY2" fmla="*/ 73763 h 160921"/>
                  <a:gd name="connsiteX3" fmla="*/ 30960 w 122892"/>
                  <a:gd name="connsiteY3" fmla="*/ 117578 h 160921"/>
                  <a:gd name="connsiteX4" fmla="*/ 59535 w 122892"/>
                  <a:gd name="connsiteY4" fmla="*/ 121388 h 160921"/>
                  <a:gd name="connsiteX5" fmla="*/ 44295 w 122892"/>
                  <a:gd name="connsiteY5" fmla="*/ 157583 h 160921"/>
                  <a:gd name="connsiteX6" fmla="*/ 86205 w 122892"/>
                  <a:gd name="connsiteY6" fmla="*/ 157583 h 160921"/>
                  <a:gd name="connsiteX7" fmla="*/ 122400 w 122892"/>
                  <a:gd name="connsiteY7" fmla="*/ 142343 h 160921"/>
                  <a:gd name="connsiteX8" fmla="*/ 107160 w 122892"/>
                  <a:gd name="connsiteY8" fmla="*/ 77573 h 160921"/>
                  <a:gd name="connsiteX9" fmla="*/ 61440 w 122892"/>
                  <a:gd name="connsiteY9" fmla="*/ 1373 h 160921"/>
                  <a:gd name="connsiteX0" fmla="*/ 61429 w 122881"/>
                  <a:gd name="connsiteY0" fmla="*/ 1373 h 160921"/>
                  <a:gd name="connsiteX1" fmla="*/ 469 w 122881"/>
                  <a:gd name="connsiteY1" fmla="*/ 31853 h 160921"/>
                  <a:gd name="connsiteX2" fmla="*/ 32854 w 122881"/>
                  <a:gd name="connsiteY2" fmla="*/ 73763 h 160921"/>
                  <a:gd name="connsiteX3" fmla="*/ 25234 w 122881"/>
                  <a:gd name="connsiteY3" fmla="*/ 127103 h 160921"/>
                  <a:gd name="connsiteX4" fmla="*/ 59524 w 122881"/>
                  <a:gd name="connsiteY4" fmla="*/ 121388 h 160921"/>
                  <a:gd name="connsiteX5" fmla="*/ 44284 w 122881"/>
                  <a:gd name="connsiteY5" fmla="*/ 157583 h 160921"/>
                  <a:gd name="connsiteX6" fmla="*/ 86194 w 122881"/>
                  <a:gd name="connsiteY6" fmla="*/ 157583 h 160921"/>
                  <a:gd name="connsiteX7" fmla="*/ 122389 w 122881"/>
                  <a:gd name="connsiteY7" fmla="*/ 142343 h 160921"/>
                  <a:gd name="connsiteX8" fmla="*/ 107149 w 122881"/>
                  <a:gd name="connsiteY8" fmla="*/ 77573 h 160921"/>
                  <a:gd name="connsiteX9" fmla="*/ 61429 w 122881"/>
                  <a:gd name="connsiteY9" fmla="*/ 1373 h 160921"/>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4428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3666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17 w 122869"/>
                  <a:gd name="connsiteY0" fmla="*/ 1373 h 160650"/>
                  <a:gd name="connsiteX1" fmla="*/ 457 w 122869"/>
                  <a:gd name="connsiteY1" fmla="*/ 31853 h 160650"/>
                  <a:gd name="connsiteX2" fmla="*/ 32842 w 122869"/>
                  <a:gd name="connsiteY2" fmla="*/ 73763 h 160650"/>
                  <a:gd name="connsiteX3" fmla="*/ 19507 w 122869"/>
                  <a:gd name="connsiteY3" fmla="*/ 127103 h 160650"/>
                  <a:gd name="connsiteX4" fmla="*/ 49987 w 122869"/>
                  <a:gd name="connsiteY4" fmla="*/ 125198 h 160650"/>
                  <a:gd name="connsiteX5" fmla="*/ 36652 w 122869"/>
                  <a:gd name="connsiteY5" fmla="*/ 157583 h 160650"/>
                  <a:gd name="connsiteX6" fmla="*/ 86182 w 122869"/>
                  <a:gd name="connsiteY6" fmla="*/ 157583 h 160650"/>
                  <a:gd name="connsiteX7" fmla="*/ 122377 w 122869"/>
                  <a:gd name="connsiteY7" fmla="*/ 142343 h 160650"/>
                  <a:gd name="connsiteX8" fmla="*/ 107137 w 122869"/>
                  <a:gd name="connsiteY8" fmla="*/ 77573 h 160650"/>
                  <a:gd name="connsiteX9" fmla="*/ 61417 w 122869"/>
                  <a:gd name="connsiteY9" fmla="*/ 1373 h 160650"/>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3726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9441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39" h="160613">
                    <a:moveTo>
                      <a:pt x="62387" y="1336"/>
                    </a:moveTo>
                    <a:cubicBezTo>
                      <a:pt x="44607" y="-6284"/>
                      <a:pt x="8412" y="20704"/>
                      <a:pt x="1427" y="31816"/>
                    </a:cubicBezTo>
                    <a:cubicBezTo>
                      <a:pt x="-5558" y="42928"/>
                      <a:pt x="15079" y="61026"/>
                      <a:pt x="20476" y="68011"/>
                    </a:cubicBezTo>
                    <a:cubicBezTo>
                      <a:pt x="25873" y="74996"/>
                      <a:pt x="33812" y="69599"/>
                      <a:pt x="33812" y="79441"/>
                    </a:cubicBezTo>
                    <a:cubicBezTo>
                      <a:pt x="33812" y="89283"/>
                      <a:pt x="17620" y="119446"/>
                      <a:pt x="20477" y="127066"/>
                    </a:cubicBezTo>
                    <a:cubicBezTo>
                      <a:pt x="23334" y="134686"/>
                      <a:pt x="48100" y="120081"/>
                      <a:pt x="50957" y="125161"/>
                    </a:cubicBezTo>
                    <a:cubicBezTo>
                      <a:pt x="53814" y="130241"/>
                      <a:pt x="31590" y="152149"/>
                      <a:pt x="37622" y="157546"/>
                    </a:cubicBezTo>
                    <a:cubicBezTo>
                      <a:pt x="43655" y="162944"/>
                      <a:pt x="72865" y="160086"/>
                      <a:pt x="87152" y="157546"/>
                    </a:cubicBezTo>
                    <a:cubicBezTo>
                      <a:pt x="101439" y="155006"/>
                      <a:pt x="120807" y="154371"/>
                      <a:pt x="123347" y="142306"/>
                    </a:cubicBezTo>
                    <a:cubicBezTo>
                      <a:pt x="125887" y="130241"/>
                      <a:pt x="118267" y="98491"/>
                      <a:pt x="108107" y="77536"/>
                    </a:cubicBezTo>
                    <a:cubicBezTo>
                      <a:pt x="97947" y="56581"/>
                      <a:pt x="80167" y="8956"/>
                      <a:pt x="62387" y="1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4" name="Group 63"/>
            <p:cNvGrpSpPr/>
            <p:nvPr/>
          </p:nvGrpSpPr>
          <p:grpSpPr>
            <a:xfrm>
              <a:off x="4441768" y="1374612"/>
              <a:ext cx="816032" cy="622172"/>
              <a:chOff x="4441768" y="1374612"/>
              <a:chExt cx="816032" cy="622172"/>
            </a:xfrm>
          </p:grpSpPr>
          <p:pic>
            <p:nvPicPr>
              <p:cNvPr id="75" name="Picture 8"/>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851" t="809" r="2548" b="1221"/>
              <a:stretch/>
            </p:blipFill>
            <p:spPr bwMode="auto">
              <a:xfrm>
                <a:off x="4495800" y="1374612"/>
                <a:ext cx="601980" cy="42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 name="TextBox 75"/>
              <p:cNvSpPr txBox="1"/>
              <p:nvPr/>
            </p:nvSpPr>
            <p:spPr>
              <a:xfrm>
                <a:off x="4441768" y="1807424"/>
                <a:ext cx="816032" cy="189360"/>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Objectives</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65" name="Group 64"/>
            <p:cNvGrpSpPr/>
            <p:nvPr/>
          </p:nvGrpSpPr>
          <p:grpSpPr>
            <a:xfrm>
              <a:off x="5308138" y="1429029"/>
              <a:ext cx="864062" cy="599342"/>
              <a:chOff x="4850938" y="1447800"/>
              <a:chExt cx="864062" cy="681900"/>
            </a:xfrm>
          </p:grpSpPr>
          <p:sp>
            <p:nvSpPr>
              <p:cNvPr id="68" name="TextBox 67"/>
              <p:cNvSpPr txBox="1"/>
              <p:nvPr/>
            </p:nvSpPr>
            <p:spPr>
              <a:xfrm>
                <a:off x="4850938" y="1914256"/>
                <a:ext cx="864062"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Templates</a:t>
                </a:r>
                <a:endParaRPr lang="en-US" sz="800" dirty="0">
                  <a:solidFill>
                    <a:prstClr val="black"/>
                  </a:solidFill>
                  <a:latin typeface="Aharoni" panose="02010803020104030203" pitchFamily="2" charset="-79"/>
                  <a:cs typeface="Aharoni" panose="02010803020104030203" pitchFamily="2" charset="-79"/>
                </a:endParaRPr>
              </a:p>
            </p:txBody>
          </p:sp>
          <p:sp>
            <p:nvSpPr>
              <p:cNvPr id="69" name="Rectangle 68"/>
              <p:cNvSpPr/>
              <p:nvPr/>
            </p:nvSpPr>
            <p:spPr>
              <a:xfrm>
                <a:off x="4953000" y="1447800"/>
                <a:ext cx="457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996815" y="1476470"/>
                <a:ext cx="215266" cy="19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5237798" y="1476470"/>
                <a:ext cx="139066" cy="132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Rectangle 71"/>
              <p:cNvSpPr/>
              <p:nvPr/>
            </p:nvSpPr>
            <p:spPr>
              <a:xfrm>
                <a:off x="5170170" y="1702550"/>
                <a:ext cx="206693" cy="168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3" name="Straight Connector 72"/>
              <p:cNvCxnSpPr/>
              <p:nvPr/>
            </p:nvCxnSpPr>
            <p:spPr>
              <a:xfrm>
                <a:off x="5170170" y="1702550"/>
                <a:ext cx="206693" cy="16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5168027" y="1728019"/>
                <a:ext cx="206693" cy="135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Round Same Side Corner Rectangle 65"/>
            <p:cNvSpPr/>
            <p:nvPr/>
          </p:nvSpPr>
          <p:spPr>
            <a:xfrm rot="16200000">
              <a:off x="3097195" y="750426"/>
              <a:ext cx="753690" cy="1843636"/>
            </a:xfrm>
            <a:prstGeom prst="round2SameRect">
              <a:avLst/>
            </a:prstGeom>
            <a:solidFill>
              <a:srgbClr val="A6A6A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Round Same Side Corner Rectangle 66"/>
            <p:cNvSpPr/>
            <p:nvPr/>
          </p:nvSpPr>
          <p:spPr>
            <a:xfrm rot="5400000">
              <a:off x="5772045" y="704954"/>
              <a:ext cx="753689" cy="1934580"/>
            </a:xfrm>
            <a:prstGeom prst="round2SameRect">
              <a:avLst/>
            </a:prstGeom>
            <a:solidFill>
              <a:srgbClr val="A6A6A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9987865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3012" y="990600"/>
            <a:ext cx="6637977" cy="274320"/>
            <a:chOff x="1210623" y="990600"/>
            <a:chExt cx="6637977" cy="274320"/>
          </a:xfrm>
        </p:grpSpPr>
        <p:sp>
          <p:nvSpPr>
            <p:cNvPr id="3" name="Round Same Side Corner Rectangle 2"/>
            <p:cNvSpPr/>
            <p:nvPr/>
          </p:nvSpPr>
          <p:spPr>
            <a:xfrm>
              <a:off x="1210623"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Analysis</a:t>
              </a:r>
              <a:endParaRPr lang="en-US" sz="1100" dirty="0">
                <a:solidFill>
                  <a:prstClr val="white"/>
                </a:solidFill>
                <a:latin typeface="Aharoni" panose="02010803020104030203" pitchFamily="2" charset="-79"/>
                <a:cs typeface="Aharoni" panose="02010803020104030203" pitchFamily="2" charset="-79"/>
              </a:endParaRPr>
            </a:p>
          </p:txBody>
        </p:sp>
        <p:sp>
          <p:nvSpPr>
            <p:cNvPr id="4" name="Round Same Side Corner Rectangle 3"/>
            <p:cNvSpPr/>
            <p:nvPr/>
          </p:nvSpPr>
          <p:spPr>
            <a:xfrm>
              <a:off x="2550077" y="990600"/>
              <a:ext cx="1280160" cy="274320"/>
            </a:xfrm>
            <a:prstGeom prst="round2SameRect">
              <a:avLst/>
            </a:prstGeom>
            <a:solidFill>
              <a:srgbClr val="FFFF66"/>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black">
                      <a:lumMod val="95000"/>
                      <a:lumOff val="5000"/>
                    </a:prstClr>
                  </a:solidFill>
                  <a:latin typeface="Aharoni" panose="02010803020104030203" pitchFamily="2" charset="-79"/>
                  <a:cs typeface="Aharoni" panose="02010803020104030203" pitchFamily="2" charset="-79"/>
                </a:rPr>
                <a:t>Design</a:t>
              </a:r>
              <a:endParaRPr lang="en-US" sz="1100" b="1" dirty="0">
                <a:solidFill>
                  <a:prstClr val="black">
                    <a:lumMod val="95000"/>
                    <a:lumOff val="5000"/>
                  </a:prstClr>
                </a:solidFill>
                <a:latin typeface="Aharoni" panose="02010803020104030203" pitchFamily="2" charset="-79"/>
                <a:cs typeface="Aharoni" panose="02010803020104030203" pitchFamily="2" charset="-79"/>
              </a:endParaRPr>
            </a:p>
          </p:txBody>
        </p:sp>
        <p:sp>
          <p:nvSpPr>
            <p:cNvPr id="5" name="Round Same Side Corner Rectangle 4"/>
            <p:cNvSpPr/>
            <p:nvPr/>
          </p:nvSpPr>
          <p:spPr>
            <a:xfrm>
              <a:off x="3889531"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Development</a:t>
              </a:r>
              <a:endParaRPr lang="en-US" sz="1100" dirty="0">
                <a:solidFill>
                  <a:prstClr val="white"/>
                </a:solidFill>
                <a:latin typeface="Aharoni" panose="02010803020104030203" pitchFamily="2" charset="-79"/>
                <a:cs typeface="Aharoni" panose="02010803020104030203" pitchFamily="2" charset="-79"/>
              </a:endParaRPr>
            </a:p>
          </p:txBody>
        </p:sp>
        <p:sp>
          <p:nvSpPr>
            <p:cNvPr id="6" name="Round Same Side Corner Rectangle 5"/>
            <p:cNvSpPr/>
            <p:nvPr/>
          </p:nvSpPr>
          <p:spPr>
            <a:xfrm>
              <a:off x="5228985"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Implementation</a:t>
              </a:r>
              <a:endParaRPr lang="en-US" sz="1100" dirty="0">
                <a:solidFill>
                  <a:prstClr val="white"/>
                </a:solidFill>
                <a:latin typeface="Aharoni" panose="02010803020104030203" pitchFamily="2" charset="-79"/>
                <a:cs typeface="Aharoni" panose="02010803020104030203" pitchFamily="2" charset="-79"/>
              </a:endParaRPr>
            </a:p>
          </p:txBody>
        </p:sp>
        <p:sp>
          <p:nvSpPr>
            <p:cNvPr id="7" name="Round Same Side Corner Rectangle 6"/>
            <p:cNvSpPr/>
            <p:nvPr/>
          </p:nvSpPr>
          <p:spPr>
            <a:xfrm>
              <a:off x="6568440"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Evaluation</a:t>
              </a:r>
              <a:endParaRPr lang="en-US" sz="1100" dirty="0">
                <a:solidFill>
                  <a:prstClr val="white"/>
                </a:solidFill>
                <a:latin typeface="Aharoni" panose="02010803020104030203" pitchFamily="2" charset="-79"/>
                <a:cs typeface="Aharoni" panose="02010803020104030203" pitchFamily="2" charset="-79"/>
              </a:endParaRPr>
            </a:p>
          </p:txBody>
        </p:sp>
      </p:grpSp>
      <p:sp>
        <p:nvSpPr>
          <p:cNvPr id="8" name="Rounded Rectangle 7"/>
          <p:cNvSpPr/>
          <p:nvPr/>
        </p:nvSpPr>
        <p:spPr>
          <a:xfrm>
            <a:off x="914400" y="2057400"/>
            <a:ext cx="6172200" cy="3962400"/>
          </a:xfrm>
          <a:prstGeom prst="roundRect">
            <a:avLst/>
          </a:prstGeom>
          <a:solidFill>
            <a:schemeClr val="bg1"/>
          </a:solidFill>
          <a:ln w="3175">
            <a:solidFill>
              <a:schemeClr val="bg1">
                <a:lumMod val="95000"/>
              </a:schemeClr>
            </a:solid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5146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184" y="3000375"/>
            <a:ext cx="373712"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0691" y="4114800"/>
            <a:ext cx="390698"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2403" y="5143500"/>
            <a:ext cx="387275"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nvGrpSpPr>
          <p:cNvPr id="18" name="Group 17"/>
          <p:cNvGrpSpPr/>
          <p:nvPr/>
        </p:nvGrpSpPr>
        <p:grpSpPr>
          <a:xfrm>
            <a:off x="5029200" y="3826825"/>
            <a:ext cx="1736009" cy="914400"/>
            <a:chOff x="5029200" y="3898075"/>
            <a:chExt cx="1736009" cy="914400"/>
          </a:xfrm>
          <a:solidFill>
            <a:srgbClr val="000000">
              <a:alpha val="89804"/>
            </a:srgbClr>
          </a:solidFill>
        </p:grpSpPr>
        <p:sp>
          <p:nvSpPr>
            <p:cNvPr id="13" name="Rounded Rectangular Callout 12"/>
            <p:cNvSpPr/>
            <p:nvPr/>
          </p:nvSpPr>
          <p:spPr>
            <a:xfrm>
              <a:off x="5029200" y="3898075"/>
              <a:ext cx="1736009" cy="914400"/>
            </a:xfrm>
            <a:prstGeom prst="wedgeRoundRectCallout">
              <a:avLst>
                <a:gd name="adj1" fmla="val 74868"/>
                <a:gd name="adj2" fmla="val -26974"/>
                <a:gd name="adj3" fmla="val 16667"/>
              </a:avLst>
            </a:prstGeom>
            <a:grpFill/>
            <a:ln>
              <a:solidFill>
                <a:schemeClr val="bg1">
                  <a:lumMod val="95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spcAft>
                  <a:spcPts val="600"/>
                </a:spcAft>
              </a:pPr>
              <a:r>
                <a:rPr lang="en-US" sz="1200" b="1" dirty="0" smtClean="0">
                  <a:solidFill>
                    <a:prstClr val="white"/>
                  </a:solidFill>
                </a:rPr>
                <a:t>DOD Lunch and Learn</a:t>
              </a:r>
            </a:p>
            <a:p>
              <a:pPr algn="ctr">
                <a:spcAft>
                  <a:spcPts val="600"/>
                </a:spcAft>
              </a:pPr>
              <a:endParaRPr lang="en-US" sz="1100" dirty="0">
                <a:solidFill>
                  <a:prstClr val="white"/>
                </a:solidFill>
              </a:endParaRPr>
            </a:p>
          </p:txBody>
        </p:sp>
        <p:sp>
          <p:nvSpPr>
            <p:cNvPr id="15" name="Rectangle 14"/>
            <p:cNvSpPr/>
            <p:nvPr/>
          </p:nvSpPr>
          <p:spPr>
            <a:xfrm>
              <a:off x="5245925" y="4451860"/>
              <a:ext cx="548640" cy="167640"/>
            </a:xfrm>
            <a:prstGeom prst="rect">
              <a:avLst/>
            </a:prstGeom>
            <a:grpFill/>
            <a:ln>
              <a:solidFill>
                <a:schemeClr val="tx1">
                  <a:lumMod val="95000"/>
                  <a:lumOff val="5000"/>
                </a:schemeClr>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Read</a:t>
              </a:r>
              <a:endParaRPr lang="en-US" sz="1050" b="1" dirty="0">
                <a:solidFill>
                  <a:prstClr val="white"/>
                </a:solidFill>
              </a:endParaRPr>
            </a:p>
          </p:txBody>
        </p:sp>
        <p:sp>
          <p:nvSpPr>
            <p:cNvPr id="25" name="Rectangle 24"/>
            <p:cNvSpPr/>
            <p:nvPr/>
          </p:nvSpPr>
          <p:spPr>
            <a:xfrm>
              <a:off x="6019800" y="4451860"/>
              <a:ext cx="548640" cy="167640"/>
            </a:xfrm>
            <a:prstGeom prst="rect">
              <a:avLst/>
            </a:prstGeom>
            <a:grpFill/>
            <a:ln>
              <a:solidFill>
                <a:srgbClr val="000000"/>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Ignore</a:t>
              </a:r>
              <a:endParaRPr lang="en-US" sz="1050" b="1" dirty="0">
                <a:solidFill>
                  <a:prstClr val="white"/>
                </a:solidFill>
              </a:endParaRPr>
            </a:p>
          </p:txBody>
        </p:sp>
      </p:grpSp>
      <p:graphicFrame>
        <p:nvGraphicFramePr>
          <p:cNvPr id="32" name="Table 31"/>
          <p:cNvGraphicFramePr>
            <a:graphicFrameLocks noGrp="1"/>
          </p:cNvGraphicFramePr>
          <p:nvPr>
            <p:extLst>
              <p:ext uri="{D42A27DB-BD31-4B8C-83A1-F6EECF244321}">
                <p14:modId xmlns:p14="http://schemas.microsoft.com/office/powerpoint/2010/main" val="2952370851"/>
              </p:ext>
            </p:extLst>
          </p:nvPr>
        </p:nvGraphicFramePr>
        <p:xfrm>
          <a:off x="1285500" y="2179320"/>
          <a:ext cx="4846320" cy="251460"/>
        </p:xfrm>
        <a:graphic>
          <a:graphicData uri="http://schemas.openxmlformats.org/drawingml/2006/table">
            <a:tbl>
              <a:tblPr firstRow="1" bandRow="1">
                <a:tableStyleId>{3B4B98B0-60AC-42C2-AFA5-B58CD77FA1E5}</a:tableStyleId>
              </a:tblPr>
              <a:tblGrid>
                <a:gridCol w="640080"/>
                <a:gridCol w="640080"/>
                <a:gridCol w="640080"/>
                <a:gridCol w="640080"/>
                <a:gridCol w="822960"/>
                <a:gridCol w="822960"/>
                <a:gridCol w="640080"/>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grpSp>
        <p:nvGrpSpPr>
          <p:cNvPr id="33" name="Group 32"/>
          <p:cNvGrpSpPr/>
          <p:nvPr/>
        </p:nvGrpSpPr>
        <p:grpSpPr>
          <a:xfrm>
            <a:off x="2909936" y="2221675"/>
            <a:ext cx="170411" cy="167640"/>
            <a:chOff x="6619340" y="2534426"/>
            <a:chExt cx="170411" cy="167640"/>
          </a:xfrm>
          <a:effectLst>
            <a:glow rad="63500">
              <a:srgbClr val="FFFF00">
                <a:alpha val="40000"/>
              </a:srgbClr>
            </a:glow>
          </a:effectLst>
        </p:grpSpPr>
        <p:cxnSp>
          <p:nvCxnSpPr>
            <p:cNvPr id="34" name="Straight Connector 33"/>
            <p:cNvCxnSpPr/>
            <p:nvPr/>
          </p:nvCxnSpPr>
          <p:spPr>
            <a:xfrm>
              <a:off x="6619340" y="2534426"/>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781800" y="2534426"/>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2678875" y="2235135"/>
            <a:ext cx="174335" cy="167640"/>
            <a:chOff x="6043653" y="2651098"/>
            <a:chExt cx="174335" cy="167640"/>
          </a:xfrm>
          <a:effectLst>
            <a:glow rad="63500">
              <a:srgbClr val="FFFF00">
                <a:alpha val="40000"/>
              </a:srgbClr>
            </a:glow>
          </a:effectLst>
        </p:grpSpPr>
        <p:cxnSp>
          <p:nvCxnSpPr>
            <p:cNvPr id="37" name="Straight Connector 36"/>
            <p:cNvCxnSpPr/>
            <p:nvPr/>
          </p:nvCxnSpPr>
          <p:spPr>
            <a:xfrm rot="10800000">
              <a:off x="6047577" y="2818738"/>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a:off x="6043653" y="2651098"/>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custDataLst>
              <p:tags r:id="rId1"/>
            </p:custDataLst>
          </p:nvPr>
        </p:nvSpPr>
        <p:spPr>
          <a:xfrm>
            <a:off x="6551420" y="2207743"/>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40" name="TextBox 39"/>
          <p:cNvSpPr txBox="1"/>
          <p:nvPr/>
        </p:nvSpPr>
        <p:spPr>
          <a:xfrm>
            <a:off x="6551420" y="2197925"/>
            <a:ext cx="182880" cy="196355"/>
          </a:xfrm>
          <a:prstGeom prst="rect">
            <a:avLst/>
          </a:prstGeom>
          <a:noFill/>
        </p:spPr>
        <p:txBody>
          <a:bodyPr wrap="square" rtlCol="0" anchor="ctr">
            <a:spAutoFit/>
          </a:bodyPr>
          <a:lstStyle/>
          <a:p>
            <a:pPr algn="ctr"/>
            <a:r>
              <a:rPr lang="en-US" sz="1400" b="1" dirty="0" smtClean="0">
                <a:solidFill>
                  <a:prstClr val="black"/>
                </a:solidFill>
                <a:latin typeface="Aharoni" pitchFamily="2" charset="-79"/>
                <a:cs typeface="Aharoni" pitchFamily="2" charset="-79"/>
              </a:rPr>
              <a:t>x</a:t>
            </a:r>
            <a:endParaRPr lang="en-US" sz="1400" b="1" dirty="0">
              <a:solidFill>
                <a:prstClr val="black"/>
              </a:solidFill>
              <a:latin typeface="Aharoni" pitchFamily="2" charset="-79"/>
              <a:cs typeface="Aharoni" pitchFamily="2" charset="-79"/>
            </a:endParaRPr>
          </a:p>
        </p:txBody>
      </p:sp>
      <p:sp>
        <p:nvSpPr>
          <p:cNvPr id="41" name="TextBox 40"/>
          <p:cNvSpPr txBox="1"/>
          <p:nvPr>
            <p:custDataLst>
              <p:tags r:id="rId2"/>
            </p:custDataLst>
          </p:nvPr>
        </p:nvSpPr>
        <p:spPr>
          <a:xfrm>
            <a:off x="6277100" y="221961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42" name="TextBox 41"/>
          <p:cNvSpPr txBox="1"/>
          <p:nvPr/>
        </p:nvSpPr>
        <p:spPr>
          <a:xfrm>
            <a:off x="6277100" y="2138701"/>
            <a:ext cx="182880" cy="338554"/>
          </a:xfrm>
          <a:prstGeom prst="rect">
            <a:avLst/>
          </a:prstGeom>
          <a:noFill/>
        </p:spPr>
        <p:txBody>
          <a:bodyPr wrap="square" rtlCol="0" anchor="ctr">
            <a:spAutoFit/>
          </a:bodyPr>
          <a:lstStyle/>
          <a:p>
            <a:pPr algn="ctr"/>
            <a:r>
              <a:rPr lang="en-US" sz="1600" b="1" dirty="0" smtClean="0">
                <a:solidFill>
                  <a:prstClr val="black"/>
                </a:solidFill>
                <a:latin typeface="Aharoni" pitchFamily="2" charset="-79"/>
                <a:cs typeface="Aharoni" pitchFamily="2" charset="-79"/>
              </a:rPr>
              <a:t>_</a:t>
            </a:r>
            <a:endParaRPr lang="en-US" sz="1600" b="1" dirty="0">
              <a:solidFill>
                <a:prstClr val="black"/>
              </a:solidFill>
              <a:latin typeface="Aharoni" pitchFamily="2" charset="-79"/>
              <a:cs typeface="Aharoni" pitchFamily="2" charset="-79"/>
            </a:endParaRPr>
          </a:p>
        </p:txBody>
      </p:sp>
      <p:grpSp>
        <p:nvGrpSpPr>
          <p:cNvPr id="93" name="Group 92"/>
          <p:cNvGrpSpPr/>
          <p:nvPr/>
        </p:nvGrpSpPr>
        <p:grpSpPr>
          <a:xfrm>
            <a:off x="2522642" y="1327605"/>
            <a:ext cx="4563958" cy="753690"/>
            <a:chOff x="2552222" y="1295399"/>
            <a:chExt cx="4563958" cy="753690"/>
          </a:xfrm>
        </p:grpSpPr>
        <p:sp>
          <p:nvSpPr>
            <p:cNvPr id="94" name="Flowchart: Alternate Process 93"/>
            <p:cNvSpPr/>
            <p:nvPr/>
          </p:nvSpPr>
          <p:spPr>
            <a:xfrm>
              <a:off x="2592466" y="1333401"/>
              <a:ext cx="4494134" cy="675973"/>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5" name="Group 94"/>
            <p:cNvGrpSpPr/>
            <p:nvPr/>
          </p:nvGrpSpPr>
          <p:grpSpPr>
            <a:xfrm>
              <a:off x="2707064" y="1333401"/>
              <a:ext cx="659249" cy="658207"/>
              <a:chOff x="2617352" y="1363111"/>
              <a:chExt cx="659249" cy="748874"/>
            </a:xfrm>
          </p:grpSpPr>
          <p:pic>
            <p:nvPicPr>
              <p:cNvPr id="117"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7352" y="1363111"/>
                <a:ext cx="659248" cy="54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8" name="TextBox 117"/>
              <p:cNvSpPr txBox="1"/>
              <p:nvPr/>
            </p:nvSpPr>
            <p:spPr>
              <a:xfrm>
                <a:off x="2617353" y="1891492"/>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Sketching</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96" name="Group 95"/>
            <p:cNvGrpSpPr/>
            <p:nvPr/>
          </p:nvGrpSpPr>
          <p:grpSpPr>
            <a:xfrm>
              <a:off x="3531752" y="1379746"/>
              <a:ext cx="659248" cy="611862"/>
              <a:chOff x="3364373" y="1389787"/>
              <a:chExt cx="659248" cy="696145"/>
            </a:xfrm>
          </p:grpSpPr>
          <p:sp>
            <p:nvSpPr>
              <p:cNvPr id="115" name="TextBox 114"/>
              <p:cNvSpPr txBox="1"/>
              <p:nvPr/>
            </p:nvSpPr>
            <p:spPr>
              <a:xfrm>
                <a:off x="3364373" y="1865439"/>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Modeling</a:t>
                </a:r>
                <a:endParaRPr lang="en-US" sz="800" dirty="0">
                  <a:solidFill>
                    <a:prstClr val="black"/>
                  </a:solidFill>
                  <a:latin typeface="Aharoni" panose="02010803020104030203" pitchFamily="2" charset="-79"/>
                  <a:cs typeface="Aharoni" panose="02010803020104030203" pitchFamily="2" charset="-79"/>
                </a:endParaRPr>
              </a:p>
            </p:txBody>
          </p:sp>
          <p:pic>
            <p:nvPicPr>
              <p:cNvPr id="116"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11975" y="1389787"/>
                <a:ext cx="487892" cy="48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7" name="Group 96"/>
            <p:cNvGrpSpPr/>
            <p:nvPr/>
          </p:nvGrpSpPr>
          <p:grpSpPr>
            <a:xfrm>
              <a:off x="6017706" y="1390474"/>
              <a:ext cx="840294" cy="606310"/>
              <a:chOff x="4036506" y="1430616"/>
              <a:chExt cx="840294" cy="689828"/>
            </a:xfrm>
          </p:grpSpPr>
          <p:grpSp>
            <p:nvGrpSpPr>
              <p:cNvPr id="111" name="Group 110"/>
              <p:cNvGrpSpPr/>
              <p:nvPr/>
            </p:nvGrpSpPr>
            <p:grpSpPr>
              <a:xfrm>
                <a:off x="4036506" y="1430616"/>
                <a:ext cx="840294" cy="689828"/>
                <a:chOff x="4036506" y="1430616"/>
                <a:chExt cx="840294" cy="689828"/>
              </a:xfrm>
            </p:grpSpPr>
            <p:sp>
              <p:nvSpPr>
                <p:cNvPr id="113" name="TextBox 112"/>
                <p:cNvSpPr txBox="1"/>
                <p:nvPr/>
              </p:nvSpPr>
              <p:spPr>
                <a:xfrm>
                  <a:off x="4036506" y="1905000"/>
                  <a:ext cx="840294"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Collaboration</a:t>
                  </a:r>
                  <a:endParaRPr lang="en-US" sz="800" dirty="0">
                    <a:solidFill>
                      <a:prstClr val="black"/>
                    </a:solidFill>
                    <a:latin typeface="Aharoni" panose="02010803020104030203" pitchFamily="2" charset="-79"/>
                    <a:cs typeface="Aharoni" panose="02010803020104030203" pitchFamily="2" charset="-79"/>
                  </a:endParaRPr>
                </a:p>
              </p:txBody>
            </p:sp>
            <p:pic>
              <p:nvPicPr>
                <p:cNvPr id="114"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30435"/>
                <a:stretch/>
              </p:blipFill>
              <p:spPr bwMode="auto">
                <a:xfrm>
                  <a:off x="4213162" y="1430616"/>
                  <a:ext cx="486982" cy="47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2" name="Freeform 111"/>
              <p:cNvSpPr/>
              <p:nvPr/>
            </p:nvSpPr>
            <p:spPr>
              <a:xfrm>
                <a:off x="4620104" y="1435034"/>
                <a:ext cx="123839" cy="160613"/>
              </a:xfrm>
              <a:custGeom>
                <a:avLst/>
                <a:gdLst>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3521 w 122593"/>
                  <a:gd name="connsiteY4" fmla="*/ 11181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1616 w 122593"/>
                  <a:gd name="connsiteY4" fmla="*/ 10800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08003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13718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9303"/>
                  <a:gd name="connsiteX1" fmla="*/ 180 w 122592"/>
                  <a:gd name="connsiteY1" fmla="*/ 31803 h 159303"/>
                  <a:gd name="connsiteX2" fmla="*/ 42090 w 122592"/>
                  <a:gd name="connsiteY2" fmla="*/ 66093 h 159303"/>
                  <a:gd name="connsiteX3" fmla="*/ 30660 w 122592"/>
                  <a:gd name="connsiteY3" fmla="*/ 117528 h 159303"/>
                  <a:gd name="connsiteX4" fmla="*/ 51615 w 122592"/>
                  <a:gd name="connsiteY4" fmla="*/ 113718 h 159303"/>
                  <a:gd name="connsiteX5" fmla="*/ 53520 w 122592"/>
                  <a:gd name="connsiteY5" fmla="*/ 157533 h 159303"/>
                  <a:gd name="connsiteX6" fmla="*/ 91620 w 122592"/>
                  <a:gd name="connsiteY6" fmla="*/ 149913 h 159303"/>
                  <a:gd name="connsiteX7" fmla="*/ 122100 w 122592"/>
                  <a:gd name="connsiteY7" fmla="*/ 142293 h 159303"/>
                  <a:gd name="connsiteX8" fmla="*/ 106860 w 122592"/>
                  <a:gd name="connsiteY8" fmla="*/ 77523 h 159303"/>
                  <a:gd name="connsiteX9" fmla="*/ 61140 w 122592"/>
                  <a:gd name="connsiteY9" fmla="*/ 1323 h 159303"/>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53520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43995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0871"/>
                  <a:gd name="connsiteX1" fmla="*/ 180 w 122592"/>
                  <a:gd name="connsiteY1" fmla="*/ 31803 h 160871"/>
                  <a:gd name="connsiteX2" fmla="*/ 42090 w 122592"/>
                  <a:gd name="connsiteY2" fmla="*/ 66093 h 160871"/>
                  <a:gd name="connsiteX3" fmla="*/ 30660 w 122592"/>
                  <a:gd name="connsiteY3" fmla="*/ 117528 h 160871"/>
                  <a:gd name="connsiteX4" fmla="*/ 59235 w 122592"/>
                  <a:gd name="connsiteY4" fmla="*/ 121338 h 160871"/>
                  <a:gd name="connsiteX5" fmla="*/ 43995 w 122592"/>
                  <a:gd name="connsiteY5" fmla="*/ 157533 h 160871"/>
                  <a:gd name="connsiteX6" fmla="*/ 85905 w 122592"/>
                  <a:gd name="connsiteY6" fmla="*/ 157533 h 160871"/>
                  <a:gd name="connsiteX7" fmla="*/ 122100 w 122592"/>
                  <a:gd name="connsiteY7" fmla="*/ 142293 h 160871"/>
                  <a:gd name="connsiteX8" fmla="*/ 106860 w 122592"/>
                  <a:gd name="connsiteY8" fmla="*/ 77523 h 160871"/>
                  <a:gd name="connsiteX9" fmla="*/ 61140 w 122592"/>
                  <a:gd name="connsiteY9" fmla="*/ 1323 h 160871"/>
                  <a:gd name="connsiteX0" fmla="*/ 61440 w 122892"/>
                  <a:gd name="connsiteY0" fmla="*/ 1373 h 160921"/>
                  <a:gd name="connsiteX1" fmla="*/ 480 w 122892"/>
                  <a:gd name="connsiteY1" fmla="*/ 31853 h 160921"/>
                  <a:gd name="connsiteX2" fmla="*/ 32865 w 122892"/>
                  <a:gd name="connsiteY2" fmla="*/ 73763 h 160921"/>
                  <a:gd name="connsiteX3" fmla="*/ 30960 w 122892"/>
                  <a:gd name="connsiteY3" fmla="*/ 117578 h 160921"/>
                  <a:gd name="connsiteX4" fmla="*/ 59535 w 122892"/>
                  <a:gd name="connsiteY4" fmla="*/ 121388 h 160921"/>
                  <a:gd name="connsiteX5" fmla="*/ 44295 w 122892"/>
                  <a:gd name="connsiteY5" fmla="*/ 157583 h 160921"/>
                  <a:gd name="connsiteX6" fmla="*/ 86205 w 122892"/>
                  <a:gd name="connsiteY6" fmla="*/ 157583 h 160921"/>
                  <a:gd name="connsiteX7" fmla="*/ 122400 w 122892"/>
                  <a:gd name="connsiteY7" fmla="*/ 142343 h 160921"/>
                  <a:gd name="connsiteX8" fmla="*/ 107160 w 122892"/>
                  <a:gd name="connsiteY8" fmla="*/ 77573 h 160921"/>
                  <a:gd name="connsiteX9" fmla="*/ 61440 w 122892"/>
                  <a:gd name="connsiteY9" fmla="*/ 1373 h 160921"/>
                  <a:gd name="connsiteX0" fmla="*/ 61429 w 122881"/>
                  <a:gd name="connsiteY0" fmla="*/ 1373 h 160921"/>
                  <a:gd name="connsiteX1" fmla="*/ 469 w 122881"/>
                  <a:gd name="connsiteY1" fmla="*/ 31853 h 160921"/>
                  <a:gd name="connsiteX2" fmla="*/ 32854 w 122881"/>
                  <a:gd name="connsiteY2" fmla="*/ 73763 h 160921"/>
                  <a:gd name="connsiteX3" fmla="*/ 25234 w 122881"/>
                  <a:gd name="connsiteY3" fmla="*/ 127103 h 160921"/>
                  <a:gd name="connsiteX4" fmla="*/ 59524 w 122881"/>
                  <a:gd name="connsiteY4" fmla="*/ 121388 h 160921"/>
                  <a:gd name="connsiteX5" fmla="*/ 44284 w 122881"/>
                  <a:gd name="connsiteY5" fmla="*/ 157583 h 160921"/>
                  <a:gd name="connsiteX6" fmla="*/ 86194 w 122881"/>
                  <a:gd name="connsiteY6" fmla="*/ 157583 h 160921"/>
                  <a:gd name="connsiteX7" fmla="*/ 122389 w 122881"/>
                  <a:gd name="connsiteY7" fmla="*/ 142343 h 160921"/>
                  <a:gd name="connsiteX8" fmla="*/ 107149 w 122881"/>
                  <a:gd name="connsiteY8" fmla="*/ 77573 h 160921"/>
                  <a:gd name="connsiteX9" fmla="*/ 61429 w 122881"/>
                  <a:gd name="connsiteY9" fmla="*/ 1373 h 160921"/>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4428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3666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17 w 122869"/>
                  <a:gd name="connsiteY0" fmla="*/ 1373 h 160650"/>
                  <a:gd name="connsiteX1" fmla="*/ 457 w 122869"/>
                  <a:gd name="connsiteY1" fmla="*/ 31853 h 160650"/>
                  <a:gd name="connsiteX2" fmla="*/ 32842 w 122869"/>
                  <a:gd name="connsiteY2" fmla="*/ 73763 h 160650"/>
                  <a:gd name="connsiteX3" fmla="*/ 19507 w 122869"/>
                  <a:gd name="connsiteY3" fmla="*/ 127103 h 160650"/>
                  <a:gd name="connsiteX4" fmla="*/ 49987 w 122869"/>
                  <a:gd name="connsiteY4" fmla="*/ 125198 h 160650"/>
                  <a:gd name="connsiteX5" fmla="*/ 36652 w 122869"/>
                  <a:gd name="connsiteY5" fmla="*/ 157583 h 160650"/>
                  <a:gd name="connsiteX6" fmla="*/ 86182 w 122869"/>
                  <a:gd name="connsiteY6" fmla="*/ 157583 h 160650"/>
                  <a:gd name="connsiteX7" fmla="*/ 122377 w 122869"/>
                  <a:gd name="connsiteY7" fmla="*/ 142343 h 160650"/>
                  <a:gd name="connsiteX8" fmla="*/ 107137 w 122869"/>
                  <a:gd name="connsiteY8" fmla="*/ 77573 h 160650"/>
                  <a:gd name="connsiteX9" fmla="*/ 61417 w 122869"/>
                  <a:gd name="connsiteY9" fmla="*/ 1373 h 160650"/>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3726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9441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39" h="160613">
                    <a:moveTo>
                      <a:pt x="62387" y="1336"/>
                    </a:moveTo>
                    <a:cubicBezTo>
                      <a:pt x="44607" y="-6284"/>
                      <a:pt x="8412" y="20704"/>
                      <a:pt x="1427" y="31816"/>
                    </a:cubicBezTo>
                    <a:cubicBezTo>
                      <a:pt x="-5558" y="42928"/>
                      <a:pt x="15079" y="61026"/>
                      <a:pt x="20476" y="68011"/>
                    </a:cubicBezTo>
                    <a:cubicBezTo>
                      <a:pt x="25873" y="74996"/>
                      <a:pt x="33812" y="69599"/>
                      <a:pt x="33812" y="79441"/>
                    </a:cubicBezTo>
                    <a:cubicBezTo>
                      <a:pt x="33812" y="89283"/>
                      <a:pt x="17620" y="119446"/>
                      <a:pt x="20477" y="127066"/>
                    </a:cubicBezTo>
                    <a:cubicBezTo>
                      <a:pt x="23334" y="134686"/>
                      <a:pt x="48100" y="120081"/>
                      <a:pt x="50957" y="125161"/>
                    </a:cubicBezTo>
                    <a:cubicBezTo>
                      <a:pt x="53814" y="130241"/>
                      <a:pt x="31590" y="152149"/>
                      <a:pt x="37622" y="157546"/>
                    </a:cubicBezTo>
                    <a:cubicBezTo>
                      <a:pt x="43655" y="162944"/>
                      <a:pt x="72865" y="160086"/>
                      <a:pt x="87152" y="157546"/>
                    </a:cubicBezTo>
                    <a:cubicBezTo>
                      <a:pt x="101439" y="155006"/>
                      <a:pt x="120807" y="154371"/>
                      <a:pt x="123347" y="142306"/>
                    </a:cubicBezTo>
                    <a:cubicBezTo>
                      <a:pt x="125887" y="130241"/>
                      <a:pt x="118267" y="98491"/>
                      <a:pt x="108107" y="77536"/>
                    </a:cubicBezTo>
                    <a:cubicBezTo>
                      <a:pt x="97947" y="56581"/>
                      <a:pt x="80167" y="8956"/>
                      <a:pt x="62387" y="1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98" name="Group 97"/>
            <p:cNvGrpSpPr/>
            <p:nvPr/>
          </p:nvGrpSpPr>
          <p:grpSpPr>
            <a:xfrm>
              <a:off x="4441768" y="1374612"/>
              <a:ext cx="816032" cy="622172"/>
              <a:chOff x="4441768" y="1374612"/>
              <a:chExt cx="816032" cy="622172"/>
            </a:xfrm>
          </p:grpSpPr>
          <p:pic>
            <p:nvPicPr>
              <p:cNvPr id="109" name="Picture 8"/>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851" t="809" r="2548" b="1221"/>
              <a:stretch/>
            </p:blipFill>
            <p:spPr bwMode="auto">
              <a:xfrm>
                <a:off x="4495800" y="1374612"/>
                <a:ext cx="601980" cy="42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0" name="TextBox 109"/>
              <p:cNvSpPr txBox="1"/>
              <p:nvPr/>
            </p:nvSpPr>
            <p:spPr>
              <a:xfrm>
                <a:off x="4441768" y="1807424"/>
                <a:ext cx="816032" cy="189360"/>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Objectives</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99" name="Group 98"/>
            <p:cNvGrpSpPr/>
            <p:nvPr/>
          </p:nvGrpSpPr>
          <p:grpSpPr>
            <a:xfrm>
              <a:off x="5308138" y="1429029"/>
              <a:ext cx="864062" cy="599342"/>
              <a:chOff x="4850938" y="1447800"/>
              <a:chExt cx="864062" cy="681900"/>
            </a:xfrm>
          </p:grpSpPr>
          <p:sp>
            <p:nvSpPr>
              <p:cNvPr id="102" name="TextBox 101"/>
              <p:cNvSpPr txBox="1"/>
              <p:nvPr/>
            </p:nvSpPr>
            <p:spPr>
              <a:xfrm>
                <a:off x="4850938" y="1914256"/>
                <a:ext cx="864062"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Templates</a:t>
                </a:r>
                <a:endParaRPr lang="en-US" sz="800" dirty="0">
                  <a:solidFill>
                    <a:prstClr val="black"/>
                  </a:solidFill>
                  <a:latin typeface="Aharoni" panose="02010803020104030203" pitchFamily="2" charset="-79"/>
                  <a:cs typeface="Aharoni" panose="02010803020104030203" pitchFamily="2" charset="-79"/>
                </a:endParaRPr>
              </a:p>
            </p:txBody>
          </p:sp>
          <p:sp>
            <p:nvSpPr>
              <p:cNvPr id="103" name="Rectangle 102"/>
              <p:cNvSpPr/>
              <p:nvPr/>
            </p:nvSpPr>
            <p:spPr>
              <a:xfrm>
                <a:off x="4953000" y="1447800"/>
                <a:ext cx="457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104" name="Rectangle 103"/>
              <p:cNvSpPr/>
              <p:nvPr/>
            </p:nvSpPr>
            <p:spPr>
              <a:xfrm>
                <a:off x="4996815" y="1476470"/>
                <a:ext cx="215266" cy="19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5237798" y="1476470"/>
                <a:ext cx="139066" cy="132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5170170" y="1702550"/>
                <a:ext cx="206693" cy="168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7" name="Straight Connector 106"/>
              <p:cNvCxnSpPr/>
              <p:nvPr/>
            </p:nvCxnSpPr>
            <p:spPr>
              <a:xfrm>
                <a:off x="5170170" y="1702550"/>
                <a:ext cx="206693" cy="16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5168027" y="1728019"/>
                <a:ext cx="206693" cy="135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ound Same Side Corner Rectangle 99"/>
            <p:cNvSpPr/>
            <p:nvPr/>
          </p:nvSpPr>
          <p:spPr>
            <a:xfrm rot="16200000">
              <a:off x="3097195" y="750426"/>
              <a:ext cx="753690" cy="1843636"/>
            </a:xfrm>
            <a:prstGeom prst="round2SameRect">
              <a:avLst/>
            </a:prstGeom>
            <a:solidFill>
              <a:srgbClr val="A6A6A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ound Same Side Corner Rectangle 100"/>
            <p:cNvSpPr/>
            <p:nvPr/>
          </p:nvSpPr>
          <p:spPr>
            <a:xfrm rot="5400000">
              <a:off x="5772045" y="704954"/>
              <a:ext cx="753689" cy="1934580"/>
            </a:xfrm>
            <a:prstGeom prst="round2SameRect">
              <a:avLst/>
            </a:prstGeom>
            <a:solidFill>
              <a:srgbClr val="A6A6A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4" name="Rectangle 5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rotWithShape="1">
          <a:blip r:embed="rId13">
            <a:extLst>
              <a:ext uri="{BEBA8EAE-BF5A-486C-A8C5-ECC9F3942E4B}">
                <a14:imgProps xmlns:a14="http://schemas.microsoft.com/office/drawing/2010/main">
                  <a14:imgLayer r:embed="rId14">
                    <a14:imgEffect>
                      <a14:sharpenSoften amount="24000"/>
                    </a14:imgEffect>
                    <a14:imgEffect>
                      <a14:saturation sat="90000"/>
                    </a14:imgEffect>
                  </a14:imgLayer>
                </a14:imgProps>
              </a:ext>
              <a:ext uri="{28A0092B-C50C-407E-A947-70E740481C1C}">
                <a14:useLocalDpi xmlns:a14="http://schemas.microsoft.com/office/drawing/2010/main" val="0"/>
              </a:ext>
            </a:extLst>
          </a:blip>
          <a:srcRect l="49476" t="2728" r="-382" b="4638"/>
          <a:stretch/>
        </p:blipFill>
        <p:spPr>
          <a:xfrm>
            <a:off x="929987" y="854077"/>
            <a:ext cx="4365515" cy="4251100"/>
          </a:xfrm>
          <a:prstGeom prst="rect">
            <a:avLst/>
          </a:prstGeom>
        </p:spPr>
      </p:pic>
      <p:pic>
        <p:nvPicPr>
          <p:cNvPr id="9" name="Picture 8"/>
          <p:cNvPicPr>
            <a:picLocks noChangeAspect="1"/>
          </p:cNvPicPr>
          <p:nvPr/>
        </p:nvPicPr>
        <p:blipFill rotWithShape="1">
          <a:blip r:embed="rId15" cstate="print">
            <a:extLst>
              <a:ext uri="{28A0092B-C50C-407E-A947-70E740481C1C}">
                <a14:useLocalDpi xmlns:a14="http://schemas.microsoft.com/office/drawing/2010/main" val="0"/>
              </a:ext>
            </a:extLst>
          </a:blip>
          <a:srcRect l="12718" t="1629" r="13301"/>
          <a:stretch/>
        </p:blipFill>
        <p:spPr>
          <a:xfrm>
            <a:off x="5008234" y="3408900"/>
            <a:ext cx="3614742" cy="2703645"/>
          </a:xfrm>
          <a:prstGeom prst="rect">
            <a:avLst/>
          </a:prstGeom>
        </p:spPr>
      </p:pic>
    </p:spTree>
    <p:extLst>
      <p:ext uri="{BB962C8B-B14F-4D97-AF65-F5344CB8AC3E}">
        <p14:creationId xmlns:p14="http://schemas.microsoft.com/office/powerpoint/2010/main" val="221715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5"/>
                                        </p:tgtEl>
                                      </p:cBhvr>
                                    </p:animEffect>
                                    <p:set>
                                      <p:cBhvr>
                                        <p:cTn id="22" dur="1" fill="hold">
                                          <p:stCondLst>
                                            <p:cond delay="499"/>
                                          </p:stCondLst>
                                        </p:cTn>
                                        <p:tgtEl>
                                          <p:spTgt spid="5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4"/>
                                        </p:tgtEl>
                                      </p:cBhvr>
                                    </p:animEffect>
                                    <p:set>
                                      <p:cBhvr>
                                        <p:cTn id="27"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815" t="1629" r="13107"/>
          <a:stretch/>
        </p:blipFill>
        <p:spPr>
          <a:xfrm>
            <a:off x="24213" y="98852"/>
            <a:ext cx="9048765" cy="6759148"/>
          </a:xfrm>
          <a:prstGeom prst="rect">
            <a:avLst/>
          </a:prstGeom>
        </p:spPr>
      </p:pic>
    </p:spTree>
    <p:extLst>
      <p:ext uri="{BB962C8B-B14F-4D97-AF65-F5344CB8AC3E}">
        <p14:creationId xmlns:p14="http://schemas.microsoft.com/office/powerpoint/2010/main" val="665358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3012" y="990600"/>
            <a:ext cx="6637977" cy="274320"/>
            <a:chOff x="1210623" y="990600"/>
            <a:chExt cx="6637977" cy="274320"/>
          </a:xfrm>
        </p:grpSpPr>
        <p:sp>
          <p:nvSpPr>
            <p:cNvPr id="3" name="Round Same Side Corner Rectangle 2"/>
            <p:cNvSpPr/>
            <p:nvPr/>
          </p:nvSpPr>
          <p:spPr>
            <a:xfrm>
              <a:off x="1210623"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Analysis</a:t>
              </a:r>
              <a:endParaRPr lang="en-US" sz="1100" dirty="0">
                <a:solidFill>
                  <a:prstClr val="white"/>
                </a:solidFill>
                <a:latin typeface="Aharoni" panose="02010803020104030203" pitchFamily="2" charset="-79"/>
                <a:cs typeface="Aharoni" panose="02010803020104030203" pitchFamily="2" charset="-79"/>
              </a:endParaRPr>
            </a:p>
          </p:txBody>
        </p:sp>
        <p:sp>
          <p:nvSpPr>
            <p:cNvPr id="4" name="Round Same Side Corner Rectangle 3"/>
            <p:cNvSpPr/>
            <p:nvPr/>
          </p:nvSpPr>
          <p:spPr>
            <a:xfrm>
              <a:off x="2550077" y="990600"/>
              <a:ext cx="1280160" cy="274320"/>
            </a:xfrm>
            <a:prstGeom prst="round2SameRect">
              <a:avLst/>
            </a:prstGeom>
            <a:solidFill>
              <a:srgbClr val="FFFF66"/>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black">
                      <a:lumMod val="95000"/>
                      <a:lumOff val="5000"/>
                    </a:prstClr>
                  </a:solidFill>
                  <a:latin typeface="Aharoni" panose="02010803020104030203" pitchFamily="2" charset="-79"/>
                  <a:cs typeface="Aharoni" panose="02010803020104030203" pitchFamily="2" charset="-79"/>
                </a:rPr>
                <a:t>Design</a:t>
              </a:r>
              <a:endParaRPr lang="en-US" sz="1100" b="1" dirty="0">
                <a:solidFill>
                  <a:prstClr val="black">
                    <a:lumMod val="95000"/>
                    <a:lumOff val="5000"/>
                  </a:prstClr>
                </a:solidFill>
                <a:latin typeface="Aharoni" panose="02010803020104030203" pitchFamily="2" charset="-79"/>
                <a:cs typeface="Aharoni" panose="02010803020104030203" pitchFamily="2" charset="-79"/>
              </a:endParaRPr>
            </a:p>
          </p:txBody>
        </p:sp>
        <p:sp>
          <p:nvSpPr>
            <p:cNvPr id="5" name="Round Same Side Corner Rectangle 4"/>
            <p:cNvSpPr/>
            <p:nvPr/>
          </p:nvSpPr>
          <p:spPr>
            <a:xfrm>
              <a:off x="3889531"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Development</a:t>
              </a:r>
              <a:endParaRPr lang="en-US" sz="1100" dirty="0">
                <a:solidFill>
                  <a:prstClr val="white"/>
                </a:solidFill>
                <a:latin typeface="Aharoni" panose="02010803020104030203" pitchFamily="2" charset="-79"/>
                <a:cs typeface="Aharoni" panose="02010803020104030203" pitchFamily="2" charset="-79"/>
              </a:endParaRPr>
            </a:p>
          </p:txBody>
        </p:sp>
        <p:sp>
          <p:nvSpPr>
            <p:cNvPr id="6" name="Round Same Side Corner Rectangle 5"/>
            <p:cNvSpPr/>
            <p:nvPr/>
          </p:nvSpPr>
          <p:spPr>
            <a:xfrm>
              <a:off x="5228985"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Implementation</a:t>
              </a:r>
              <a:endParaRPr lang="en-US" sz="1100" dirty="0">
                <a:solidFill>
                  <a:prstClr val="white"/>
                </a:solidFill>
                <a:latin typeface="Aharoni" panose="02010803020104030203" pitchFamily="2" charset="-79"/>
                <a:cs typeface="Aharoni" panose="02010803020104030203" pitchFamily="2" charset="-79"/>
              </a:endParaRPr>
            </a:p>
          </p:txBody>
        </p:sp>
        <p:sp>
          <p:nvSpPr>
            <p:cNvPr id="7" name="Round Same Side Corner Rectangle 6"/>
            <p:cNvSpPr/>
            <p:nvPr/>
          </p:nvSpPr>
          <p:spPr>
            <a:xfrm>
              <a:off x="6568440"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Evaluation</a:t>
              </a:r>
              <a:endParaRPr lang="en-US" sz="1100" dirty="0">
                <a:solidFill>
                  <a:prstClr val="white"/>
                </a:solidFill>
                <a:latin typeface="Aharoni" panose="02010803020104030203" pitchFamily="2" charset="-79"/>
                <a:cs typeface="Aharoni" panose="02010803020104030203" pitchFamily="2" charset="-79"/>
              </a:endParaRPr>
            </a:p>
          </p:txBody>
        </p:sp>
      </p:grpSp>
      <p:sp>
        <p:nvSpPr>
          <p:cNvPr id="8" name="Rounded Rectangle 7"/>
          <p:cNvSpPr/>
          <p:nvPr/>
        </p:nvSpPr>
        <p:spPr>
          <a:xfrm>
            <a:off x="914400" y="2057400"/>
            <a:ext cx="6172200" cy="3962400"/>
          </a:xfrm>
          <a:prstGeom prst="roundRect">
            <a:avLst/>
          </a:prstGeom>
          <a:solidFill>
            <a:schemeClr val="bg1"/>
          </a:solidFill>
          <a:ln w="3175">
            <a:solidFill>
              <a:schemeClr val="bg1">
                <a:lumMod val="95000"/>
              </a:schemeClr>
            </a:solid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5146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184" y="3000375"/>
            <a:ext cx="373712"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0691" y="4114800"/>
            <a:ext cx="390698"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2403" y="5143500"/>
            <a:ext cx="387275"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nvGrpSpPr>
          <p:cNvPr id="18" name="Group 17"/>
          <p:cNvGrpSpPr/>
          <p:nvPr/>
        </p:nvGrpSpPr>
        <p:grpSpPr>
          <a:xfrm>
            <a:off x="5029200" y="3826825"/>
            <a:ext cx="1736009" cy="914400"/>
            <a:chOff x="5029200" y="3898075"/>
            <a:chExt cx="1736009" cy="914400"/>
          </a:xfrm>
          <a:solidFill>
            <a:srgbClr val="000000">
              <a:alpha val="89804"/>
            </a:srgbClr>
          </a:solidFill>
        </p:grpSpPr>
        <p:sp>
          <p:nvSpPr>
            <p:cNvPr id="13" name="Rounded Rectangular Callout 12"/>
            <p:cNvSpPr/>
            <p:nvPr/>
          </p:nvSpPr>
          <p:spPr>
            <a:xfrm>
              <a:off x="5029200" y="3898075"/>
              <a:ext cx="1736009" cy="914400"/>
            </a:xfrm>
            <a:prstGeom prst="wedgeRoundRectCallout">
              <a:avLst>
                <a:gd name="adj1" fmla="val 74868"/>
                <a:gd name="adj2" fmla="val -26974"/>
                <a:gd name="adj3" fmla="val 16667"/>
              </a:avLst>
            </a:prstGeom>
            <a:grpFill/>
            <a:ln>
              <a:solidFill>
                <a:schemeClr val="bg1">
                  <a:lumMod val="95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spcAft>
                  <a:spcPts val="600"/>
                </a:spcAft>
              </a:pPr>
              <a:r>
                <a:rPr lang="en-US" sz="1200" b="1" dirty="0" smtClean="0">
                  <a:solidFill>
                    <a:prstClr val="white"/>
                  </a:solidFill>
                </a:rPr>
                <a:t>DOD Lunch and Learn</a:t>
              </a:r>
            </a:p>
            <a:p>
              <a:pPr algn="ctr">
                <a:spcAft>
                  <a:spcPts val="600"/>
                </a:spcAft>
              </a:pPr>
              <a:endParaRPr lang="en-US" sz="1100" dirty="0">
                <a:solidFill>
                  <a:prstClr val="white"/>
                </a:solidFill>
              </a:endParaRPr>
            </a:p>
          </p:txBody>
        </p:sp>
        <p:sp>
          <p:nvSpPr>
            <p:cNvPr id="15" name="Rectangle 14"/>
            <p:cNvSpPr/>
            <p:nvPr/>
          </p:nvSpPr>
          <p:spPr>
            <a:xfrm>
              <a:off x="5245925" y="4451860"/>
              <a:ext cx="548640" cy="167640"/>
            </a:xfrm>
            <a:prstGeom prst="rect">
              <a:avLst/>
            </a:prstGeom>
            <a:solidFill>
              <a:schemeClr val="tx1">
                <a:lumMod val="95000"/>
                <a:lumOff val="5000"/>
              </a:schemeClr>
            </a:solidFill>
            <a:ln>
              <a:solidFill>
                <a:schemeClr val="tx1">
                  <a:lumMod val="95000"/>
                  <a:lumOff val="5000"/>
                </a:schemeClr>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Read</a:t>
              </a:r>
              <a:endParaRPr lang="en-US" sz="1050" b="1" dirty="0">
                <a:solidFill>
                  <a:prstClr val="white"/>
                </a:solidFill>
              </a:endParaRPr>
            </a:p>
          </p:txBody>
        </p:sp>
        <p:sp>
          <p:nvSpPr>
            <p:cNvPr id="25" name="Rectangle 24"/>
            <p:cNvSpPr/>
            <p:nvPr/>
          </p:nvSpPr>
          <p:spPr>
            <a:xfrm>
              <a:off x="6019800" y="4451860"/>
              <a:ext cx="548640" cy="167640"/>
            </a:xfrm>
            <a:prstGeom prst="rect">
              <a:avLst/>
            </a:prstGeom>
            <a:grpFill/>
            <a:ln>
              <a:solidFill>
                <a:schemeClr val="bg1"/>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Ignore</a:t>
              </a:r>
              <a:endParaRPr lang="en-US" sz="1050" b="1" dirty="0">
                <a:solidFill>
                  <a:prstClr val="white"/>
                </a:solidFill>
              </a:endParaRPr>
            </a:p>
          </p:txBody>
        </p:sp>
      </p:grpSp>
      <p:graphicFrame>
        <p:nvGraphicFramePr>
          <p:cNvPr id="32" name="Table 31"/>
          <p:cNvGraphicFramePr>
            <a:graphicFrameLocks noGrp="1"/>
          </p:cNvGraphicFramePr>
          <p:nvPr>
            <p:extLst>
              <p:ext uri="{D42A27DB-BD31-4B8C-83A1-F6EECF244321}">
                <p14:modId xmlns:p14="http://schemas.microsoft.com/office/powerpoint/2010/main" val="2952370851"/>
              </p:ext>
            </p:extLst>
          </p:nvPr>
        </p:nvGraphicFramePr>
        <p:xfrm>
          <a:off x="1285500" y="2179320"/>
          <a:ext cx="4846320" cy="251460"/>
        </p:xfrm>
        <a:graphic>
          <a:graphicData uri="http://schemas.openxmlformats.org/drawingml/2006/table">
            <a:tbl>
              <a:tblPr firstRow="1" bandRow="1">
                <a:tableStyleId>{3B4B98B0-60AC-42C2-AFA5-B58CD77FA1E5}</a:tableStyleId>
              </a:tblPr>
              <a:tblGrid>
                <a:gridCol w="640080"/>
                <a:gridCol w="640080"/>
                <a:gridCol w="640080"/>
                <a:gridCol w="640080"/>
                <a:gridCol w="822960"/>
                <a:gridCol w="822960"/>
                <a:gridCol w="640080"/>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grpSp>
        <p:nvGrpSpPr>
          <p:cNvPr id="33" name="Group 32"/>
          <p:cNvGrpSpPr/>
          <p:nvPr/>
        </p:nvGrpSpPr>
        <p:grpSpPr>
          <a:xfrm>
            <a:off x="2909936" y="2221675"/>
            <a:ext cx="170411" cy="167640"/>
            <a:chOff x="6619340" y="2534426"/>
            <a:chExt cx="170411" cy="167640"/>
          </a:xfrm>
          <a:effectLst>
            <a:glow rad="63500">
              <a:srgbClr val="FFFF00">
                <a:alpha val="40000"/>
              </a:srgbClr>
            </a:glow>
          </a:effectLst>
        </p:grpSpPr>
        <p:cxnSp>
          <p:nvCxnSpPr>
            <p:cNvPr id="34" name="Straight Connector 33"/>
            <p:cNvCxnSpPr/>
            <p:nvPr/>
          </p:nvCxnSpPr>
          <p:spPr>
            <a:xfrm>
              <a:off x="6619340" y="2534426"/>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781800" y="2534426"/>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2678875" y="2235135"/>
            <a:ext cx="174335" cy="167640"/>
            <a:chOff x="6043653" y="2651098"/>
            <a:chExt cx="174335" cy="167640"/>
          </a:xfrm>
          <a:effectLst>
            <a:glow rad="63500">
              <a:srgbClr val="FFFF00">
                <a:alpha val="40000"/>
              </a:srgbClr>
            </a:glow>
          </a:effectLst>
        </p:grpSpPr>
        <p:cxnSp>
          <p:nvCxnSpPr>
            <p:cNvPr id="37" name="Straight Connector 36"/>
            <p:cNvCxnSpPr/>
            <p:nvPr/>
          </p:nvCxnSpPr>
          <p:spPr>
            <a:xfrm rot="10800000">
              <a:off x="6047577" y="2818738"/>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a:off x="6043653" y="2651098"/>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custDataLst>
              <p:tags r:id="rId1"/>
            </p:custDataLst>
          </p:nvPr>
        </p:nvSpPr>
        <p:spPr>
          <a:xfrm>
            <a:off x="6551420" y="2207743"/>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40" name="TextBox 39"/>
          <p:cNvSpPr txBox="1"/>
          <p:nvPr/>
        </p:nvSpPr>
        <p:spPr>
          <a:xfrm>
            <a:off x="6551420" y="2197925"/>
            <a:ext cx="182880" cy="196355"/>
          </a:xfrm>
          <a:prstGeom prst="rect">
            <a:avLst/>
          </a:prstGeom>
          <a:noFill/>
        </p:spPr>
        <p:txBody>
          <a:bodyPr wrap="square" rtlCol="0" anchor="ctr">
            <a:spAutoFit/>
          </a:bodyPr>
          <a:lstStyle/>
          <a:p>
            <a:pPr algn="ctr"/>
            <a:r>
              <a:rPr lang="en-US" sz="1400" b="1" dirty="0" smtClean="0">
                <a:solidFill>
                  <a:prstClr val="black"/>
                </a:solidFill>
                <a:latin typeface="Aharoni" pitchFamily="2" charset="-79"/>
                <a:cs typeface="Aharoni" pitchFamily="2" charset="-79"/>
              </a:rPr>
              <a:t>x</a:t>
            </a:r>
            <a:endParaRPr lang="en-US" sz="1400" b="1" dirty="0">
              <a:solidFill>
                <a:prstClr val="black"/>
              </a:solidFill>
              <a:latin typeface="Aharoni" pitchFamily="2" charset="-79"/>
              <a:cs typeface="Aharoni" pitchFamily="2" charset="-79"/>
            </a:endParaRPr>
          </a:p>
        </p:txBody>
      </p:sp>
      <p:sp>
        <p:nvSpPr>
          <p:cNvPr id="41" name="TextBox 40"/>
          <p:cNvSpPr txBox="1"/>
          <p:nvPr>
            <p:custDataLst>
              <p:tags r:id="rId2"/>
            </p:custDataLst>
          </p:nvPr>
        </p:nvSpPr>
        <p:spPr>
          <a:xfrm>
            <a:off x="6277100" y="221961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42" name="TextBox 41"/>
          <p:cNvSpPr txBox="1"/>
          <p:nvPr/>
        </p:nvSpPr>
        <p:spPr>
          <a:xfrm>
            <a:off x="6277100" y="2138701"/>
            <a:ext cx="182880" cy="338554"/>
          </a:xfrm>
          <a:prstGeom prst="rect">
            <a:avLst/>
          </a:prstGeom>
          <a:noFill/>
        </p:spPr>
        <p:txBody>
          <a:bodyPr wrap="square" rtlCol="0" anchor="ctr">
            <a:spAutoFit/>
          </a:bodyPr>
          <a:lstStyle/>
          <a:p>
            <a:pPr algn="ctr"/>
            <a:r>
              <a:rPr lang="en-US" sz="1600" b="1" dirty="0" smtClean="0">
                <a:solidFill>
                  <a:prstClr val="black"/>
                </a:solidFill>
                <a:latin typeface="Aharoni" pitchFamily="2" charset="-79"/>
                <a:cs typeface="Aharoni" pitchFamily="2" charset="-79"/>
              </a:rPr>
              <a:t>_</a:t>
            </a:r>
            <a:endParaRPr lang="en-US" sz="1600" b="1" dirty="0">
              <a:solidFill>
                <a:prstClr val="black"/>
              </a:solidFill>
              <a:latin typeface="Aharoni" pitchFamily="2" charset="-79"/>
              <a:cs typeface="Aharoni" pitchFamily="2" charset="-79"/>
            </a:endParaRPr>
          </a:p>
        </p:txBody>
      </p:sp>
      <p:grpSp>
        <p:nvGrpSpPr>
          <p:cNvPr id="30" name="Group 29"/>
          <p:cNvGrpSpPr/>
          <p:nvPr/>
        </p:nvGrpSpPr>
        <p:grpSpPr>
          <a:xfrm>
            <a:off x="2522642" y="1327605"/>
            <a:ext cx="4563958" cy="753690"/>
            <a:chOff x="2552222" y="1295399"/>
            <a:chExt cx="4563958" cy="753690"/>
          </a:xfrm>
        </p:grpSpPr>
        <p:sp>
          <p:nvSpPr>
            <p:cNvPr id="31" name="Flowchart: Alternate Process 30"/>
            <p:cNvSpPr/>
            <p:nvPr/>
          </p:nvSpPr>
          <p:spPr>
            <a:xfrm>
              <a:off x="2592466" y="1333401"/>
              <a:ext cx="4494134" cy="675973"/>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3" name="Group 42"/>
            <p:cNvGrpSpPr/>
            <p:nvPr/>
          </p:nvGrpSpPr>
          <p:grpSpPr>
            <a:xfrm>
              <a:off x="2707064" y="1333401"/>
              <a:ext cx="659249" cy="658207"/>
              <a:chOff x="2617352" y="1363111"/>
              <a:chExt cx="659249" cy="748874"/>
            </a:xfrm>
          </p:grpSpPr>
          <p:pic>
            <p:nvPicPr>
              <p:cNvPr id="65"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7352" y="1363111"/>
                <a:ext cx="659248" cy="54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TextBox 65"/>
              <p:cNvSpPr txBox="1"/>
              <p:nvPr/>
            </p:nvSpPr>
            <p:spPr>
              <a:xfrm>
                <a:off x="2617353" y="1891492"/>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Sketching</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44" name="Group 43"/>
            <p:cNvGrpSpPr/>
            <p:nvPr/>
          </p:nvGrpSpPr>
          <p:grpSpPr>
            <a:xfrm>
              <a:off x="3531752" y="1379746"/>
              <a:ext cx="659248" cy="611862"/>
              <a:chOff x="3364373" y="1389787"/>
              <a:chExt cx="659248" cy="696145"/>
            </a:xfrm>
          </p:grpSpPr>
          <p:sp>
            <p:nvSpPr>
              <p:cNvPr id="63" name="TextBox 62"/>
              <p:cNvSpPr txBox="1"/>
              <p:nvPr/>
            </p:nvSpPr>
            <p:spPr>
              <a:xfrm>
                <a:off x="3364373" y="1865439"/>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Modeling</a:t>
                </a:r>
                <a:endParaRPr lang="en-US" sz="800" dirty="0">
                  <a:solidFill>
                    <a:prstClr val="black"/>
                  </a:solidFill>
                  <a:latin typeface="Aharoni" panose="02010803020104030203" pitchFamily="2" charset="-79"/>
                  <a:cs typeface="Aharoni" panose="02010803020104030203" pitchFamily="2" charset="-79"/>
                </a:endParaRPr>
              </a:p>
            </p:txBody>
          </p:sp>
          <p:pic>
            <p:nvPicPr>
              <p:cNvPr id="64"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11975" y="1389787"/>
                <a:ext cx="487892" cy="48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 name="Group 44"/>
            <p:cNvGrpSpPr/>
            <p:nvPr/>
          </p:nvGrpSpPr>
          <p:grpSpPr>
            <a:xfrm>
              <a:off x="6017706" y="1390474"/>
              <a:ext cx="840294" cy="606310"/>
              <a:chOff x="4036506" y="1430616"/>
              <a:chExt cx="840294" cy="689828"/>
            </a:xfrm>
          </p:grpSpPr>
          <p:grpSp>
            <p:nvGrpSpPr>
              <p:cNvPr id="59" name="Group 58"/>
              <p:cNvGrpSpPr/>
              <p:nvPr/>
            </p:nvGrpSpPr>
            <p:grpSpPr>
              <a:xfrm>
                <a:off x="4036506" y="1430616"/>
                <a:ext cx="840294" cy="689828"/>
                <a:chOff x="4036506" y="1430616"/>
                <a:chExt cx="840294" cy="689828"/>
              </a:xfrm>
            </p:grpSpPr>
            <p:sp>
              <p:nvSpPr>
                <p:cNvPr id="61" name="TextBox 60"/>
                <p:cNvSpPr txBox="1"/>
                <p:nvPr/>
              </p:nvSpPr>
              <p:spPr>
                <a:xfrm>
                  <a:off x="4036506" y="1905000"/>
                  <a:ext cx="840294"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Collaboration</a:t>
                  </a:r>
                  <a:endParaRPr lang="en-US" sz="800" dirty="0">
                    <a:solidFill>
                      <a:prstClr val="black"/>
                    </a:solidFill>
                    <a:latin typeface="Aharoni" panose="02010803020104030203" pitchFamily="2" charset="-79"/>
                    <a:cs typeface="Aharoni" panose="02010803020104030203" pitchFamily="2" charset="-79"/>
                  </a:endParaRPr>
                </a:p>
              </p:txBody>
            </p:sp>
            <p:pic>
              <p:nvPicPr>
                <p:cNvPr id="62"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30435"/>
                <a:stretch/>
              </p:blipFill>
              <p:spPr bwMode="auto">
                <a:xfrm>
                  <a:off x="4213162" y="1430616"/>
                  <a:ext cx="486982" cy="47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0" name="Freeform 59"/>
              <p:cNvSpPr/>
              <p:nvPr/>
            </p:nvSpPr>
            <p:spPr>
              <a:xfrm>
                <a:off x="4620104" y="1435034"/>
                <a:ext cx="123839" cy="160613"/>
              </a:xfrm>
              <a:custGeom>
                <a:avLst/>
                <a:gdLst>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3521 w 122593"/>
                  <a:gd name="connsiteY4" fmla="*/ 11181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1616 w 122593"/>
                  <a:gd name="connsiteY4" fmla="*/ 10800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08003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13718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9303"/>
                  <a:gd name="connsiteX1" fmla="*/ 180 w 122592"/>
                  <a:gd name="connsiteY1" fmla="*/ 31803 h 159303"/>
                  <a:gd name="connsiteX2" fmla="*/ 42090 w 122592"/>
                  <a:gd name="connsiteY2" fmla="*/ 66093 h 159303"/>
                  <a:gd name="connsiteX3" fmla="*/ 30660 w 122592"/>
                  <a:gd name="connsiteY3" fmla="*/ 117528 h 159303"/>
                  <a:gd name="connsiteX4" fmla="*/ 51615 w 122592"/>
                  <a:gd name="connsiteY4" fmla="*/ 113718 h 159303"/>
                  <a:gd name="connsiteX5" fmla="*/ 53520 w 122592"/>
                  <a:gd name="connsiteY5" fmla="*/ 157533 h 159303"/>
                  <a:gd name="connsiteX6" fmla="*/ 91620 w 122592"/>
                  <a:gd name="connsiteY6" fmla="*/ 149913 h 159303"/>
                  <a:gd name="connsiteX7" fmla="*/ 122100 w 122592"/>
                  <a:gd name="connsiteY7" fmla="*/ 142293 h 159303"/>
                  <a:gd name="connsiteX8" fmla="*/ 106860 w 122592"/>
                  <a:gd name="connsiteY8" fmla="*/ 77523 h 159303"/>
                  <a:gd name="connsiteX9" fmla="*/ 61140 w 122592"/>
                  <a:gd name="connsiteY9" fmla="*/ 1323 h 159303"/>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53520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43995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0871"/>
                  <a:gd name="connsiteX1" fmla="*/ 180 w 122592"/>
                  <a:gd name="connsiteY1" fmla="*/ 31803 h 160871"/>
                  <a:gd name="connsiteX2" fmla="*/ 42090 w 122592"/>
                  <a:gd name="connsiteY2" fmla="*/ 66093 h 160871"/>
                  <a:gd name="connsiteX3" fmla="*/ 30660 w 122592"/>
                  <a:gd name="connsiteY3" fmla="*/ 117528 h 160871"/>
                  <a:gd name="connsiteX4" fmla="*/ 59235 w 122592"/>
                  <a:gd name="connsiteY4" fmla="*/ 121338 h 160871"/>
                  <a:gd name="connsiteX5" fmla="*/ 43995 w 122592"/>
                  <a:gd name="connsiteY5" fmla="*/ 157533 h 160871"/>
                  <a:gd name="connsiteX6" fmla="*/ 85905 w 122592"/>
                  <a:gd name="connsiteY6" fmla="*/ 157533 h 160871"/>
                  <a:gd name="connsiteX7" fmla="*/ 122100 w 122592"/>
                  <a:gd name="connsiteY7" fmla="*/ 142293 h 160871"/>
                  <a:gd name="connsiteX8" fmla="*/ 106860 w 122592"/>
                  <a:gd name="connsiteY8" fmla="*/ 77523 h 160871"/>
                  <a:gd name="connsiteX9" fmla="*/ 61140 w 122592"/>
                  <a:gd name="connsiteY9" fmla="*/ 1323 h 160871"/>
                  <a:gd name="connsiteX0" fmla="*/ 61440 w 122892"/>
                  <a:gd name="connsiteY0" fmla="*/ 1373 h 160921"/>
                  <a:gd name="connsiteX1" fmla="*/ 480 w 122892"/>
                  <a:gd name="connsiteY1" fmla="*/ 31853 h 160921"/>
                  <a:gd name="connsiteX2" fmla="*/ 32865 w 122892"/>
                  <a:gd name="connsiteY2" fmla="*/ 73763 h 160921"/>
                  <a:gd name="connsiteX3" fmla="*/ 30960 w 122892"/>
                  <a:gd name="connsiteY3" fmla="*/ 117578 h 160921"/>
                  <a:gd name="connsiteX4" fmla="*/ 59535 w 122892"/>
                  <a:gd name="connsiteY4" fmla="*/ 121388 h 160921"/>
                  <a:gd name="connsiteX5" fmla="*/ 44295 w 122892"/>
                  <a:gd name="connsiteY5" fmla="*/ 157583 h 160921"/>
                  <a:gd name="connsiteX6" fmla="*/ 86205 w 122892"/>
                  <a:gd name="connsiteY6" fmla="*/ 157583 h 160921"/>
                  <a:gd name="connsiteX7" fmla="*/ 122400 w 122892"/>
                  <a:gd name="connsiteY7" fmla="*/ 142343 h 160921"/>
                  <a:gd name="connsiteX8" fmla="*/ 107160 w 122892"/>
                  <a:gd name="connsiteY8" fmla="*/ 77573 h 160921"/>
                  <a:gd name="connsiteX9" fmla="*/ 61440 w 122892"/>
                  <a:gd name="connsiteY9" fmla="*/ 1373 h 160921"/>
                  <a:gd name="connsiteX0" fmla="*/ 61429 w 122881"/>
                  <a:gd name="connsiteY0" fmla="*/ 1373 h 160921"/>
                  <a:gd name="connsiteX1" fmla="*/ 469 w 122881"/>
                  <a:gd name="connsiteY1" fmla="*/ 31853 h 160921"/>
                  <a:gd name="connsiteX2" fmla="*/ 32854 w 122881"/>
                  <a:gd name="connsiteY2" fmla="*/ 73763 h 160921"/>
                  <a:gd name="connsiteX3" fmla="*/ 25234 w 122881"/>
                  <a:gd name="connsiteY3" fmla="*/ 127103 h 160921"/>
                  <a:gd name="connsiteX4" fmla="*/ 59524 w 122881"/>
                  <a:gd name="connsiteY4" fmla="*/ 121388 h 160921"/>
                  <a:gd name="connsiteX5" fmla="*/ 44284 w 122881"/>
                  <a:gd name="connsiteY5" fmla="*/ 157583 h 160921"/>
                  <a:gd name="connsiteX6" fmla="*/ 86194 w 122881"/>
                  <a:gd name="connsiteY6" fmla="*/ 157583 h 160921"/>
                  <a:gd name="connsiteX7" fmla="*/ 122389 w 122881"/>
                  <a:gd name="connsiteY7" fmla="*/ 142343 h 160921"/>
                  <a:gd name="connsiteX8" fmla="*/ 107149 w 122881"/>
                  <a:gd name="connsiteY8" fmla="*/ 77573 h 160921"/>
                  <a:gd name="connsiteX9" fmla="*/ 61429 w 122881"/>
                  <a:gd name="connsiteY9" fmla="*/ 1373 h 160921"/>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4428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3666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17 w 122869"/>
                  <a:gd name="connsiteY0" fmla="*/ 1373 h 160650"/>
                  <a:gd name="connsiteX1" fmla="*/ 457 w 122869"/>
                  <a:gd name="connsiteY1" fmla="*/ 31853 h 160650"/>
                  <a:gd name="connsiteX2" fmla="*/ 32842 w 122869"/>
                  <a:gd name="connsiteY2" fmla="*/ 73763 h 160650"/>
                  <a:gd name="connsiteX3" fmla="*/ 19507 w 122869"/>
                  <a:gd name="connsiteY3" fmla="*/ 127103 h 160650"/>
                  <a:gd name="connsiteX4" fmla="*/ 49987 w 122869"/>
                  <a:gd name="connsiteY4" fmla="*/ 125198 h 160650"/>
                  <a:gd name="connsiteX5" fmla="*/ 36652 w 122869"/>
                  <a:gd name="connsiteY5" fmla="*/ 157583 h 160650"/>
                  <a:gd name="connsiteX6" fmla="*/ 86182 w 122869"/>
                  <a:gd name="connsiteY6" fmla="*/ 157583 h 160650"/>
                  <a:gd name="connsiteX7" fmla="*/ 122377 w 122869"/>
                  <a:gd name="connsiteY7" fmla="*/ 142343 h 160650"/>
                  <a:gd name="connsiteX8" fmla="*/ 107137 w 122869"/>
                  <a:gd name="connsiteY8" fmla="*/ 77573 h 160650"/>
                  <a:gd name="connsiteX9" fmla="*/ 61417 w 122869"/>
                  <a:gd name="connsiteY9" fmla="*/ 1373 h 160650"/>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3726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9441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39" h="160613">
                    <a:moveTo>
                      <a:pt x="62387" y="1336"/>
                    </a:moveTo>
                    <a:cubicBezTo>
                      <a:pt x="44607" y="-6284"/>
                      <a:pt x="8412" y="20704"/>
                      <a:pt x="1427" y="31816"/>
                    </a:cubicBezTo>
                    <a:cubicBezTo>
                      <a:pt x="-5558" y="42928"/>
                      <a:pt x="15079" y="61026"/>
                      <a:pt x="20476" y="68011"/>
                    </a:cubicBezTo>
                    <a:cubicBezTo>
                      <a:pt x="25873" y="74996"/>
                      <a:pt x="33812" y="69599"/>
                      <a:pt x="33812" y="79441"/>
                    </a:cubicBezTo>
                    <a:cubicBezTo>
                      <a:pt x="33812" y="89283"/>
                      <a:pt x="17620" y="119446"/>
                      <a:pt x="20477" y="127066"/>
                    </a:cubicBezTo>
                    <a:cubicBezTo>
                      <a:pt x="23334" y="134686"/>
                      <a:pt x="48100" y="120081"/>
                      <a:pt x="50957" y="125161"/>
                    </a:cubicBezTo>
                    <a:cubicBezTo>
                      <a:pt x="53814" y="130241"/>
                      <a:pt x="31590" y="152149"/>
                      <a:pt x="37622" y="157546"/>
                    </a:cubicBezTo>
                    <a:cubicBezTo>
                      <a:pt x="43655" y="162944"/>
                      <a:pt x="72865" y="160086"/>
                      <a:pt x="87152" y="157546"/>
                    </a:cubicBezTo>
                    <a:cubicBezTo>
                      <a:pt x="101439" y="155006"/>
                      <a:pt x="120807" y="154371"/>
                      <a:pt x="123347" y="142306"/>
                    </a:cubicBezTo>
                    <a:cubicBezTo>
                      <a:pt x="125887" y="130241"/>
                      <a:pt x="118267" y="98491"/>
                      <a:pt x="108107" y="77536"/>
                    </a:cubicBezTo>
                    <a:cubicBezTo>
                      <a:pt x="97947" y="56581"/>
                      <a:pt x="80167" y="8956"/>
                      <a:pt x="62387" y="1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6" name="Group 45"/>
            <p:cNvGrpSpPr/>
            <p:nvPr/>
          </p:nvGrpSpPr>
          <p:grpSpPr>
            <a:xfrm>
              <a:off x="4441768" y="1374612"/>
              <a:ext cx="816032" cy="622172"/>
              <a:chOff x="4441768" y="1374612"/>
              <a:chExt cx="816032" cy="622172"/>
            </a:xfrm>
          </p:grpSpPr>
          <p:pic>
            <p:nvPicPr>
              <p:cNvPr id="57" name="Picture 8"/>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851" t="809" r="2548" b="1221"/>
              <a:stretch/>
            </p:blipFill>
            <p:spPr bwMode="auto">
              <a:xfrm>
                <a:off x="4495800" y="1374612"/>
                <a:ext cx="601980" cy="42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TextBox 57"/>
              <p:cNvSpPr txBox="1"/>
              <p:nvPr/>
            </p:nvSpPr>
            <p:spPr>
              <a:xfrm>
                <a:off x="4441768" y="1807424"/>
                <a:ext cx="816032" cy="189360"/>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Objectives</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47" name="Group 46"/>
            <p:cNvGrpSpPr/>
            <p:nvPr/>
          </p:nvGrpSpPr>
          <p:grpSpPr>
            <a:xfrm>
              <a:off x="5308138" y="1429029"/>
              <a:ext cx="864062" cy="599342"/>
              <a:chOff x="4850938" y="1447800"/>
              <a:chExt cx="864062" cy="681900"/>
            </a:xfrm>
          </p:grpSpPr>
          <p:sp>
            <p:nvSpPr>
              <p:cNvPr id="50" name="TextBox 49"/>
              <p:cNvSpPr txBox="1"/>
              <p:nvPr/>
            </p:nvSpPr>
            <p:spPr>
              <a:xfrm>
                <a:off x="4850938" y="1914256"/>
                <a:ext cx="864062"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Templates</a:t>
                </a:r>
                <a:endParaRPr lang="en-US" sz="800" dirty="0">
                  <a:solidFill>
                    <a:prstClr val="black"/>
                  </a:solidFill>
                  <a:latin typeface="Aharoni" panose="02010803020104030203" pitchFamily="2" charset="-79"/>
                  <a:cs typeface="Aharoni" panose="02010803020104030203" pitchFamily="2" charset="-79"/>
                </a:endParaRPr>
              </a:p>
            </p:txBody>
          </p:sp>
          <p:sp>
            <p:nvSpPr>
              <p:cNvPr id="51" name="Rectangle 50"/>
              <p:cNvSpPr/>
              <p:nvPr/>
            </p:nvSpPr>
            <p:spPr>
              <a:xfrm>
                <a:off x="4953000" y="1447800"/>
                <a:ext cx="457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52" name="Rectangle 51"/>
              <p:cNvSpPr/>
              <p:nvPr/>
            </p:nvSpPr>
            <p:spPr>
              <a:xfrm>
                <a:off x="4996815" y="1476470"/>
                <a:ext cx="215266" cy="19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p:nvSpPr>
            <p:spPr>
              <a:xfrm>
                <a:off x="5237798" y="1476470"/>
                <a:ext cx="139066" cy="132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ectangle 53"/>
              <p:cNvSpPr/>
              <p:nvPr/>
            </p:nvSpPr>
            <p:spPr>
              <a:xfrm>
                <a:off x="5170170" y="1702550"/>
                <a:ext cx="206693" cy="168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5" name="Straight Connector 54"/>
              <p:cNvCxnSpPr/>
              <p:nvPr/>
            </p:nvCxnSpPr>
            <p:spPr>
              <a:xfrm>
                <a:off x="5170170" y="1702550"/>
                <a:ext cx="206693" cy="16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5168027" y="1728019"/>
                <a:ext cx="206693" cy="135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ound Same Side Corner Rectangle 47"/>
            <p:cNvSpPr/>
            <p:nvPr/>
          </p:nvSpPr>
          <p:spPr>
            <a:xfrm rot="16200000">
              <a:off x="3097195" y="750426"/>
              <a:ext cx="753690" cy="1843636"/>
            </a:xfrm>
            <a:prstGeom prst="round2SameRect">
              <a:avLst/>
            </a:prstGeom>
            <a:solidFill>
              <a:srgbClr val="A6A6A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ound Same Side Corner Rectangle 48"/>
            <p:cNvSpPr/>
            <p:nvPr/>
          </p:nvSpPr>
          <p:spPr>
            <a:xfrm rot="5400000">
              <a:off x="5772045" y="704954"/>
              <a:ext cx="753689" cy="1934580"/>
            </a:xfrm>
            <a:prstGeom prst="round2SameRect">
              <a:avLst/>
            </a:prstGeom>
            <a:solidFill>
              <a:srgbClr val="A6A6A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23538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8"/>
                                        </p:tgtEl>
                                      </p:cBhvr>
                                    </p:animEffect>
                                    <p:anim calcmode="lin" valueType="num">
                                      <p:cBhvr>
                                        <p:cTn id="7" dur="1000"/>
                                        <p:tgtEl>
                                          <p:spTgt spid="18"/>
                                        </p:tgtEl>
                                        <p:attrNameLst>
                                          <p:attrName>ppt_x</p:attrName>
                                        </p:attrNameLst>
                                      </p:cBhvr>
                                      <p:tavLst>
                                        <p:tav tm="0">
                                          <p:val>
                                            <p:strVal val="ppt_x"/>
                                          </p:val>
                                        </p:tav>
                                        <p:tav tm="100000">
                                          <p:val>
                                            <p:strVal val="ppt_x"/>
                                          </p:val>
                                        </p:tav>
                                      </p:tavLst>
                                    </p:anim>
                                    <p:anim calcmode="lin" valueType="num">
                                      <p:cBhvr>
                                        <p:cTn id="8" dur="1000"/>
                                        <p:tgtEl>
                                          <p:spTgt spid="18"/>
                                        </p:tgtEl>
                                        <p:attrNameLst>
                                          <p:attrName>ppt_y</p:attrName>
                                        </p:attrNameLst>
                                      </p:cBhvr>
                                      <p:tavLst>
                                        <p:tav tm="0">
                                          <p:val>
                                            <p:strVal val="ppt_y"/>
                                          </p:val>
                                        </p:tav>
                                        <p:tav tm="100000">
                                          <p:val>
                                            <p:strVal val="ppt_y+.1"/>
                                          </p:val>
                                        </p:tav>
                                      </p:tavLst>
                                    </p:anim>
                                    <p:set>
                                      <p:cBhvr>
                                        <p:cTn id="9"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3012" y="990600"/>
            <a:ext cx="6637977" cy="274320"/>
            <a:chOff x="1210623" y="990600"/>
            <a:chExt cx="6637977" cy="274320"/>
          </a:xfrm>
        </p:grpSpPr>
        <p:sp>
          <p:nvSpPr>
            <p:cNvPr id="3" name="Round Same Side Corner Rectangle 2"/>
            <p:cNvSpPr/>
            <p:nvPr/>
          </p:nvSpPr>
          <p:spPr>
            <a:xfrm>
              <a:off x="1210623"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Analysis</a:t>
              </a:r>
              <a:endParaRPr lang="en-US" sz="1100" dirty="0">
                <a:solidFill>
                  <a:prstClr val="white"/>
                </a:solidFill>
                <a:latin typeface="Aharoni" panose="02010803020104030203" pitchFamily="2" charset="-79"/>
                <a:cs typeface="Aharoni" panose="02010803020104030203" pitchFamily="2" charset="-79"/>
              </a:endParaRPr>
            </a:p>
          </p:txBody>
        </p:sp>
        <p:sp>
          <p:nvSpPr>
            <p:cNvPr id="4" name="Round Same Side Corner Rectangle 3"/>
            <p:cNvSpPr/>
            <p:nvPr/>
          </p:nvSpPr>
          <p:spPr>
            <a:xfrm>
              <a:off x="2550077" y="990600"/>
              <a:ext cx="1280160" cy="274320"/>
            </a:xfrm>
            <a:prstGeom prst="round2SameRect">
              <a:avLst/>
            </a:prstGeom>
            <a:solidFill>
              <a:srgbClr val="FFFF66"/>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black">
                      <a:lumMod val="95000"/>
                      <a:lumOff val="5000"/>
                    </a:prstClr>
                  </a:solidFill>
                  <a:latin typeface="Aharoni" panose="02010803020104030203" pitchFamily="2" charset="-79"/>
                  <a:cs typeface="Aharoni" panose="02010803020104030203" pitchFamily="2" charset="-79"/>
                </a:rPr>
                <a:t>Design</a:t>
              </a:r>
              <a:endParaRPr lang="en-US" sz="1100" b="1" dirty="0">
                <a:solidFill>
                  <a:prstClr val="black">
                    <a:lumMod val="95000"/>
                    <a:lumOff val="5000"/>
                  </a:prstClr>
                </a:solidFill>
                <a:latin typeface="Aharoni" panose="02010803020104030203" pitchFamily="2" charset="-79"/>
                <a:cs typeface="Aharoni" panose="02010803020104030203" pitchFamily="2" charset="-79"/>
              </a:endParaRPr>
            </a:p>
          </p:txBody>
        </p:sp>
        <p:sp>
          <p:nvSpPr>
            <p:cNvPr id="5" name="Round Same Side Corner Rectangle 4"/>
            <p:cNvSpPr/>
            <p:nvPr/>
          </p:nvSpPr>
          <p:spPr>
            <a:xfrm>
              <a:off x="3889531"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Development</a:t>
              </a:r>
              <a:endParaRPr lang="en-US" sz="1100" dirty="0">
                <a:solidFill>
                  <a:prstClr val="white"/>
                </a:solidFill>
                <a:latin typeface="Aharoni" panose="02010803020104030203" pitchFamily="2" charset="-79"/>
                <a:cs typeface="Aharoni" panose="02010803020104030203" pitchFamily="2" charset="-79"/>
              </a:endParaRPr>
            </a:p>
          </p:txBody>
        </p:sp>
        <p:sp>
          <p:nvSpPr>
            <p:cNvPr id="6" name="Round Same Side Corner Rectangle 5"/>
            <p:cNvSpPr/>
            <p:nvPr/>
          </p:nvSpPr>
          <p:spPr>
            <a:xfrm>
              <a:off x="5228985"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Implementation</a:t>
              </a:r>
              <a:endParaRPr lang="en-US" sz="1100" dirty="0">
                <a:solidFill>
                  <a:prstClr val="white"/>
                </a:solidFill>
                <a:latin typeface="Aharoni" panose="02010803020104030203" pitchFamily="2" charset="-79"/>
                <a:cs typeface="Aharoni" panose="02010803020104030203" pitchFamily="2" charset="-79"/>
              </a:endParaRPr>
            </a:p>
          </p:txBody>
        </p:sp>
        <p:sp>
          <p:nvSpPr>
            <p:cNvPr id="7" name="Round Same Side Corner Rectangle 6"/>
            <p:cNvSpPr/>
            <p:nvPr/>
          </p:nvSpPr>
          <p:spPr>
            <a:xfrm>
              <a:off x="6568440"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Evaluation</a:t>
              </a:r>
              <a:endParaRPr lang="en-US" sz="1100" dirty="0">
                <a:solidFill>
                  <a:prstClr val="white"/>
                </a:solidFill>
                <a:latin typeface="Aharoni" panose="02010803020104030203" pitchFamily="2" charset="-79"/>
                <a:cs typeface="Aharoni" panose="02010803020104030203" pitchFamily="2" charset="-79"/>
              </a:endParaRPr>
            </a:p>
          </p:txBody>
        </p:sp>
      </p:grpSp>
      <p:sp>
        <p:nvSpPr>
          <p:cNvPr id="8" name="Rounded Rectangle 7"/>
          <p:cNvSpPr/>
          <p:nvPr/>
        </p:nvSpPr>
        <p:spPr>
          <a:xfrm>
            <a:off x="914400" y="2057400"/>
            <a:ext cx="6172200" cy="3962400"/>
          </a:xfrm>
          <a:prstGeom prst="roundRect">
            <a:avLst/>
          </a:prstGeom>
          <a:solidFill>
            <a:schemeClr val="bg1"/>
          </a:solidFill>
          <a:ln w="3175">
            <a:solidFill>
              <a:schemeClr val="bg1">
                <a:lumMod val="95000"/>
              </a:schemeClr>
            </a:solid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5146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184" y="3000375"/>
            <a:ext cx="373712"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0691" y="4114800"/>
            <a:ext cx="390698"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2403" y="5143500"/>
            <a:ext cx="387275"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nvGrpSpPr>
          <p:cNvPr id="18" name="Group 17"/>
          <p:cNvGrpSpPr/>
          <p:nvPr/>
        </p:nvGrpSpPr>
        <p:grpSpPr>
          <a:xfrm>
            <a:off x="5029200" y="3826825"/>
            <a:ext cx="1736009" cy="914400"/>
            <a:chOff x="5029200" y="3898075"/>
            <a:chExt cx="1736009" cy="914400"/>
          </a:xfrm>
          <a:solidFill>
            <a:srgbClr val="000000">
              <a:alpha val="89804"/>
            </a:srgbClr>
          </a:solidFill>
        </p:grpSpPr>
        <p:sp>
          <p:nvSpPr>
            <p:cNvPr id="13" name="Rounded Rectangular Callout 12"/>
            <p:cNvSpPr/>
            <p:nvPr/>
          </p:nvSpPr>
          <p:spPr>
            <a:xfrm>
              <a:off x="5029200" y="3898075"/>
              <a:ext cx="1736009" cy="914400"/>
            </a:xfrm>
            <a:prstGeom prst="wedgeRoundRectCallout">
              <a:avLst>
                <a:gd name="adj1" fmla="val 74868"/>
                <a:gd name="adj2" fmla="val -26974"/>
                <a:gd name="adj3" fmla="val 16667"/>
              </a:avLst>
            </a:prstGeom>
            <a:grpFill/>
            <a:ln>
              <a:solidFill>
                <a:schemeClr val="bg1">
                  <a:lumMod val="95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spcAft>
                  <a:spcPts val="600"/>
                </a:spcAft>
              </a:pPr>
              <a:r>
                <a:rPr lang="en-US" sz="1200" b="1" dirty="0" smtClean="0">
                  <a:solidFill>
                    <a:prstClr val="white"/>
                  </a:solidFill>
                </a:rPr>
                <a:t>PM Status Update</a:t>
              </a:r>
            </a:p>
            <a:p>
              <a:pPr algn="ctr">
                <a:spcAft>
                  <a:spcPts val="600"/>
                </a:spcAft>
              </a:pPr>
              <a:endParaRPr lang="en-US" sz="1100" dirty="0">
                <a:solidFill>
                  <a:prstClr val="white"/>
                </a:solidFill>
              </a:endParaRPr>
            </a:p>
          </p:txBody>
        </p:sp>
        <p:sp>
          <p:nvSpPr>
            <p:cNvPr id="15" name="Rectangle 14"/>
            <p:cNvSpPr/>
            <p:nvPr/>
          </p:nvSpPr>
          <p:spPr>
            <a:xfrm>
              <a:off x="5245925" y="4451860"/>
              <a:ext cx="548640" cy="167640"/>
            </a:xfrm>
            <a:prstGeom prst="rect">
              <a:avLst/>
            </a:prstGeom>
            <a:grpFill/>
            <a:ln>
              <a:solidFill>
                <a:schemeClr val="tx1">
                  <a:lumMod val="95000"/>
                  <a:lumOff val="5000"/>
                </a:schemeClr>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Read</a:t>
              </a:r>
              <a:endParaRPr lang="en-US" sz="1050" b="1" dirty="0">
                <a:solidFill>
                  <a:prstClr val="white"/>
                </a:solidFill>
              </a:endParaRPr>
            </a:p>
          </p:txBody>
        </p:sp>
        <p:sp>
          <p:nvSpPr>
            <p:cNvPr id="25" name="Rectangle 24"/>
            <p:cNvSpPr/>
            <p:nvPr/>
          </p:nvSpPr>
          <p:spPr>
            <a:xfrm>
              <a:off x="6019800" y="4451860"/>
              <a:ext cx="548640" cy="167640"/>
            </a:xfrm>
            <a:prstGeom prst="rect">
              <a:avLst/>
            </a:prstGeom>
            <a:grpFill/>
            <a:ln>
              <a:solidFill>
                <a:schemeClr val="tx1">
                  <a:lumMod val="95000"/>
                  <a:lumOff val="5000"/>
                </a:schemeClr>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Ignore</a:t>
              </a:r>
              <a:endParaRPr lang="en-US" sz="1050" b="1" dirty="0">
                <a:solidFill>
                  <a:prstClr val="white"/>
                </a:solidFill>
              </a:endParaRPr>
            </a:p>
          </p:txBody>
        </p:sp>
      </p:grpSp>
      <p:graphicFrame>
        <p:nvGraphicFramePr>
          <p:cNvPr id="32" name="Table 31"/>
          <p:cNvGraphicFramePr>
            <a:graphicFrameLocks noGrp="1"/>
          </p:cNvGraphicFramePr>
          <p:nvPr>
            <p:extLst>
              <p:ext uri="{D42A27DB-BD31-4B8C-83A1-F6EECF244321}">
                <p14:modId xmlns:p14="http://schemas.microsoft.com/office/powerpoint/2010/main" val="2952370851"/>
              </p:ext>
            </p:extLst>
          </p:nvPr>
        </p:nvGraphicFramePr>
        <p:xfrm>
          <a:off x="1285500" y="2179320"/>
          <a:ext cx="4846320" cy="251460"/>
        </p:xfrm>
        <a:graphic>
          <a:graphicData uri="http://schemas.openxmlformats.org/drawingml/2006/table">
            <a:tbl>
              <a:tblPr firstRow="1" bandRow="1">
                <a:tableStyleId>{3B4B98B0-60AC-42C2-AFA5-B58CD77FA1E5}</a:tableStyleId>
              </a:tblPr>
              <a:tblGrid>
                <a:gridCol w="640080"/>
                <a:gridCol w="640080"/>
                <a:gridCol w="640080"/>
                <a:gridCol w="640080"/>
                <a:gridCol w="822960"/>
                <a:gridCol w="822960"/>
                <a:gridCol w="640080"/>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grpSp>
        <p:nvGrpSpPr>
          <p:cNvPr id="33" name="Group 32"/>
          <p:cNvGrpSpPr/>
          <p:nvPr/>
        </p:nvGrpSpPr>
        <p:grpSpPr>
          <a:xfrm>
            <a:off x="2909936" y="2221675"/>
            <a:ext cx="170411" cy="167640"/>
            <a:chOff x="6619340" y="2534426"/>
            <a:chExt cx="170411" cy="167640"/>
          </a:xfrm>
          <a:effectLst>
            <a:glow rad="63500">
              <a:srgbClr val="FFFF00">
                <a:alpha val="40000"/>
              </a:srgbClr>
            </a:glow>
          </a:effectLst>
        </p:grpSpPr>
        <p:cxnSp>
          <p:nvCxnSpPr>
            <p:cNvPr id="34" name="Straight Connector 33"/>
            <p:cNvCxnSpPr/>
            <p:nvPr/>
          </p:nvCxnSpPr>
          <p:spPr>
            <a:xfrm>
              <a:off x="6619340" y="2534426"/>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781800" y="2534426"/>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2678875" y="2235135"/>
            <a:ext cx="174335" cy="167640"/>
            <a:chOff x="6043653" y="2651098"/>
            <a:chExt cx="174335" cy="167640"/>
          </a:xfrm>
          <a:effectLst>
            <a:glow rad="63500">
              <a:srgbClr val="FFFF00">
                <a:alpha val="40000"/>
              </a:srgbClr>
            </a:glow>
          </a:effectLst>
        </p:grpSpPr>
        <p:cxnSp>
          <p:nvCxnSpPr>
            <p:cNvPr id="37" name="Straight Connector 36"/>
            <p:cNvCxnSpPr/>
            <p:nvPr/>
          </p:nvCxnSpPr>
          <p:spPr>
            <a:xfrm rot="10800000">
              <a:off x="6047577" y="2818738"/>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a:off x="6043653" y="2651098"/>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custDataLst>
              <p:tags r:id="rId1"/>
            </p:custDataLst>
          </p:nvPr>
        </p:nvSpPr>
        <p:spPr>
          <a:xfrm>
            <a:off x="6551420" y="2207743"/>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40" name="TextBox 39"/>
          <p:cNvSpPr txBox="1"/>
          <p:nvPr/>
        </p:nvSpPr>
        <p:spPr>
          <a:xfrm>
            <a:off x="6551420" y="2197925"/>
            <a:ext cx="182880" cy="196355"/>
          </a:xfrm>
          <a:prstGeom prst="rect">
            <a:avLst/>
          </a:prstGeom>
          <a:noFill/>
        </p:spPr>
        <p:txBody>
          <a:bodyPr wrap="square" rtlCol="0" anchor="ctr">
            <a:spAutoFit/>
          </a:bodyPr>
          <a:lstStyle/>
          <a:p>
            <a:pPr algn="ctr"/>
            <a:r>
              <a:rPr lang="en-US" sz="1400" b="1" dirty="0" smtClean="0">
                <a:solidFill>
                  <a:prstClr val="black"/>
                </a:solidFill>
                <a:latin typeface="Aharoni" pitchFamily="2" charset="-79"/>
                <a:cs typeface="Aharoni" pitchFamily="2" charset="-79"/>
              </a:rPr>
              <a:t>x</a:t>
            </a:r>
            <a:endParaRPr lang="en-US" sz="1400" b="1" dirty="0">
              <a:solidFill>
                <a:prstClr val="black"/>
              </a:solidFill>
              <a:latin typeface="Aharoni" pitchFamily="2" charset="-79"/>
              <a:cs typeface="Aharoni" pitchFamily="2" charset="-79"/>
            </a:endParaRPr>
          </a:p>
        </p:txBody>
      </p:sp>
      <p:sp>
        <p:nvSpPr>
          <p:cNvPr id="41" name="TextBox 40"/>
          <p:cNvSpPr txBox="1"/>
          <p:nvPr>
            <p:custDataLst>
              <p:tags r:id="rId2"/>
            </p:custDataLst>
          </p:nvPr>
        </p:nvSpPr>
        <p:spPr>
          <a:xfrm>
            <a:off x="6277100" y="221961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42" name="TextBox 41"/>
          <p:cNvSpPr txBox="1"/>
          <p:nvPr/>
        </p:nvSpPr>
        <p:spPr>
          <a:xfrm>
            <a:off x="6277100" y="2138701"/>
            <a:ext cx="182880" cy="338554"/>
          </a:xfrm>
          <a:prstGeom prst="rect">
            <a:avLst/>
          </a:prstGeom>
          <a:noFill/>
        </p:spPr>
        <p:txBody>
          <a:bodyPr wrap="square" rtlCol="0" anchor="ctr">
            <a:spAutoFit/>
          </a:bodyPr>
          <a:lstStyle/>
          <a:p>
            <a:pPr algn="ctr"/>
            <a:r>
              <a:rPr lang="en-US" sz="1600" b="1" dirty="0" smtClean="0">
                <a:solidFill>
                  <a:prstClr val="black"/>
                </a:solidFill>
                <a:latin typeface="Aharoni" pitchFamily="2" charset="-79"/>
                <a:cs typeface="Aharoni" pitchFamily="2" charset="-79"/>
              </a:rPr>
              <a:t>_</a:t>
            </a:r>
            <a:endParaRPr lang="en-US" sz="1600" b="1" dirty="0">
              <a:solidFill>
                <a:prstClr val="black"/>
              </a:solidFill>
              <a:latin typeface="Aharoni" pitchFamily="2" charset="-79"/>
              <a:cs typeface="Aharoni" pitchFamily="2" charset="-79"/>
            </a:endParaRPr>
          </a:p>
        </p:txBody>
      </p:sp>
      <p:grpSp>
        <p:nvGrpSpPr>
          <p:cNvPr id="67" name="Group 66"/>
          <p:cNvGrpSpPr/>
          <p:nvPr/>
        </p:nvGrpSpPr>
        <p:grpSpPr>
          <a:xfrm>
            <a:off x="2522642" y="1327605"/>
            <a:ext cx="4563958" cy="753690"/>
            <a:chOff x="2552222" y="1295399"/>
            <a:chExt cx="4563958" cy="753690"/>
          </a:xfrm>
        </p:grpSpPr>
        <p:sp>
          <p:nvSpPr>
            <p:cNvPr id="68" name="Flowchart: Alternate Process 67"/>
            <p:cNvSpPr/>
            <p:nvPr/>
          </p:nvSpPr>
          <p:spPr>
            <a:xfrm>
              <a:off x="2592466" y="1333401"/>
              <a:ext cx="4494134" cy="675973"/>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9" name="Group 68"/>
            <p:cNvGrpSpPr/>
            <p:nvPr/>
          </p:nvGrpSpPr>
          <p:grpSpPr>
            <a:xfrm>
              <a:off x="2707064" y="1333401"/>
              <a:ext cx="659249" cy="658207"/>
              <a:chOff x="2617352" y="1363111"/>
              <a:chExt cx="659249" cy="748874"/>
            </a:xfrm>
          </p:grpSpPr>
          <p:pic>
            <p:nvPicPr>
              <p:cNvPr id="91"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7352" y="1363111"/>
                <a:ext cx="659248" cy="54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 name="TextBox 91"/>
              <p:cNvSpPr txBox="1"/>
              <p:nvPr/>
            </p:nvSpPr>
            <p:spPr>
              <a:xfrm>
                <a:off x="2617353" y="1891492"/>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Sketching</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70" name="Group 69"/>
            <p:cNvGrpSpPr/>
            <p:nvPr/>
          </p:nvGrpSpPr>
          <p:grpSpPr>
            <a:xfrm>
              <a:off x="3531752" y="1379746"/>
              <a:ext cx="659248" cy="611862"/>
              <a:chOff x="3364373" y="1389787"/>
              <a:chExt cx="659248" cy="696145"/>
            </a:xfrm>
          </p:grpSpPr>
          <p:sp>
            <p:nvSpPr>
              <p:cNvPr id="89" name="TextBox 88"/>
              <p:cNvSpPr txBox="1"/>
              <p:nvPr/>
            </p:nvSpPr>
            <p:spPr>
              <a:xfrm>
                <a:off x="3364373" y="1865439"/>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Modeling</a:t>
                </a:r>
                <a:endParaRPr lang="en-US" sz="800" dirty="0">
                  <a:solidFill>
                    <a:prstClr val="black"/>
                  </a:solidFill>
                  <a:latin typeface="Aharoni" panose="02010803020104030203" pitchFamily="2" charset="-79"/>
                  <a:cs typeface="Aharoni" panose="02010803020104030203" pitchFamily="2" charset="-79"/>
                </a:endParaRPr>
              </a:p>
            </p:txBody>
          </p:sp>
          <p:pic>
            <p:nvPicPr>
              <p:cNvPr id="90"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11975" y="1389787"/>
                <a:ext cx="487892" cy="48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1" name="Group 70"/>
            <p:cNvGrpSpPr/>
            <p:nvPr/>
          </p:nvGrpSpPr>
          <p:grpSpPr>
            <a:xfrm>
              <a:off x="6017706" y="1390474"/>
              <a:ext cx="840294" cy="606310"/>
              <a:chOff x="4036506" y="1430616"/>
              <a:chExt cx="840294" cy="689828"/>
            </a:xfrm>
          </p:grpSpPr>
          <p:grpSp>
            <p:nvGrpSpPr>
              <p:cNvPr id="85" name="Group 84"/>
              <p:cNvGrpSpPr/>
              <p:nvPr/>
            </p:nvGrpSpPr>
            <p:grpSpPr>
              <a:xfrm>
                <a:off x="4036506" y="1430616"/>
                <a:ext cx="840294" cy="689828"/>
                <a:chOff x="4036506" y="1430616"/>
                <a:chExt cx="840294" cy="689828"/>
              </a:xfrm>
            </p:grpSpPr>
            <p:sp>
              <p:nvSpPr>
                <p:cNvPr id="87" name="TextBox 86"/>
                <p:cNvSpPr txBox="1"/>
                <p:nvPr/>
              </p:nvSpPr>
              <p:spPr>
                <a:xfrm>
                  <a:off x="4036506" y="1905000"/>
                  <a:ext cx="840294"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Collaboration</a:t>
                  </a:r>
                  <a:endParaRPr lang="en-US" sz="800" dirty="0">
                    <a:solidFill>
                      <a:prstClr val="black"/>
                    </a:solidFill>
                    <a:latin typeface="Aharoni" panose="02010803020104030203" pitchFamily="2" charset="-79"/>
                    <a:cs typeface="Aharoni" panose="02010803020104030203" pitchFamily="2" charset="-79"/>
                  </a:endParaRPr>
                </a:p>
              </p:txBody>
            </p:sp>
            <p:pic>
              <p:nvPicPr>
                <p:cNvPr id="88"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30435"/>
                <a:stretch/>
              </p:blipFill>
              <p:spPr bwMode="auto">
                <a:xfrm>
                  <a:off x="4213162" y="1430616"/>
                  <a:ext cx="486982" cy="47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6" name="Freeform 85"/>
              <p:cNvSpPr/>
              <p:nvPr/>
            </p:nvSpPr>
            <p:spPr>
              <a:xfrm>
                <a:off x="4620104" y="1435034"/>
                <a:ext cx="123839" cy="160613"/>
              </a:xfrm>
              <a:custGeom>
                <a:avLst/>
                <a:gdLst>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3521 w 122593"/>
                  <a:gd name="connsiteY4" fmla="*/ 11181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1616 w 122593"/>
                  <a:gd name="connsiteY4" fmla="*/ 10800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08003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13718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9303"/>
                  <a:gd name="connsiteX1" fmla="*/ 180 w 122592"/>
                  <a:gd name="connsiteY1" fmla="*/ 31803 h 159303"/>
                  <a:gd name="connsiteX2" fmla="*/ 42090 w 122592"/>
                  <a:gd name="connsiteY2" fmla="*/ 66093 h 159303"/>
                  <a:gd name="connsiteX3" fmla="*/ 30660 w 122592"/>
                  <a:gd name="connsiteY3" fmla="*/ 117528 h 159303"/>
                  <a:gd name="connsiteX4" fmla="*/ 51615 w 122592"/>
                  <a:gd name="connsiteY4" fmla="*/ 113718 h 159303"/>
                  <a:gd name="connsiteX5" fmla="*/ 53520 w 122592"/>
                  <a:gd name="connsiteY5" fmla="*/ 157533 h 159303"/>
                  <a:gd name="connsiteX6" fmla="*/ 91620 w 122592"/>
                  <a:gd name="connsiteY6" fmla="*/ 149913 h 159303"/>
                  <a:gd name="connsiteX7" fmla="*/ 122100 w 122592"/>
                  <a:gd name="connsiteY7" fmla="*/ 142293 h 159303"/>
                  <a:gd name="connsiteX8" fmla="*/ 106860 w 122592"/>
                  <a:gd name="connsiteY8" fmla="*/ 77523 h 159303"/>
                  <a:gd name="connsiteX9" fmla="*/ 61140 w 122592"/>
                  <a:gd name="connsiteY9" fmla="*/ 1323 h 159303"/>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53520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43995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0871"/>
                  <a:gd name="connsiteX1" fmla="*/ 180 w 122592"/>
                  <a:gd name="connsiteY1" fmla="*/ 31803 h 160871"/>
                  <a:gd name="connsiteX2" fmla="*/ 42090 w 122592"/>
                  <a:gd name="connsiteY2" fmla="*/ 66093 h 160871"/>
                  <a:gd name="connsiteX3" fmla="*/ 30660 w 122592"/>
                  <a:gd name="connsiteY3" fmla="*/ 117528 h 160871"/>
                  <a:gd name="connsiteX4" fmla="*/ 59235 w 122592"/>
                  <a:gd name="connsiteY4" fmla="*/ 121338 h 160871"/>
                  <a:gd name="connsiteX5" fmla="*/ 43995 w 122592"/>
                  <a:gd name="connsiteY5" fmla="*/ 157533 h 160871"/>
                  <a:gd name="connsiteX6" fmla="*/ 85905 w 122592"/>
                  <a:gd name="connsiteY6" fmla="*/ 157533 h 160871"/>
                  <a:gd name="connsiteX7" fmla="*/ 122100 w 122592"/>
                  <a:gd name="connsiteY7" fmla="*/ 142293 h 160871"/>
                  <a:gd name="connsiteX8" fmla="*/ 106860 w 122592"/>
                  <a:gd name="connsiteY8" fmla="*/ 77523 h 160871"/>
                  <a:gd name="connsiteX9" fmla="*/ 61140 w 122592"/>
                  <a:gd name="connsiteY9" fmla="*/ 1323 h 160871"/>
                  <a:gd name="connsiteX0" fmla="*/ 61440 w 122892"/>
                  <a:gd name="connsiteY0" fmla="*/ 1373 h 160921"/>
                  <a:gd name="connsiteX1" fmla="*/ 480 w 122892"/>
                  <a:gd name="connsiteY1" fmla="*/ 31853 h 160921"/>
                  <a:gd name="connsiteX2" fmla="*/ 32865 w 122892"/>
                  <a:gd name="connsiteY2" fmla="*/ 73763 h 160921"/>
                  <a:gd name="connsiteX3" fmla="*/ 30960 w 122892"/>
                  <a:gd name="connsiteY3" fmla="*/ 117578 h 160921"/>
                  <a:gd name="connsiteX4" fmla="*/ 59535 w 122892"/>
                  <a:gd name="connsiteY4" fmla="*/ 121388 h 160921"/>
                  <a:gd name="connsiteX5" fmla="*/ 44295 w 122892"/>
                  <a:gd name="connsiteY5" fmla="*/ 157583 h 160921"/>
                  <a:gd name="connsiteX6" fmla="*/ 86205 w 122892"/>
                  <a:gd name="connsiteY6" fmla="*/ 157583 h 160921"/>
                  <a:gd name="connsiteX7" fmla="*/ 122400 w 122892"/>
                  <a:gd name="connsiteY7" fmla="*/ 142343 h 160921"/>
                  <a:gd name="connsiteX8" fmla="*/ 107160 w 122892"/>
                  <a:gd name="connsiteY8" fmla="*/ 77573 h 160921"/>
                  <a:gd name="connsiteX9" fmla="*/ 61440 w 122892"/>
                  <a:gd name="connsiteY9" fmla="*/ 1373 h 160921"/>
                  <a:gd name="connsiteX0" fmla="*/ 61429 w 122881"/>
                  <a:gd name="connsiteY0" fmla="*/ 1373 h 160921"/>
                  <a:gd name="connsiteX1" fmla="*/ 469 w 122881"/>
                  <a:gd name="connsiteY1" fmla="*/ 31853 h 160921"/>
                  <a:gd name="connsiteX2" fmla="*/ 32854 w 122881"/>
                  <a:gd name="connsiteY2" fmla="*/ 73763 h 160921"/>
                  <a:gd name="connsiteX3" fmla="*/ 25234 w 122881"/>
                  <a:gd name="connsiteY3" fmla="*/ 127103 h 160921"/>
                  <a:gd name="connsiteX4" fmla="*/ 59524 w 122881"/>
                  <a:gd name="connsiteY4" fmla="*/ 121388 h 160921"/>
                  <a:gd name="connsiteX5" fmla="*/ 44284 w 122881"/>
                  <a:gd name="connsiteY5" fmla="*/ 157583 h 160921"/>
                  <a:gd name="connsiteX6" fmla="*/ 86194 w 122881"/>
                  <a:gd name="connsiteY6" fmla="*/ 157583 h 160921"/>
                  <a:gd name="connsiteX7" fmla="*/ 122389 w 122881"/>
                  <a:gd name="connsiteY7" fmla="*/ 142343 h 160921"/>
                  <a:gd name="connsiteX8" fmla="*/ 107149 w 122881"/>
                  <a:gd name="connsiteY8" fmla="*/ 77573 h 160921"/>
                  <a:gd name="connsiteX9" fmla="*/ 61429 w 122881"/>
                  <a:gd name="connsiteY9" fmla="*/ 1373 h 160921"/>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4428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3666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17 w 122869"/>
                  <a:gd name="connsiteY0" fmla="*/ 1373 h 160650"/>
                  <a:gd name="connsiteX1" fmla="*/ 457 w 122869"/>
                  <a:gd name="connsiteY1" fmla="*/ 31853 h 160650"/>
                  <a:gd name="connsiteX2" fmla="*/ 32842 w 122869"/>
                  <a:gd name="connsiteY2" fmla="*/ 73763 h 160650"/>
                  <a:gd name="connsiteX3" fmla="*/ 19507 w 122869"/>
                  <a:gd name="connsiteY3" fmla="*/ 127103 h 160650"/>
                  <a:gd name="connsiteX4" fmla="*/ 49987 w 122869"/>
                  <a:gd name="connsiteY4" fmla="*/ 125198 h 160650"/>
                  <a:gd name="connsiteX5" fmla="*/ 36652 w 122869"/>
                  <a:gd name="connsiteY5" fmla="*/ 157583 h 160650"/>
                  <a:gd name="connsiteX6" fmla="*/ 86182 w 122869"/>
                  <a:gd name="connsiteY6" fmla="*/ 157583 h 160650"/>
                  <a:gd name="connsiteX7" fmla="*/ 122377 w 122869"/>
                  <a:gd name="connsiteY7" fmla="*/ 142343 h 160650"/>
                  <a:gd name="connsiteX8" fmla="*/ 107137 w 122869"/>
                  <a:gd name="connsiteY8" fmla="*/ 77573 h 160650"/>
                  <a:gd name="connsiteX9" fmla="*/ 61417 w 122869"/>
                  <a:gd name="connsiteY9" fmla="*/ 1373 h 160650"/>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3726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9441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39" h="160613">
                    <a:moveTo>
                      <a:pt x="62387" y="1336"/>
                    </a:moveTo>
                    <a:cubicBezTo>
                      <a:pt x="44607" y="-6284"/>
                      <a:pt x="8412" y="20704"/>
                      <a:pt x="1427" y="31816"/>
                    </a:cubicBezTo>
                    <a:cubicBezTo>
                      <a:pt x="-5558" y="42928"/>
                      <a:pt x="15079" y="61026"/>
                      <a:pt x="20476" y="68011"/>
                    </a:cubicBezTo>
                    <a:cubicBezTo>
                      <a:pt x="25873" y="74996"/>
                      <a:pt x="33812" y="69599"/>
                      <a:pt x="33812" y="79441"/>
                    </a:cubicBezTo>
                    <a:cubicBezTo>
                      <a:pt x="33812" y="89283"/>
                      <a:pt x="17620" y="119446"/>
                      <a:pt x="20477" y="127066"/>
                    </a:cubicBezTo>
                    <a:cubicBezTo>
                      <a:pt x="23334" y="134686"/>
                      <a:pt x="48100" y="120081"/>
                      <a:pt x="50957" y="125161"/>
                    </a:cubicBezTo>
                    <a:cubicBezTo>
                      <a:pt x="53814" y="130241"/>
                      <a:pt x="31590" y="152149"/>
                      <a:pt x="37622" y="157546"/>
                    </a:cubicBezTo>
                    <a:cubicBezTo>
                      <a:pt x="43655" y="162944"/>
                      <a:pt x="72865" y="160086"/>
                      <a:pt x="87152" y="157546"/>
                    </a:cubicBezTo>
                    <a:cubicBezTo>
                      <a:pt x="101439" y="155006"/>
                      <a:pt x="120807" y="154371"/>
                      <a:pt x="123347" y="142306"/>
                    </a:cubicBezTo>
                    <a:cubicBezTo>
                      <a:pt x="125887" y="130241"/>
                      <a:pt x="118267" y="98491"/>
                      <a:pt x="108107" y="77536"/>
                    </a:cubicBezTo>
                    <a:cubicBezTo>
                      <a:pt x="97947" y="56581"/>
                      <a:pt x="80167" y="8956"/>
                      <a:pt x="62387" y="1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2" name="Group 71"/>
            <p:cNvGrpSpPr/>
            <p:nvPr/>
          </p:nvGrpSpPr>
          <p:grpSpPr>
            <a:xfrm>
              <a:off x="4441768" y="1374612"/>
              <a:ext cx="816032" cy="622172"/>
              <a:chOff x="4441768" y="1374612"/>
              <a:chExt cx="816032" cy="622172"/>
            </a:xfrm>
          </p:grpSpPr>
          <p:pic>
            <p:nvPicPr>
              <p:cNvPr id="83" name="Picture 8"/>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851" t="809" r="2548" b="1221"/>
              <a:stretch/>
            </p:blipFill>
            <p:spPr bwMode="auto">
              <a:xfrm>
                <a:off x="4495800" y="1374612"/>
                <a:ext cx="601980" cy="42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 name="TextBox 83"/>
              <p:cNvSpPr txBox="1"/>
              <p:nvPr/>
            </p:nvSpPr>
            <p:spPr>
              <a:xfrm>
                <a:off x="4441768" y="1807424"/>
                <a:ext cx="816032" cy="189360"/>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Objectives</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73" name="Group 72"/>
            <p:cNvGrpSpPr/>
            <p:nvPr/>
          </p:nvGrpSpPr>
          <p:grpSpPr>
            <a:xfrm>
              <a:off x="5308138" y="1429029"/>
              <a:ext cx="864062" cy="599342"/>
              <a:chOff x="4850938" y="1447800"/>
              <a:chExt cx="864062" cy="681900"/>
            </a:xfrm>
          </p:grpSpPr>
          <p:sp>
            <p:nvSpPr>
              <p:cNvPr id="76" name="TextBox 75"/>
              <p:cNvSpPr txBox="1"/>
              <p:nvPr/>
            </p:nvSpPr>
            <p:spPr>
              <a:xfrm>
                <a:off x="4850938" y="1914256"/>
                <a:ext cx="864062"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Templates</a:t>
                </a:r>
                <a:endParaRPr lang="en-US" sz="800" dirty="0">
                  <a:solidFill>
                    <a:prstClr val="black"/>
                  </a:solidFill>
                  <a:latin typeface="Aharoni" panose="02010803020104030203" pitchFamily="2" charset="-79"/>
                  <a:cs typeface="Aharoni" panose="02010803020104030203" pitchFamily="2" charset="-79"/>
                </a:endParaRPr>
              </a:p>
            </p:txBody>
          </p:sp>
          <p:sp>
            <p:nvSpPr>
              <p:cNvPr id="77" name="Rectangle 76"/>
              <p:cNvSpPr/>
              <p:nvPr/>
            </p:nvSpPr>
            <p:spPr>
              <a:xfrm>
                <a:off x="4953000" y="1447800"/>
                <a:ext cx="457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78" name="Rectangle 77"/>
              <p:cNvSpPr/>
              <p:nvPr/>
            </p:nvSpPr>
            <p:spPr>
              <a:xfrm>
                <a:off x="4996815" y="1476470"/>
                <a:ext cx="215266" cy="19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5237798" y="1476470"/>
                <a:ext cx="139066" cy="132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5170170" y="1702550"/>
                <a:ext cx="206693" cy="168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1" name="Straight Connector 80"/>
              <p:cNvCxnSpPr/>
              <p:nvPr/>
            </p:nvCxnSpPr>
            <p:spPr>
              <a:xfrm>
                <a:off x="5170170" y="1702550"/>
                <a:ext cx="206693" cy="16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5168027" y="1728019"/>
                <a:ext cx="206693" cy="135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Round Same Side Corner Rectangle 73"/>
            <p:cNvSpPr/>
            <p:nvPr/>
          </p:nvSpPr>
          <p:spPr>
            <a:xfrm rot="16200000">
              <a:off x="3097195" y="750426"/>
              <a:ext cx="753690" cy="1843636"/>
            </a:xfrm>
            <a:prstGeom prst="round2SameRect">
              <a:avLst/>
            </a:prstGeom>
            <a:solidFill>
              <a:srgbClr val="A6A6A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Round Same Side Corner Rectangle 74"/>
            <p:cNvSpPr/>
            <p:nvPr/>
          </p:nvSpPr>
          <p:spPr>
            <a:xfrm rot="5400000">
              <a:off x="5772045" y="704954"/>
              <a:ext cx="753689" cy="1934580"/>
            </a:xfrm>
            <a:prstGeom prst="round2SameRect">
              <a:avLst/>
            </a:prstGeom>
            <a:solidFill>
              <a:srgbClr val="A6A6A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99098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Overview</a:t>
            </a:r>
          </a:p>
          <a:p>
            <a:r>
              <a:rPr lang="en-US" dirty="0" smtClean="0"/>
              <a:t>Storyboard/design process</a:t>
            </a:r>
          </a:p>
          <a:p>
            <a:r>
              <a:rPr lang="en-US" dirty="0" smtClean="0"/>
              <a:t>Application of the Tool</a:t>
            </a:r>
          </a:p>
          <a:p>
            <a:r>
              <a:rPr lang="en-US" dirty="0" smtClean="0"/>
              <a:t>Lessons Learned</a:t>
            </a:r>
          </a:p>
          <a:p>
            <a:r>
              <a:rPr lang="en-US" dirty="0" smtClean="0"/>
              <a:t>Conclusion</a:t>
            </a:r>
            <a:endParaRPr lang="en-US" dirty="0"/>
          </a:p>
        </p:txBody>
      </p:sp>
    </p:spTree>
    <p:extLst>
      <p:ext uri="{BB962C8B-B14F-4D97-AF65-F5344CB8AC3E}">
        <p14:creationId xmlns:p14="http://schemas.microsoft.com/office/powerpoint/2010/main" val="2451650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3012" y="990600"/>
            <a:ext cx="6637977" cy="274320"/>
            <a:chOff x="1210623" y="990600"/>
            <a:chExt cx="6637977" cy="274320"/>
          </a:xfrm>
        </p:grpSpPr>
        <p:sp>
          <p:nvSpPr>
            <p:cNvPr id="3" name="Round Same Side Corner Rectangle 2"/>
            <p:cNvSpPr/>
            <p:nvPr/>
          </p:nvSpPr>
          <p:spPr>
            <a:xfrm>
              <a:off x="1210623"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Analysis</a:t>
              </a:r>
              <a:endParaRPr lang="en-US" sz="1100" dirty="0">
                <a:solidFill>
                  <a:prstClr val="white"/>
                </a:solidFill>
                <a:latin typeface="Aharoni" panose="02010803020104030203" pitchFamily="2" charset="-79"/>
                <a:cs typeface="Aharoni" panose="02010803020104030203" pitchFamily="2" charset="-79"/>
              </a:endParaRPr>
            </a:p>
          </p:txBody>
        </p:sp>
        <p:sp>
          <p:nvSpPr>
            <p:cNvPr id="4" name="Round Same Side Corner Rectangle 3"/>
            <p:cNvSpPr/>
            <p:nvPr/>
          </p:nvSpPr>
          <p:spPr>
            <a:xfrm>
              <a:off x="2550077" y="990600"/>
              <a:ext cx="1280160" cy="274320"/>
            </a:xfrm>
            <a:prstGeom prst="round2SameRect">
              <a:avLst/>
            </a:prstGeom>
            <a:solidFill>
              <a:srgbClr val="FFFF66"/>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black">
                      <a:lumMod val="95000"/>
                      <a:lumOff val="5000"/>
                    </a:prstClr>
                  </a:solidFill>
                  <a:latin typeface="Aharoni" panose="02010803020104030203" pitchFamily="2" charset="-79"/>
                  <a:cs typeface="Aharoni" panose="02010803020104030203" pitchFamily="2" charset="-79"/>
                </a:rPr>
                <a:t>Design</a:t>
              </a:r>
              <a:endParaRPr lang="en-US" sz="1100" b="1" dirty="0">
                <a:solidFill>
                  <a:prstClr val="black">
                    <a:lumMod val="95000"/>
                    <a:lumOff val="5000"/>
                  </a:prstClr>
                </a:solidFill>
                <a:latin typeface="Aharoni" panose="02010803020104030203" pitchFamily="2" charset="-79"/>
                <a:cs typeface="Aharoni" panose="02010803020104030203" pitchFamily="2" charset="-79"/>
              </a:endParaRPr>
            </a:p>
          </p:txBody>
        </p:sp>
        <p:sp>
          <p:nvSpPr>
            <p:cNvPr id="5" name="Round Same Side Corner Rectangle 4"/>
            <p:cNvSpPr/>
            <p:nvPr/>
          </p:nvSpPr>
          <p:spPr>
            <a:xfrm>
              <a:off x="3889531"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Development</a:t>
              </a:r>
              <a:endParaRPr lang="en-US" sz="1100" dirty="0">
                <a:solidFill>
                  <a:prstClr val="white"/>
                </a:solidFill>
                <a:latin typeface="Aharoni" panose="02010803020104030203" pitchFamily="2" charset="-79"/>
                <a:cs typeface="Aharoni" panose="02010803020104030203" pitchFamily="2" charset="-79"/>
              </a:endParaRPr>
            </a:p>
          </p:txBody>
        </p:sp>
        <p:sp>
          <p:nvSpPr>
            <p:cNvPr id="6" name="Round Same Side Corner Rectangle 5"/>
            <p:cNvSpPr/>
            <p:nvPr/>
          </p:nvSpPr>
          <p:spPr>
            <a:xfrm>
              <a:off x="5228985"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Implementation</a:t>
              </a:r>
              <a:endParaRPr lang="en-US" sz="1100" dirty="0">
                <a:solidFill>
                  <a:prstClr val="white"/>
                </a:solidFill>
                <a:latin typeface="Aharoni" panose="02010803020104030203" pitchFamily="2" charset="-79"/>
                <a:cs typeface="Aharoni" panose="02010803020104030203" pitchFamily="2" charset="-79"/>
              </a:endParaRPr>
            </a:p>
          </p:txBody>
        </p:sp>
        <p:sp>
          <p:nvSpPr>
            <p:cNvPr id="7" name="Round Same Side Corner Rectangle 6"/>
            <p:cNvSpPr/>
            <p:nvPr/>
          </p:nvSpPr>
          <p:spPr>
            <a:xfrm>
              <a:off x="6568440"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Evaluation</a:t>
              </a:r>
              <a:endParaRPr lang="en-US" sz="1100" dirty="0">
                <a:solidFill>
                  <a:prstClr val="white"/>
                </a:solidFill>
                <a:latin typeface="Aharoni" panose="02010803020104030203" pitchFamily="2" charset="-79"/>
                <a:cs typeface="Aharoni" panose="02010803020104030203" pitchFamily="2" charset="-79"/>
              </a:endParaRPr>
            </a:p>
          </p:txBody>
        </p:sp>
      </p:grpSp>
      <p:sp>
        <p:nvSpPr>
          <p:cNvPr id="8" name="Rounded Rectangle 7"/>
          <p:cNvSpPr/>
          <p:nvPr/>
        </p:nvSpPr>
        <p:spPr>
          <a:xfrm>
            <a:off x="914400" y="2057400"/>
            <a:ext cx="6172200" cy="3962400"/>
          </a:xfrm>
          <a:prstGeom prst="roundRect">
            <a:avLst/>
          </a:prstGeom>
          <a:solidFill>
            <a:schemeClr val="bg1"/>
          </a:solidFill>
          <a:ln w="3175">
            <a:solidFill>
              <a:schemeClr val="bg1">
                <a:lumMod val="95000"/>
              </a:schemeClr>
            </a:solid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5146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184" y="3000375"/>
            <a:ext cx="373712"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0691" y="4114800"/>
            <a:ext cx="390698"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2403" y="5143500"/>
            <a:ext cx="387275"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3" name="Rounded Rectangular Callout 12"/>
          <p:cNvSpPr/>
          <p:nvPr/>
        </p:nvSpPr>
        <p:spPr>
          <a:xfrm>
            <a:off x="5029200" y="3826825"/>
            <a:ext cx="1736009" cy="914400"/>
          </a:xfrm>
          <a:prstGeom prst="wedgeRoundRectCallout">
            <a:avLst>
              <a:gd name="adj1" fmla="val 74868"/>
              <a:gd name="adj2" fmla="val -26974"/>
              <a:gd name="adj3" fmla="val 16667"/>
            </a:avLst>
          </a:prstGeom>
          <a:solidFill>
            <a:srgbClr val="000000">
              <a:alpha val="89804"/>
            </a:srgbClr>
          </a:solidFill>
          <a:ln>
            <a:solidFill>
              <a:schemeClr val="bg1">
                <a:lumMod val="95000"/>
              </a:scheme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spcAft>
                <a:spcPts val="600"/>
              </a:spcAft>
            </a:pPr>
            <a:r>
              <a:rPr lang="en-US" sz="1200" b="1" dirty="0" smtClean="0">
                <a:solidFill>
                  <a:prstClr val="white"/>
                </a:solidFill>
              </a:rPr>
              <a:t>PM Status Update</a:t>
            </a:r>
          </a:p>
          <a:p>
            <a:pPr algn="ctr">
              <a:spcAft>
                <a:spcPts val="600"/>
              </a:spcAft>
            </a:pPr>
            <a:endParaRPr lang="en-US" sz="1100" dirty="0">
              <a:solidFill>
                <a:prstClr val="white"/>
              </a:solidFill>
            </a:endParaRPr>
          </a:p>
        </p:txBody>
      </p:sp>
      <p:sp>
        <p:nvSpPr>
          <p:cNvPr id="15" name="Rectangle 14"/>
          <p:cNvSpPr/>
          <p:nvPr/>
        </p:nvSpPr>
        <p:spPr>
          <a:xfrm>
            <a:off x="5245925" y="4380610"/>
            <a:ext cx="548640" cy="167640"/>
          </a:xfrm>
          <a:prstGeom prst="rect">
            <a:avLst/>
          </a:prstGeom>
          <a:solidFill>
            <a:srgbClr val="000000">
              <a:alpha val="89804"/>
            </a:srgbClr>
          </a:solidFill>
          <a:ln>
            <a:solidFill>
              <a:schemeClr val="bg1"/>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Read</a:t>
            </a:r>
            <a:endParaRPr lang="en-US" sz="1050" b="1" dirty="0">
              <a:solidFill>
                <a:prstClr val="white"/>
              </a:solidFill>
            </a:endParaRPr>
          </a:p>
        </p:txBody>
      </p:sp>
      <p:sp>
        <p:nvSpPr>
          <p:cNvPr id="25" name="Rectangle 24"/>
          <p:cNvSpPr/>
          <p:nvPr/>
        </p:nvSpPr>
        <p:spPr>
          <a:xfrm>
            <a:off x="6019800" y="4380610"/>
            <a:ext cx="548640" cy="167640"/>
          </a:xfrm>
          <a:prstGeom prst="rect">
            <a:avLst/>
          </a:prstGeom>
          <a:solidFill>
            <a:srgbClr val="000000">
              <a:alpha val="89804"/>
            </a:srgbClr>
          </a:solidFill>
          <a:ln>
            <a:solidFill>
              <a:schemeClr val="tx1">
                <a:lumMod val="95000"/>
                <a:lumOff val="5000"/>
              </a:schemeClr>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Ignore</a:t>
            </a:r>
            <a:endParaRPr lang="en-US" sz="1050" b="1" dirty="0">
              <a:solidFill>
                <a:prstClr val="white"/>
              </a:solidFill>
            </a:endParaRPr>
          </a:p>
        </p:txBody>
      </p:sp>
      <p:graphicFrame>
        <p:nvGraphicFramePr>
          <p:cNvPr id="32" name="Table 31"/>
          <p:cNvGraphicFramePr>
            <a:graphicFrameLocks noGrp="1"/>
          </p:cNvGraphicFramePr>
          <p:nvPr>
            <p:extLst>
              <p:ext uri="{D42A27DB-BD31-4B8C-83A1-F6EECF244321}">
                <p14:modId xmlns:p14="http://schemas.microsoft.com/office/powerpoint/2010/main" val="2952370851"/>
              </p:ext>
            </p:extLst>
          </p:nvPr>
        </p:nvGraphicFramePr>
        <p:xfrm>
          <a:off x="1285500" y="2179320"/>
          <a:ext cx="4846320" cy="251460"/>
        </p:xfrm>
        <a:graphic>
          <a:graphicData uri="http://schemas.openxmlformats.org/drawingml/2006/table">
            <a:tbl>
              <a:tblPr firstRow="1" bandRow="1">
                <a:tableStyleId>{3B4B98B0-60AC-42C2-AFA5-B58CD77FA1E5}</a:tableStyleId>
              </a:tblPr>
              <a:tblGrid>
                <a:gridCol w="640080"/>
                <a:gridCol w="640080"/>
                <a:gridCol w="640080"/>
                <a:gridCol w="640080"/>
                <a:gridCol w="822960"/>
                <a:gridCol w="822960"/>
                <a:gridCol w="640080"/>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grpSp>
        <p:nvGrpSpPr>
          <p:cNvPr id="33" name="Group 32"/>
          <p:cNvGrpSpPr/>
          <p:nvPr/>
        </p:nvGrpSpPr>
        <p:grpSpPr>
          <a:xfrm>
            <a:off x="2909936" y="2221675"/>
            <a:ext cx="170411" cy="167640"/>
            <a:chOff x="6619340" y="2534426"/>
            <a:chExt cx="170411" cy="167640"/>
          </a:xfrm>
          <a:effectLst>
            <a:glow rad="63500">
              <a:srgbClr val="FFFF00">
                <a:alpha val="40000"/>
              </a:srgbClr>
            </a:glow>
          </a:effectLst>
        </p:grpSpPr>
        <p:cxnSp>
          <p:nvCxnSpPr>
            <p:cNvPr id="34" name="Straight Connector 33"/>
            <p:cNvCxnSpPr/>
            <p:nvPr/>
          </p:nvCxnSpPr>
          <p:spPr>
            <a:xfrm>
              <a:off x="6619340" y="2534426"/>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781800" y="2534426"/>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2678875" y="2235135"/>
            <a:ext cx="174335" cy="167640"/>
            <a:chOff x="6043653" y="2651098"/>
            <a:chExt cx="174335" cy="167640"/>
          </a:xfrm>
          <a:effectLst>
            <a:glow rad="63500">
              <a:srgbClr val="FFFF00">
                <a:alpha val="40000"/>
              </a:srgbClr>
            </a:glow>
          </a:effectLst>
        </p:grpSpPr>
        <p:cxnSp>
          <p:nvCxnSpPr>
            <p:cNvPr id="37" name="Straight Connector 36"/>
            <p:cNvCxnSpPr/>
            <p:nvPr/>
          </p:nvCxnSpPr>
          <p:spPr>
            <a:xfrm rot="10800000">
              <a:off x="6047577" y="2818738"/>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a:off x="6043653" y="2651098"/>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custDataLst>
              <p:tags r:id="rId1"/>
            </p:custDataLst>
          </p:nvPr>
        </p:nvSpPr>
        <p:spPr>
          <a:xfrm>
            <a:off x="6551420" y="2207743"/>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40" name="TextBox 39"/>
          <p:cNvSpPr txBox="1"/>
          <p:nvPr/>
        </p:nvSpPr>
        <p:spPr>
          <a:xfrm>
            <a:off x="6551420" y="2197925"/>
            <a:ext cx="182880" cy="196355"/>
          </a:xfrm>
          <a:prstGeom prst="rect">
            <a:avLst/>
          </a:prstGeom>
          <a:noFill/>
        </p:spPr>
        <p:txBody>
          <a:bodyPr wrap="square" rtlCol="0" anchor="ctr">
            <a:spAutoFit/>
          </a:bodyPr>
          <a:lstStyle/>
          <a:p>
            <a:pPr algn="ctr"/>
            <a:r>
              <a:rPr lang="en-US" sz="1400" b="1" dirty="0" smtClean="0">
                <a:solidFill>
                  <a:prstClr val="black"/>
                </a:solidFill>
                <a:latin typeface="Aharoni" pitchFamily="2" charset="-79"/>
                <a:cs typeface="Aharoni" pitchFamily="2" charset="-79"/>
              </a:rPr>
              <a:t>x</a:t>
            </a:r>
            <a:endParaRPr lang="en-US" sz="1400" b="1" dirty="0">
              <a:solidFill>
                <a:prstClr val="black"/>
              </a:solidFill>
              <a:latin typeface="Aharoni" pitchFamily="2" charset="-79"/>
              <a:cs typeface="Aharoni" pitchFamily="2" charset="-79"/>
            </a:endParaRPr>
          </a:p>
        </p:txBody>
      </p:sp>
      <p:sp>
        <p:nvSpPr>
          <p:cNvPr id="41" name="TextBox 40"/>
          <p:cNvSpPr txBox="1"/>
          <p:nvPr>
            <p:custDataLst>
              <p:tags r:id="rId2"/>
            </p:custDataLst>
          </p:nvPr>
        </p:nvSpPr>
        <p:spPr>
          <a:xfrm>
            <a:off x="6277100" y="221961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42" name="TextBox 41"/>
          <p:cNvSpPr txBox="1"/>
          <p:nvPr/>
        </p:nvSpPr>
        <p:spPr>
          <a:xfrm>
            <a:off x="6277100" y="2138701"/>
            <a:ext cx="182880" cy="338554"/>
          </a:xfrm>
          <a:prstGeom prst="rect">
            <a:avLst/>
          </a:prstGeom>
          <a:noFill/>
        </p:spPr>
        <p:txBody>
          <a:bodyPr wrap="square" rtlCol="0" anchor="ctr">
            <a:spAutoFit/>
          </a:bodyPr>
          <a:lstStyle/>
          <a:p>
            <a:pPr algn="ctr"/>
            <a:r>
              <a:rPr lang="en-US" sz="1600" b="1" dirty="0" smtClean="0">
                <a:solidFill>
                  <a:prstClr val="black"/>
                </a:solidFill>
                <a:latin typeface="Aharoni" pitchFamily="2" charset="-79"/>
                <a:cs typeface="Aharoni" pitchFamily="2" charset="-79"/>
              </a:rPr>
              <a:t>_</a:t>
            </a:r>
            <a:endParaRPr lang="en-US" sz="1600" b="1" dirty="0">
              <a:solidFill>
                <a:prstClr val="black"/>
              </a:solidFill>
              <a:latin typeface="Aharoni" pitchFamily="2" charset="-79"/>
              <a:cs typeface="Aharoni" pitchFamily="2" charset="-79"/>
            </a:endParaRPr>
          </a:p>
        </p:txBody>
      </p:sp>
      <p:grpSp>
        <p:nvGrpSpPr>
          <p:cNvPr id="67" name="Group 66"/>
          <p:cNvGrpSpPr/>
          <p:nvPr/>
        </p:nvGrpSpPr>
        <p:grpSpPr>
          <a:xfrm>
            <a:off x="2522642" y="1327605"/>
            <a:ext cx="4563958" cy="753690"/>
            <a:chOff x="2552222" y="1295399"/>
            <a:chExt cx="4563958" cy="753690"/>
          </a:xfrm>
        </p:grpSpPr>
        <p:sp>
          <p:nvSpPr>
            <p:cNvPr id="68" name="Flowchart: Alternate Process 67"/>
            <p:cNvSpPr/>
            <p:nvPr/>
          </p:nvSpPr>
          <p:spPr>
            <a:xfrm>
              <a:off x="2592466" y="1333401"/>
              <a:ext cx="4494134" cy="675973"/>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9" name="Group 68"/>
            <p:cNvGrpSpPr/>
            <p:nvPr/>
          </p:nvGrpSpPr>
          <p:grpSpPr>
            <a:xfrm>
              <a:off x="2707064" y="1333401"/>
              <a:ext cx="659249" cy="658207"/>
              <a:chOff x="2617352" y="1363111"/>
              <a:chExt cx="659249" cy="748874"/>
            </a:xfrm>
          </p:grpSpPr>
          <p:pic>
            <p:nvPicPr>
              <p:cNvPr id="91"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7352" y="1363111"/>
                <a:ext cx="659248" cy="54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 name="TextBox 91"/>
              <p:cNvSpPr txBox="1"/>
              <p:nvPr/>
            </p:nvSpPr>
            <p:spPr>
              <a:xfrm>
                <a:off x="2617353" y="1891492"/>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Sketching</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70" name="Group 69"/>
            <p:cNvGrpSpPr/>
            <p:nvPr/>
          </p:nvGrpSpPr>
          <p:grpSpPr>
            <a:xfrm>
              <a:off x="3531752" y="1379746"/>
              <a:ext cx="659248" cy="611862"/>
              <a:chOff x="3364373" y="1389787"/>
              <a:chExt cx="659248" cy="696145"/>
            </a:xfrm>
          </p:grpSpPr>
          <p:sp>
            <p:nvSpPr>
              <p:cNvPr id="89" name="TextBox 88"/>
              <p:cNvSpPr txBox="1"/>
              <p:nvPr/>
            </p:nvSpPr>
            <p:spPr>
              <a:xfrm>
                <a:off x="3364373" y="1865439"/>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Modeling</a:t>
                </a:r>
                <a:endParaRPr lang="en-US" sz="800" dirty="0">
                  <a:solidFill>
                    <a:prstClr val="black"/>
                  </a:solidFill>
                  <a:latin typeface="Aharoni" panose="02010803020104030203" pitchFamily="2" charset="-79"/>
                  <a:cs typeface="Aharoni" panose="02010803020104030203" pitchFamily="2" charset="-79"/>
                </a:endParaRPr>
              </a:p>
            </p:txBody>
          </p:sp>
          <p:pic>
            <p:nvPicPr>
              <p:cNvPr id="90"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11975" y="1389787"/>
                <a:ext cx="487892" cy="48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1" name="Group 70"/>
            <p:cNvGrpSpPr/>
            <p:nvPr/>
          </p:nvGrpSpPr>
          <p:grpSpPr>
            <a:xfrm>
              <a:off x="6017706" y="1390474"/>
              <a:ext cx="840294" cy="606310"/>
              <a:chOff x="4036506" y="1430616"/>
              <a:chExt cx="840294" cy="689828"/>
            </a:xfrm>
          </p:grpSpPr>
          <p:grpSp>
            <p:nvGrpSpPr>
              <p:cNvPr id="85" name="Group 84"/>
              <p:cNvGrpSpPr/>
              <p:nvPr/>
            </p:nvGrpSpPr>
            <p:grpSpPr>
              <a:xfrm>
                <a:off x="4036506" y="1430616"/>
                <a:ext cx="840294" cy="689828"/>
                <a:chOff x="4036506" y="1430616"/>
                <a:chExt cx="840294" cy="689828"/>
              </a:xfrm>
            </p:grpSpPr>
            <p:sp>
              <p:nvSpPr>
                <p:cNvPr id="87" name="TextBox 86"/>
                <p:cNvSpPr txBox="1"/>
                <p:nvPr/>
              </p:nvSpPr>
              <p:spPr>
                <a:xfrm>
                  <a:off x="4036506" y="1905000"/>
                  <a:ext cx="840294"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Collaboration</a:t>
                  </a:r>
                  <a:endParaRPr lang="en-US" sz="800" dirty="0">
                    <a:solidFill>
                      <a:prstClr val="black"/>
                    </a:solidFill>
                    <a:latin typeface="Aharoni" panose="02010803020104030203" pitchFamily="2" charset="-79"/>
                    <a:cs typeface="Aharoni" panose="02010803020104030203" pitchFamily="2" charset="-79"/>
                  </a:endParaRPr>
                </a:p>
              </p:txBody>
            </p:sp>
            <p:pic>
              <p:nvPicPr>
                <p:cNvPr id="88"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30435"/>
                <a:stretch/>
              </p:blipFill>
              <p:spPr bwMode="auto">
                <a:xfrm>
                  <a:off x="4213162" y="1430616"/>
                  <a:ext cx="486982" cy="47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6" name="Freeform 85"/>
              <p:cNvSpPr/>
              <p:nvPr/>
            </p:nvSpPr>
            <p:spPr>
              <a:xfrm>
                <a:off x="4620104" y="1435034"/>
                <a:ext cx="123839" cy="160613"/>
              </a:xfrm>
              <a:custGeom>
                <a:avLst/>
                <a:gdLst>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3521 w 122593"/>
                  <a:gd name="connsiteY4" fmla="*/ 11181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1616 w 122593"/>
                  <a:gd name="connsiteY4" fmla="*/ 10800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08003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13718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9303"/>
                  <a:gd name="connsiteX1" fmla="*/ 180 w 122592"/>
                  <a:gd name="connsiteY1" fmla="*/ 31803 h 159303"/>
                  <a:gd name="connsiteX2" fmla="*/ 42090 w 122592"/>
                  <a:gd name="connsiteY2" fmla="*/ 66093 h 159303"/>
                  <a:gd name="connsiteX3" fmla="*/ 30660 w 122592"/>
                  <a:gd name="connsiteY3" fmla="*/ 117528 h 159303"/>
                  <a:gd name="connsiteX4" fmla="*/ 51615 w 122592"/>
                  <a:gd name="connsiteY4" fmla="*/ 113718 h 159303"/>
                  <a:gd name="connsiteX5" fmla="*/ 53520 w 122592"/>
                  <a:gd name="connsiteY5" fmla="*/ 157533 h 159303"/>
                  <a:gd name="connsiteX6" fmla="*/ 91620 w 122592"/>
                  <a:gd name="connsiteY6" fmla="*/ 149913 h 159303"/>
                  <a:gd name="connsiteX7" fmla="*/ 122100 w 122592"/>
                  <a:gd name="connsiteY7" fmla="*/ 142293 h 159303"/>
                  <a:gd name="connsiteX8" fmla="*/ 106860 w 122592"/>
                  <a:gd name="connsiteY8" fmla="*/ 77523 h 159303"/>
                  <a:gd name="connsiteX9" fmla="*/ 61140 w 122592"/>
                  <a:gd name="connsiteY9" fmla="*/ 1323 h 159303"/>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53520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43995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0871"/>
                  <a:gd name="connsiteX1" fmla="*/ 180 w 122592"/>
                  <a:gd name="connsiteY1" fmla="*/ 31803 h 160871"/>
                  <a:gd name="connsiteX2" fmla="*/ 42090 w 122592"/>
                  <a:gd name="connsiteY2" fmla="*/ 66093 h 160871"/>
                  <a:gd name="connsiteX3" fmla="*/ 30660 w 122592"/>
                  <a:gd name="connsiteY3" fmla="*/ 117528 h 160871"/>
                  <a:gd name="connsiteX4" fmla="*/ 59235 w 122592"/>
                  <a:gd name="connsiteY4" fmla="*/ 121338 h 160871"/>
                  <a:gd name="connsiteX5" fmla="*/ 43995 w 122592"/>
                  <a:gd name="connsiteY5" fmla="*/ 157533 h 160871"/>
                  <a:gd name="connsiteX6" fmla="*/ 85905 w 122592"/>
                  <a:gd name="connsiteY6" fmla="*/ 157533 h 160871"/>
                  <a:gd name="connsiteX7" fmla="*/ 122100 w 122592"/>
                  <a:gd name="connsiteY7" fmla="*/ 142293 h 160871"/>
                  <a:gd name="connsiteX8" fmla="*/ 106860 w 122592"/>
                  <a:gd name="connsiteY8" fmla="*/ 77523 h 160871"/>
                  <a:gd name="connsiteX9" fmla="*/ 61140 w 122592"/>
                  <a:gd name="connsiteY9" fmla="*/ 1323 h 160871"/>
                  <a:gd name="connsiteX0" fmla="*/ 61440 w 122892"/>
                  <a:gd name="connsiteY0" fmla="*/ 1373 h 160921"/>
                  <a:gd name="connsiteX1" fmla="*/ 480 w 122892"/>
                  <a:gd name="connsiteY1" fmla="*/ 31853 h 160921"/>
                  <a:gd name="connsiteX2" fmla="*/ 32865 w 122892"/>
                  <a:gd name="connsiteY2" fmla="*/ 73763 h 160921"/>
                  <a:gd name="connsiteX3" fmla="*/ 30960 w 122892"/>
                  <a:gd name="connsiteY3" fmla="*/ 117578 h 160921"/>
                  <a:gd name="connsiteX4" fmla="*/ 59535 w 122892"/>
                  <a:gd name="connsiteY4" fmla="*/ 121388 h 160921"/>
                  <a:gd name="connsiteX5" fmla="*/ 44295 w 122892"/>
                  <a:gd name="connsiteY5" fmla="*/ 157583 h 160921"/>
                  <a:gd name="connsiteX6" fmla="*/ 86205 w 122892"/>
                  <a:gd name="connsiteY6" fmla="*/ 157583 h 160921"/>
                  <a:gd name="connsiteX7" fmla="*/ 122400 w 122892"/>
                  <a:gd name="connsiteY7" fmla="*/ 142343 h 160921"/>
                  <a:gd name="connsiteX8" fmla="*/ 107160 w 122892"/>
                  <a:gd name="connsiteY8" fmla="*/ 77573 h 160921"/>
                  <a:gd name="connsiteX9" fmla="*/ 61440 w 122892"/>
                  <a:gd name="connsiteY9" fmla="*/ 1373 h 160921"/>
                  <a:gd name="connsiteX0" fmla="*/ 61429 w 122881"/>
                  <a:gd name="connsiteY0" fmla="*/ 1373 h 160921"/>
                  <a:gd name="connsiteX1" fmla="*/ 469 w 122881"/>
                  <a:gd name="connsiteY1" fmla="*/ 31853 h 160921"/>
                  <a:gd name="connsiteX2" fmla="*/ 32854 w 122881"/>
                  <a:gd name="connsiteY2" fmla="*/ 73763 h 160921"/>
                  <a:gd name="connsiteX3" fmla="*/ 25234 w 122881"/>
                  <a:gd name="connsiteY3" fmla="*/ 127103 h 160921"/>
                  <a:gd name="connsiteX4" fmla="*/ 59524 w 122881"/>
                  <a:gd name="connsiteY4" fmla="*/ 121388 h 160921"/>
                  <a:gd name="connsiteX5" fmla="*/ 44284 w 122881"/>
                  <a:gd name="connsiteY5" fmla="*/ 157583 h 160921"/>
                  <a:gd name="connsiteX6" fmla="*/ 86194 w 122881"/>
                  <a:gd name="connsiteY6" fmla="*/ 157583 h 160921"/>
                  <a:gd name="connsiteX7" fmla="*/ 122389 w 122881"/>
                  <a:gd name="connsiteY7" fmla="*/ 142343 h 160921"/>
                  <a:gd name="connsiteX8" fmla="*/ 107149 w 122881"/>
                  <a:gd name="connsiteY8" fmla="*/ 77573 h 160921"/>
                  <a:gd name="connsiteX9" fmla="*/ 61429 w 122881"/>
                  <a:gd name="connsiteY9" fmla="*/ 1373 h 160921"/>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4428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3666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17 w 122869"/>
                  <a:gd name="connsiteY0" fmla="*/ 1373 h 160650"/>
                  <a:gd name="connsiteX1" fmla="*/ 457 w 122869"/>
                  <a:gd name="connsiteY1" fmla="*/ 31853 h 160650"/>
                  <a:gd name="connsiteX2" fmla="*/ 32842 w 122869"/>
                  <a:gd name="connsiteY2" fmla="*/ 73763 h 160650"/>
                  <a:gd name="connsiteX3" fmla="*/ 19507 w 122869"/>
                  <a:gd name="connsiteY3" fmla="*/ 127103 h 160650"/>
                  <a:gd name="connsiteX4" fmla="*/ 49987 w 122869"/>
                  <a:gd name="connsiteY4" fmla="*/ 125198 h 160650"/>
                  <a:gd name="connsiteX5" fmla="*/ 36652 w 122869"/>
                  <a:gd name="connsiteY5" fmla="*/ 157583 h 160650"/>
                  <a:gd name="connsiteX6" fmla="*/ 86182 w 122869"/>
                  <a:gd name="connsiteY6" fmla="*/ 157583 h 160650"/>
                  <a:gd name="connsiteX7" fmla="*/ 122377 w 122869"/>
                  <a:gd name="connsiteY7" fmla="*/ 142343 h 160650"/>
                  <a:gd name="connsiteX8" fmla="*/ 107137 w 122869"/>
                  <a:gd name="connsiteY8" fmla="*/ 77573 h 160650"/>
                  <a:gd name="connsiteX9" fmla="*/ 61417 w 122869"/>
                  <a:gd name="connsiteY9" fmla="*/ 1373 h 160650"/>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3726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9441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39" h="160613">
                    <a:moveTo>
                      <a:pt x="62387" y="1336"/>
                    </a:moveTo>
                    <a:cubicBezTo>
                      <a:pt x="44607" y="-6284"/>
                      <a:pt x="8412" y="20704"/>
                      <a:pt x="1427" y="31816"/>
                    </a:cubicBezTo>
                    <a:cubicBezTo>
                      <a:pt x="-5558" y="42928"/>
                      <a:pt x="15079" y="61026"/>
                      <a:pt x="20476" y="68011"/>
                    </a:cubicBezTo>
                    <a:cubicBezTo>
                      <a:pt x="25873" y="74996"/>
                      <a:pt x="33812" y="69599"/>
                      <a:pt x="33812" y="79441"/>
                    </a:cubicBezTo>
                    <a:cubicBezTo>
                      <a:pt x="33812" y="89283"/>
                      <a:pt x="17620" y="119446"/>
                      <a:pt x="20477" y="127066"/>
                    </a:cubicBezTo>
                    <a:cubicBezTo>
                      <a:pt x="23334" y="134686"/>
                      <a:pt x="48100" y="120081"/>
                      <a:pt x="50957" y="125161"/>
                    </a:cubicBezTo>
                    <a:cubicBezTo>
                      <a:pt x="53814" y="130241"/>
                      <a:pt x="31590" y="152149"/>
                      <a:pt x="37622" y="157546"/>
                    </a:cubicBezTo>
                    <a:cubicBezTo>
                      <a:pt x="43655" y="162944"/>
                      <a:pt x="72865" y="160086"/>
                      <a:pt x="87152" y="157546"/>
                    </a:cubicBezTo>
                    <a:cubicBezTo>
                      <a:pt x="101439" y="155006"/>
                      <a:pt x="120807" y="154371"/>
                      <a:pt x="123347" y="142306"/>
                    </a:cubicBezTo>
                    <a:cubicBezTo>
                      <a:pt x="125887" y="130241"/>
                      <a:pt x="118267" y="98491"/>
                      <a:pt x="108107" y="77536"/>
                    </a:cubicBezTo>
                    <a:cubicBezTo>
                      <a:pt x="97947" y="56581"/>
                      <a:pt x="80167" y="8956"/>
                      <a:pt x="62387" y="1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2" name="Group 71"/>
            <p:cNvGrpSpPr/>
            <p:nvPr/>
          </p:nvGrpSpPr>
          <p:grpSpPr>
            <a:xfrm>
              <a:off x="4441768" y="1374612"/>
              <a:ext cx="816032" cy="622172"/>
              <a:chOff x="4441768" y="1374612"/>
              <a:chExt cx="816032" cy="622172"/>
            </a:xfrm>
          </p:grpSpPr>
          <p:pic>
            <p:nvPicPr>
              <p:cNvPr id="83" name="Picture 8"/>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851" t="809" r="2548" b="1221"/>
              <a:stretch/>
            </p:blipFill>
            <p:spPr bwMode="auto">
              <a:xfrm>
                <a:off x="4495800" y="1374612"/>
                <a:ext cx="601980" cy="42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 name="TextBox 83"/>
              <p:cNvSpPr txBox="1"/>
              <p:nvPr/>
            </p:nvSpPr>
            <p:spPr>
              <a:xfrm>
                <a:off x="4441768" y="1807424"/>
                <a:ext cx="816032" cy="189360"/>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Objectives</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73" name="Group 72"/>
            <p:cNvGrpSpPr/>
            <p:nvPr/>
          </p:nvGrpSpPr>
          <p:grpSpPr>
            <a:xfrm>
              <a:off x="5308138" y="1429029"/>
              <a:ext cx="864062" cy="599342"/>
              <a:chOff x="4850938" y="1447800"/>
              <a:chExt cx="864062" cy="681900"/>
            </a:xfrm>
          </p:grpSpPr>
          <p:sp>
            <p:nvSpPr>
              <p:cNvPr id="76" name="TextBox 75"/>
              <p:cNvSpPr txBox="1"/>
              <p:nvPr/>
            </p:nvSpPr>
            <p:spPr>
              <a:xfrm>
                <a:off x="4850938" y="1914256"/>
                <a:ext cx="864062"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Templates</a:t>
                </a:r>
                <a:endParaRPr lang="en-US" sz="800" dirty="0">
                  <a:solidFill>
                    <a:prstClr val="black"/>
                  </a:solidFill>
                  <a:latin typeface="Aharoni" panose="02010803020104030203" pitchFamily="2" charset="-79"/>
                  <a:cs typeface="Aharoni" panose="02010803020104030203" pitchFamily="2" charset="-79"/>
                </a:endParaRPr>
              </a:p>
            </p:txBody>
          </p:sp>
          <p:sp>
            <p:nvSpPr>
              <p:cNvPr id="77" name="Rectangle 76"/>
              <p:cNvSpPr/>
              <p:nvPr/>
            </p:nvSpPr>
            <p:spPr>
              <a:xfrm>
                <a:off x="4953000" y="1447800"/>
                <a:ext cx="457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78" name="Rectangle 77"/>
              <p:cNvSpPr/>
              <p:nvPr/>
            </p:nvSpPr>
            <p:spPr>
              <a:xfrm>
                <a:off x="4996815" y="1476470"/>
                <a:ext cx="215266" cy="19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5237798" y="1476470"/>
                <a:ext cx="139066" cy="132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5170170" y="1702550"/>
                <a:ext cx="206693" cy="168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1" name="Straight Connector 80"/>
              <p:cNvCxnSpPr/>
              <p:nvPr/>
            </p:nvCxnSpPr>
            <p:spPr>
              <a:xfrm>
                <a:off x="5170170" y="1702550"/>
                <a:ext cx="206693" cy="16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5168027" y="1728019"/>
                <a:ext cx="206693" cy="135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Round Same Side Corner Rectangle 73"/>
            <p:cNvSpPr/>
            <p:nvPr/>
          </p:nvSpPr>
          <p:spPr>
            <a:xfrm rot="16200000">
              <a:off x="3097195" y="750426"/>
              <a:ext cx="753690" cy="1843636"/>
            </a:xfrm>
            <a:prstGeom prst="round2SameRect">
              <a:avLst/>
            </a:prstGeom>
            <a:solidFill>
              <a:srgbClr val="A6A6A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Round Same Side Corner Rectangle 74"/>
            <p:cNvSpPr/>
            <p:nvPr/>
          </p:nvSpPr>
          <p:spPr>
            <a:xfrm rot="5400000">
              <a:off x="5772045" y="704954"/>
              <a:ext cx="753689" cy="1934580"/>
            </a:xfrm>
            <a:prstGeom prst="round2SameRect">
              <a:avLst/>
            </a:prstGeom>
            <a:solidFill>
              <a:srgbClr val="A6A6A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5842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750"/>
                                        <p:tgtEl>
                                          <p:spTgt spid="25"/>
                                        </p:tgtEl>
                                      </p:cBhvr>
                                    </p:animEffect>
                                    <p:set>
                                      <p:cBhvr>
                                        <p:cTn id="12" dur="1" fill="hold">
                                          <p:stCondLst>
                                            <p:cond delay="74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750"/>
                                        <p:tgtEl>
                                          <p:spTgt spid="15"/>
                                        </p:tgtEl>
                                      </p:cBhvr>
                                    </p:animEffect>
                                    <p:set>
                                      <p:cBhvr>
                                        <p:cTn id="17" dur="1" fill="hold">
                                          <p:stCondLst>
                                            <p:cond delay="749"/>
                                          </p:stCondLst>
                                        </p:cTn>
                                        <p:tgtEl>
                                          <p:spTgt spid="15"/>
                                        </p:tgtEl>
                                        <p:attrNameLst>
                                          <p:attrName>style.visibility</p:attrName>
                                        </p:attrNameLst>
                                      </p:cBhvr>
                                      <p:to>
                                        <p:strVal val="hidden"/>
                                      </p:to>
                                    </p:set>
                                  </p:childTnLst>
                                </p:cTn>
                              </p:par>
                              <p:par>
                                <p:cTn id="18" presetID="10" presetClass="exit" presetSubtype="0" fill="hold" grpId="2" nodeType="withEffect">
                                  <p:stCondLst>
                                    <p:cond delay="0"/>
                                  </p:stCondLst>
                                  <p:childTnLst>
                                    <p:animEffect transition="out" filter="fade">
                                      <p:cBhvr>
                                        <p:cTn id="19" dur="500"/>
                                        <p:tgtEl>
                                          <p:spTgt spid="25"/>
                                        </p:tgtEl>
                                      </p:cBhvr>
                                    </p:animEffect>
                                    <p:set>
                                      <p:cBhvr>
                                        <p:cTn id="20" dur="1" fill="hold">
                                          <p:stCondLst>
                                            <p:cond delay="499"/>
                                          </p:stCondLst>
                                        </p:cTn>
                                        <p:tgtEl>
                                          <p:spTgt spid="25"/>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5" grpId="1" animBg="1"/>
      <p:bldP spid="25" grpId="1" animBg="1"/>
      <p:bldP spid="25"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3012" y="990600"/>
            <a:ext cx="6637977" cy="274320"/>
            <a:chOff x="1210623" y="990600"/>
            <a:chExt cx="6637977" cy="274320"/>
          </a:xfrm>
        </p:grpSpPr>
        <p:sp>
          <p:nvSpPr>
            <p:cNvPr id="3" name="Round Same Side Corner Rectangle 2"/>
            <p:cNvSpPr/>
            <p:nvPr/>
          </p:nvSpPr>
          <p:spPr>
            <a:xfrm>
              <a:off x="1210623"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Analysis</a:t>
              </a:r>
              <a:endParaRPr lang="en-US" sz="1100" dirty="0">
                <a:solidFill>
                  <a:prstClr val="white"/>
                </a:solidFill>
                <a:latin typeface="Aharoni" panose="02010803020104030203" pitchFamily="2" charset="-79"/>
                <a:cs typeface="Aharoni" panose="02010803020104030203" pitchFamily="2" charset="-79"/>
              </a:endParaRPr>
            </a:p>
          </p:txBody>
        </p:sp>
        <p:sp>
          <p:nvSpPr>
            <p:cNvPr id="4" name="Round Same Side Corner Rectangle 3"/>
            <p:cNvSpPr/>
            <p:nvPr/>
          </p:nvSpPr>
          <p:spPr>
            <a:xfrm>
              <a:off x="2550077" y="990600"/>
              <a:ext cx="1280160" cy="274320"/>
            </a:xfrm>
            <a:prstGeom prst="round2SameRect">
              <a:avLst/>
            </a:prstGeom>
            <a:solidFill>
              <a:srgbClr val="FFFF66"/>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black">
                      <a:lumMod val="95000"/>
                      <a:lumOff val="5000"/>
                    </a:prstClr>
                  </a:solidFill>
                  <a:latin typeface="Aharoni" panose="02010803020104030203" pitchFamily="2" charset="-79"/>
                  <a:cs typeface="Aharoni" panose="02010803020104030203" pitchFamily="2" charset="-79"/>
                </a:rPr>
                <a:t>Design</a:t>
              </a:r>
              <a:endParaRPr lang="en-US" sz="1100" b="1" dirty="0">
                <a:solidFill>
                  <a:prstClr val="black">
                    <a:lumMod val="95000"/>
                    <a:lumOff val="5000"/>
                  </a:prstClr>
                </a:solidFill>
                <a:latin typeface="Aharoni" panose="02010803020104030203" pitchFamily="2" charset="-79"/>
                <a:cs typeface="Aharoni" panose="02010803020104030203" pitchFamily="2" charset="-79"/>
              </a:endParaRPr>
            </a:p>
          </p:txBody>
        </p:sp>
        <p:sp>
          <p:nvSpPr>
            <p:cNvPr id="5" name="Round Same Side Corner Rectangle 4"/>
            <p:cNvSpPr/>
            <p:nvPr/>
          </p:nvSpPr>
          <p:spPr>
            <a:xfrm>
              <a:off x="3889531"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Development</a:t>
              </a:r>
              <a:endParaRPr lang="en-US" sz="1100" dirty="0">
                <a:solidFill>
                  <a:prstClr val="white"/>
                </a:solidFill>
                <a:latin typeface="Aharoni" panose="02010803020104030203" pitchFamily="2" charset="-79"/>
                <a:cs typeface="Aharoni" panose="02010803020104030203" pitchFamily="2" charset="-79"/>
              </a:endParaRPr>
            </a:p>
          </p:txBody>
        </p:sp>
        <p:sp>
          <p:nvSpPr>
            <p:cNvPr id="6" name="Round Same Side Corner Rectangle 5"/>
            <p:cNvSpPr/>
            <p:nvPr/>
          </p:nvSpPr>
          <p:spPr>
            <a:xfrm>
              <a:off x="5228985"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Implementation</a:t>
              </a:r>
              <a:endParaRPr lang="en-US" sz="1100" dirty="0">
                <a:solidFill>
                  <a:prstClr val="white"/>
                </a:solidFill>
                <a:latin typeface="Aharoni" panose="02010803020104030203" pitchFamily="2" charset="-79"/>
                <a:cs typeface="Aharoni" panose="02010803020104030203" pitchFamily="2" charset="-79"/>
              </a:endParaRPr>
            </a:p>
          </p:txBody>
        </p:sp>
        <p:sp>
          <p:nvSpPr>
            <p:cNvPr id="7" name="Round Same Side Corner Rectangle 6"/>
            <p:cNvSpPr/>
            <p:nvPr/>
          </p:nvSpPr>
          <p:spPr>
            <a:xfrm>
              <a:off x="6568440"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Evaluation</a:t>
              </a:r>
              <a:endParaRPr lang="en-US" sz="1100" dirty="0">
                <a:solidFill>
                  <a:prstClr val="white"/>
                </a:solidFill>
                <a:latin typeface="Aharoni" panose="02010803020104030203" pitchFamily="2" charset="-79"/>
                <a:cs typeface="Aharoni" panose="02010803020104030203" pitchFamily="2" charset="-79"/>
              </a:endParaRPr>
            </a:p>
          </p:txBody>
        </p:sp>
      </p:grpSp>
      <p:sp>
        <p:nvSpPr>
          <p:cNvPr id="8" name="Rounded Rectangle 7"/>
          <p:cNvSpPr/>
          <p:nvPr/>
        </p:nvSpPr>
        <p:spPr>
          <a:xfrm>
            <a:off x="914400" y="2057400"/>
            <a:ext cx="6172200" cy="3962400"/>
          </a:xfrm>
          <a:prstGeom prst="roundRect">
            <a:avLst/>
          </a:prstGeom>
          <a:solidFill>
            <a:schemeClr val="bg1"/>
          </a:solidFill>
          <a:ln w="3175">
            <a:solidFill>
              <a:schemeClr val="bg1">
                <a:lumMod val="95000"/>
              </a:schemeClr>
            </a:solid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5146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9184" y="3000375"/>
            <a:ext cx="373712"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0691" y="4114800"/>
            <a:ext cx="390698"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2403" y="5143500"/>
            <a:ext cx="387275"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nvGrpSpPr>
          <p:cNvPr id="18" name="Group 17"/>
          <p:cNvGrpSpPr/>
          <p:nvPr/>
        </p:nvGrpSpPr>
        <p:grpSpPr>
          <a:xfrm>
            <a:off x="1447800" y="3124200"/>
            <a:ext cx="5155096" cy="1554480"/>
            <a:chOff x="1447800" y="2438400"/>
            <a:chExt cx="5155096" cy="1447800"/>
          </a:xfrm>
        </p:grpSpPr>
        <p:sp>
          <p:nvSpPr>
            <p:cNvPr id="26" name="Rounded Rectangular Callout 25"/>
            <p:cNvSpPr/>
            <p:nvPr>
              <p:custDataLst>
                <p:tags r:id="rId3"/>
              </p:custDataLst>
            </p:nvPr>
          </p:nvSpPr>
          <p:spPr>
            <a:xfrm>
              <a:off x="1447800" y="2438400"/>
              <a:ext cx="5155096" cy="1447800"/>
            </a:xfrm>
            <a:prstGeom prst="wedgeRoundRectCallout">
              <a:avLst>
                <a:gd name="adj1" fmla="val 61984"/>
                <a:gd name="adj2" fmla="val 13177"/>
                <a:gd name="adj3" fmla="val 16667"/>
              </a:avLst>
            </a:prstGeom>
            <a:solidFill>
              <a:schemeClr val="tx1">
                <a:lumMod val="95000"/>
                <a:lumOff val="5000"/>
                <a:alpha val="90000"/>
              </a:schemeClr>
            </a:solidFill>
            <a:ln w="25400" cap="flat" cmpd="sng" algn="ctr">
              <a:solidFill>
                <a:schemeClr val="bg1">
                  <a:lumMod val="65000"/>
                </a:schemeClr>
              </a:solidFill>
              <a:prstDash val="solid"/>
            </a:ln>
            <a:effectLst>
              <a:glow rad="139700">
                <a:schemeClr val="bg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t"/>
            <a:lstStyle/>
            <a:p>
              <a:pPr algn="ctr">
                <a:spcBef>
                  <a:spcPts val="600"/>
                </a:spcBef>
                <a:spcAft>
                  <a:spcPts val="600"/>
                </a:spcAft>
                <a:defRPr/>
              </a:pPr>
              <a:r>
                <a:rPr lang="en-US" sz="1600" b="1" kern="0" dirty="0" smtClean="0">
                  <a:solidFill>
                    <a:sysClr val="window" lastClr="FFFFFF"/>
                  </a:solidFill>
                  <a:effectLst>
                    <a:outerShdw blurRad="38100" dist="38100" dir="2700000" algn="tl">
                      <a:srgbClr val="000000">
                        <a:alpha val="43137"/>
                      </a:srgbClr>
                    </a:outerShdw>
                  </a:effectLst>
                </a:rPr>
                <a:t>PM Status Update for BUMED Project</a:t>
              </a:r>
            </a:p>
            <a:p>
              <a:pPr algn="ctr">
                <a:spcBef>
                  <a:spcPts val="600"/>
                </a:spcBef>
                <a:spcAft>
                  <a:spcPts val="600"/>
                </a:spcAft>
                <a:defRPr/>
              </a:pPr>
              <a:r>
                <a:rPr lang="en-US" sz="1600" b="1" kern="0" dirty="0">
                  <a:solidFill>
                    <a:sysClr val="window" lastClr="FFFFFF"/>
                  </a:solidFill>
                </a:rPr>
                <a:t>Send brief status update to PM to communicate whether there is a need for more </a:t>
              </a:r>
              <a:r>
                <a:rPr lang="en-US" sz="1600" b="1" kern="0">
                  <a:solidFill>
                    <a:sysClr val="window" lastClr="FFFFFF"/>
                  </a:solidFill>
                </a:rPr>
                <a:t>learner </a:t>
              </a:r>
              <a:r>
                <a:rPr lang="en-US" sz="1600" b="1" kern="0" smtClean="0">
                  <a:solidFill>
                    <a:sysClr val="window" lastClr="FFFFFF"/>
                  </a:solidFill>
                </a:rPr>
                <a:t>analysis.</a:t>
              </a:r>
            </a:p>
          </p:txBody>
        </p:sp>
        <p:grpSp>
          <p:nvGrpSpPr>
            <p:cNvPr id="27" name="Group 26"/>
            <p:cNvGrpSpPr/>
            <p:nvPr/>
          </p:nvGrpSpPr>
          <p:grpSpPr>
            <a:xfrm>
              <a:off x="6103159" y="2558176"/>
              <a:ext cx="182880" cy="182880"/>
              <a:chOff x="7752724" y="3357008"/>
              <a:chExt cx="274320" cy="307777"/>
            </a:xfrm>
          </p:grpSpPr>
          <p:sp>
            <p:nvSpPr>
              <p:cNvPr id="28" name="TextBox 27"/>
              <p:cNvSpPr txBox="1"/>
              <p:nvPr>
                <p:custDataLst>
                  <p:tags r:id="rId4"/>
                </p:custDataLst>
              </p:nvPr>
            </p:nvSpPr>
            <p:spPr>
              <a:xfrm>
                <a:off x="7752724" y="3372397"/>
                <a:ext cx="274320" cy="27699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29" name="TextBox 28"/>
              <p:cNvSpPr txBox="1"/>
              <p:nvPr/>
            </p:nvSpPr>
            <p:spPr>
              <a:xfrm>
                <a:off x="7752724" y="3357008"/>
                <a:ext cx="274320" cy="307777"/>
              </a:xfrm>
              <a:prstGeom prst="rect">
                <a:avLst/>
              </a:prstGeom>
              <a:noFill/>
            </p:spPr>
            <p:txBody>
              <a:bodyPr wrap="square" rtlCol="0" anchor="ctr">
                <a:spAutoFit/>
              </a:bodyPr>
              <a:lstStyle/>
              <a:p>
                <a:pPr algn="ctr"/>
                <a:r>
                  <a:rPr lang="en-US" sz="1400" b="1" dirty="0" smtClean="0">
                    <a:solidFill>
                      <a:prstClr val="black"/>
                    </a:solidFill>
                    <a:latin typeface="Aharoni" pitchFamily="2" charset="-79"/>
                    <a:cs typeface="Aharoni" pitchFamily="2" charset="-79"/>
                  </a:rPr>
                  <a:t>x</a:t>
                </a:r>
                <a:endParaRPr lang="en-US" sz="1400" b="1" dirty="0">
                  <a:solidFill>
                    <a:prstClr val="black"/>
                  </a:solidFill>
                  <a:latin typeface="Aharoni" pitchFamily="2" charset="-79"/>
                  <a:cs typeface="Aharoni" pitchFamily="2" charset="-79"/>
                </a:endParaRPr>
              </a:p>
            </p:txBody>
          </p:sp>
        </p:grpSp>
      </p:grpSp>
      <p:cxnSp>
        <p:nvCxnSpPr>
          <p:cNvPr id="30" name="Straight Connector 29"/>
          <p:cNvCxnSpPr/>
          <p:nvPr/>
        </p:nvCxnSpPr>
        <p:spPr bwMode="auto">
          <a:xfrm>
            <a:off x="1645920" y="3528950"/>
            <a:ext cx="4754880" cy="0"/>
          </a:xfrm>
          <a:prstGeom prst="line">
            <a:avLst/>
          </a:prstGeom>
          <a:ln w="28575">
            <a:solidFill>
              <a:schemeClr val="bg1">
                <a:lumMod val="95000"/>
              </a:schemeClr>
            </a:solidFill>
            <a:prstDash val="sysDot"/>
            <a:headEnd type="none" w="med" len="med"/>
            <a:tailEnd type="none" w="med" len="med"/>
          </a:ln>
        </p:spPr>
        <p:style>
          <a:lnRef idx="3">
            <a:schemeClr val="accent3"/>
          </a:lnRef>
          <a:fillRef idx="0">
            <a:schemeClr val="accent3"/>
          </a:fillRef>
          <a:effectRef idx="2">
            <a:schemeClr val="accent3"/>
          </a:effectRef>
          <a:fontRef idx="minor">
            <a:schemeClr val="tx1"/>
          </a:fontRef>
        </p:style>
      </p:cxnSp>
      <p:pic>
        <p:nvPicPr>
          <p:cNvPr id="37" name="Picture 9" descr="\\Cagmasrv1\sso$\Gestion_Deloitte\Global_Brand\- Templates\Icons\Iconography Deloitte\Icon_Envelope_Blue.png"/>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65120" y="4215081"/>
            <a:ext cx="426720" cy="26905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3" descr="C:\Users\jsauvageau\Desktop\4.png"/>
          <p:cNvPicPr>
            <a:picLocks noChangeAspect="1" noChangeArrowheads="1"/>
          </p:cNvPicPr>
          <p:nvPr/>
        </p:nvPicPr>
        <p:blipFill>
          <a:blip r:embed="rId12" cstate="print">
            <a:extLst>
              <a:ext uri="{BEBA8EAE-BF5A-486C-A8C5-ECC9F3942E4B}">
                <a14:imgProps xmlns:a14="http://schemas.microsoft.com/office/drawing/2010/main">
                  <a14:imgLayer r:embed="rId1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909894" y="4171552"/>
            <a:ext cx="274320" cy="36606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8" descr="C:\Users\jsauvageau\Desktop\3.png"/>
          <p:cNvPicPr>
            <a:picLocks noChangeAspect="1" noChangeArrowheads="1"/>
          </p:cNvPicPr>
          <p:nvPr/>
        </p:nvPicPr>
        <p:blipFill>
          <a:blip r:embed="rId1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2268" y="4161600"/>
            <a:ext cx="469106" cy="422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0" name="Table 39"/>
          <p:cNvGraphicFramePr>
            <a:graphicFrameLocks noGrp="1"/>
          </p:cNvGraphicFramePr>
          <p:nvPr>
            <p:extLst>
              <p:ext uri="{D42A27DB-BD31-4B8C-83A1-F6EECF244321}">
                <p14:modId xmlns:p14="http://schemas.microsoft.com/office/powerpoint/2010/main" val="2952370851"/>
              </p:ext>
            </p:extLst>
          </p:nvPr>
        </p:nvGraphicFramePr>
        <p:xfrm>
          <a:off x="1285500" y="2179320"/>
          <a:ext cx="4846320" cy="251460"/>
        </p:xfrm>
        <a:graphic>
          <a:graphicData uri="http://schemas.openxmlformats.org/drawingml/2006/table">
            <a:tbl>
              <a:tblPr firstRow="1" bandRow="1">
                <a:tableStyleId>{3B4B98B0-60AC-42C2-AFA5-B58CD77FA1E5}</a:tableStyleId>
              </a:tblPr>
              <a:tblGrid>
                <a:gridCol w="640080"/>
                <a:gridCol w="640080"/>
                <a:gridCol w="640080"/>
                <a:gridCol w="640080"/>
                <a:gridCol w="822960"/>
                <a:gridCol w="822960"/>
                <a:gridCol w="640080"/>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grpSp>
        <p:nvGrpSpPr>
          <p:cNvPr id="41" name="Group 40"/>
          <p:cNvGrpSpPr/>
          <p:nvPr/>
        </p:nvGrpSpPr>
        <p:grpSpPr>
          <a:xfrm>
            <a:off x="2909936" y="2221675"/>
            <a:ext cx="170411" cy="167640"/>
            <a:chOff x="6619340" y="2534426"/>
            <a:chExt cx="170411" cy="167640"/>
          </a:xfrm>
          <a:effectLst>
            <a:glow rad="63500">
              <a:srgbClr val="FFFF00">
                <a:alpha val="40000"/>
              </a:srgbClr>
            </a:glow>
          </a:effectLst>
        </p:grpSpPr>
        <p:cxnSp>
          <p:nvCxnSpPr>
            <p:cNvPr id="42" name="Straight Connector 41"/>
            <p:cNvCxnSpPr/>
            <p:nvPr/>
          </p:nvCxnSpPr>
          <p:spPr>
            <a:xfrm>
              <a:off x="6619340" y="2534426"/>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781800" y="2534426"/>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2678875" y="2235135"/>
            <a:ext cx="174335" cy="167640"/>
            <a:chOff x="6043653" y="2651098"/>
            <a:chExt cx="174335" cy="167640"/>
          </a:xfrm>
          <a:effectLst>
            <a:glow rad="63500">
              <a:srgbClr val="FFFF00">
                <a:alpha val="40000"/>
              </a:srgbClr>
            </a:glow>
          </a:effectLst>
        </p:grpSpPr>
        <p:cxnSp>
          <p:nvCxnSpPr>
            <p:cNvPr id="45" name="Straight Connector 44"/>
            <p:cNvCxnSpPr/>
            <p:nvPr/>
          </p:nvCxnSpPr>
          <p:spPr>
            <a:xfrm rot="10800000">
              <a:off x="6047577" y="2818738"/>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a:off x="6043653" y="2651098"/>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custDataLst>
              <p:tags r:id="rId1"/>
            </p:custDataLst>
          </p:nvPr>
        </p:nvSpPr>
        <p:spPr>
          <a:xfrm>
            <a:off x="6551420" y="2207743"/>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48" name="TextBox 47"/>
          <p:cNvSpPr txBox="1"/>
          <p:nvPr/>
        </p:nvSpPr>
        <p:spPr>
          <a:xfrm>
            <a:off x="6551420" y="2197925"/>
            <a:ext cx="182880" cy="196355"/>
          </a:xfrm>
          <a:prstGeom prst="rect">
            <a:avLst/>
          </a:prstGeom>
          <a:noFill/>
        </p:spPr>
        <p:txBody>
          <a:bodyPr wrap="square" rtlCol="0" anchor="ctr">
            <a:spAutoFit/>
          </a:bodyPr>
          <a:lstStyle/>
          <a:p>
            <a:pPr algn="ctr"/>
            <a:r>
              <a:rPr lang="en-US" sz="1400" b="1" dirty="0" smtClean="0">
                <a:solidFill>
                  <a:prstClr val="black"/>
                </a:solidFill>
                <a:latin typeface="Aharoni" pitchFamily="2" charset="-79"/>
                <a:cs typeface="Aharoni" pitchFamily="2" charset="-79"/>
              </a:rPr>
              <a:t>x</a:t>
            </a:r>
            <a:endParaRPr lang="en-US" sz="1400" b="1" dirty="0">
              <a:solidFill>
                <a:prstClr val="black"/>
              </a:solidFill>
              <a:latin typeface="Aharoni" pitchFamily="2" charset="-79"/>
              <a:cs typeface="Aharoni" pitchFamily="2" charset="-79"/>
            </a:endParaRPr>
          </a:p>
        </p:txBody>
      </p:sp>
      <p:sp>
        <p:nvSpPr>
          <p:cNvPr id="49" name="TextBox 48"/>
          <p:cNvSpPr txBox="1"/>
          <p:nvPr>
            <p:custDataLst>
              <p:tags r:id="rId2"/>
            </p:custDataLst>
          </p:nvPr>
        </p:nvSpPr>
        <p:spPr>
          <a:xfrm>
            <a:off x="6277100" y="221961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50" name="TextBox 49"/>
          <p:cNvSpPr txBox="1"/>
          <p:nvPr/>
        </p:nvSpPr>
        <p:spPr>
          <a:xfrm>
            <a:off x="6277100" y="2138701"/>
            <a:ext cx="182880" cy="338554"/>
          </a:xfrm>
          <a:prstGeom prst="rect">
            <a:avLst/>
          </a:prstGeom>
          <a:noFill/>
        </p:spPr>
        <p:txBody>
          <a:bodyPr wrap="square" rtlCol="0" anchor="ctr">
            <a:spAutoFit/>
          </a:bodyPr>
          <a:lstStyle/>
          <a:p>
            <a:pPr algn="ctr"/>
            <a:r>
              <a:rPr lang="en-US" sz="1600" b="1" dirty="0" smtClean="0">
                <a:solidFill>
                  <a:prstClr val="black"/>
                </a:solidFill>
                <a:latin typeface="Aharoni" pitchFamily="2" charset="-79"/>
                <a:cs typeface="Aharoni" pitchFamily="2" charset="-79"/>
              </a:rPr>
              <a:t>_</a:t>
            </a:r>
            <a:endParaRPr lang="en-US" sz="1600" b="1" dirty="0">
              <a:solidFill>
                <a:prstClr val="black"/>
              </a:solidFill>
              <a:latin typeface="Aharoni" pitchFamily="2" charset="-79"/>
              <a:cs typeface="Aharoni" pitchFamily="2" charset="-79"/>
            </a:endParaRPr>
          </a:p>
        </p:txBody>
      </p:sp>
      <p:grpSp>
        <p:nvGrpSpPr>
          <p:cNvPr id="75" name="Group 74"/>
          <p:cNvGrpSpPr/>
          <p:nvPr/>
        </p:nvGrpSpPr>
        <p:grpSpPr>
          <a:xfrm>
            <a:off x="2522642" y="1327605"/>
            <a:ext cx="4563958" cy="753690"/>
            <a:chOff x="2552222" y="1295399"/>
            <a:chExt cx="4563958" cy="753690"/>
          </a:xfrm>
        </p:grpSpPr>
        <p:sp>
          <p:nvSpPr>
            <p:cNvPr id="76" name="Flowchart: Alternate Process 75"/>
            <p:cNvSpPr/>
            <p:nvPr/>
          </p:nvSpPr>
          <p:spPr>
            <a:xfrm>
              <a:off x="2592466" y="1333401"/>
              <a:ext cx="4494134" cy="675973"/>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7" name="Group 76"/>
            <p:cNvGrpSpPr/>
            <p:nvPr/>
          </p:nvGrpSpPr>
          <p:grpSpPr>
            <a:xfrm>
              <a:off x="2707064" y="1333401"/>
              <a:ext cx="659249" cy="658207"/>
              <a:chOff x="2617352" y="1363111"/>
              <a:chExt cx="659249" cy="748874"/>
            </a:xfrm>
          </p:grpSpPr>
          <p:pic>
            <p:nvPicPr>
              <p:cNvPr id="99"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17352" y="1363111"/>
                <a:ext cx="659248" cy="54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TextBox 99"/>
              <p:cNvSpPr txBox="1"/>
              <p:nvPr/>
            </p:nvSpPr>
            <p:spPr>
              <a:xfrm>
                <a:off x="2617353" y="1891492"/>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Sketching</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78" name="Group 77"/>
            <p:cNvGrpSpPr/>
            <p:nvPr/>
          </p:nvGrpSpPr>
          <p:grpSpPr>
            <a:xfrm>
              <a:off x="3531752" y="1379746"/>
              <a:ext cx="659248" cy="611862"/>
              <a:chOff x="3364373" y="1389787"/>
              <a:chExt cx="659248" cy="696145"/>
            </a:xfrm>
          </p:grpSpPr>
          <p:sp>
            <p:nvSpPr>
              <p:cNvPr id="97" name="TextBox 96"/>
              <p:cNvSpPr txBox="1"/>
              <p:nvPr/>
            </p:nvSpPr>
            <p:spPr>
              <a:xfrm>
                <a:off x="3364373" y="1865439"/>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Modeling</a:t>
                </a:r>
                <a:endParaRPr lang="en-US" sz="800" dirty="0">
                  <a:solidFill>
                    <a:prstClr val="black"/>
                  </a:solidFill>
                  <a:latin typeface="Aharoni" panose="02010803020104030203" pitchFamily="2" charset="-79"/>
                  <a:cs typeface="Aharoni" panose="02010803020104030203" pitchFamily="2" charset="-79"/>
                </a:endParaRPr>
              </a:p>
            </p:txBody>
          </p:sp>
          <p:pic>
            <p:nvPicPr>
              <p:cNvPr id="98" name="Picture 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11975" y="1389787"/>
                <a:ext cx="487892" cy="48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9" name="Group 78"/>
            <p:cNvGrpSpPr/>
            <p:nvPr/>
          </p:nvGrpSpPr>
          <p:grpSpPr>
            <a:xfrm>
              <a:off x="6017706" y="1390474"/>
              <a:ext cx="840294" cy="606310"/>
              <a:chOff x="4036506" y="1430616"/>
              <a:chExt cx="840294" cy="689828"/>
            </a:xfrm>
          </p:grpSpPr>
          <p:grpSp>
            <p:nvGrpSpPr>
              <p:cNvPr id="93" name="Group 92"/>
              <p:cNvGrpSpPr/>
              <p:nvPr/>
            </p:nvGrpSpPr>
            <p:grpSpPr>
              <a:xfrm>
                <a:off x="4036506" y="1430616"/>
                <a:ext cx="840294" cy="689828"/>
                <a:chOff x="4036506" y="1430616"/>
                <a:chExt cx="840294" cy="689828"/>
              </a:xfrm>
            </p:grpSpPr>
            <p:sp>
              <p:nvSpPr>
                <p:cNvPr id="95" name="TextBox 94"/>
                <p:cNvSpPr txBox="1"/>
                <p:nvPr/>
              </p:nvSpPr>
              <p:spPr>
                <a:xfrm>
                  <a:off x="4036506" y="1905000"/>
                  <a:ext cx="840294"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Collaboration</a:t>
                  </a:r>
                  <a:endParaRPr lang="en-US" sz="800" dirty="0">
                    <a:solidFill>
                      <a:prstClr val="black"/>
                    </a:solidFill>
                    <a:latin typeface="Aharoni" panose="02010803020104030203" pitchFamily="2" charset="-79"/>
                    <a:cs typeface="Aharoni" panose="02010803020104030203" pitchFamily="2" charset="-79"/>
                  </a:endParaRPr>
                </a:p>
              </p:txBody>
            </p:sp>
            <p:pic>
              <p:nvPicPr>
                <p:cNvPr id="96" name="Picture 6"/>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r="30435"/>
                <a:stretch/>
              </p:blipFill>
              <p:spPr bwMode="auto">
                <a:xfrm>
                  <a:off x="4213162" y="1430616"/>
                  <a:ext cx="486982" cy="47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4" name="Freeform 93"/>
              <p:cNvSpPr/>
              <p:nvPr/>
            </p:nvSpPr>
            <p:spPr>
              <a:xfrm>
                <a:off x="4620104" y="1435034"/>
                <a:ext cx="123839" cy="160613"/>
              </a:xfrm>
              <a:custGeom>
                <a:avLst/>
                <a:gdLst>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3521 w 122593"/>
                  <a:gd name="connsiteY4" fmla="*/ 11181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1616 w 122593"/>
                  <a:gd name="connsiteY4" fmla="*/ 10800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08003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13718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9303"/>
                  <a:gd name="connsiteX1" fmla="*/ 180 w 122592"/>
                  <a:gd name="connsiteY1" fmla="*/ 31803 h 159303"/>
                  <a:gd name="connsiteX2" fmla="*/ 42090 w 122592"/>
                  <a:gd name="connsiteY2" fmla="*/ 66093 h 159303"/>
                  <a:gd name="connsiteX3" fmla="*/ 30660 w 122592"/>
                  <a:gd name="connsiteY3" fmla="*/ 117528 h 159303"/>
                  <a:gd name="connsiteX4" fmla="*/ 51615 w 122592"/>
                  <a:gd name="connsiteY4" fmla="*/ 113718 h 159303"/>
                  <a:gd name="connsiteX5" fmla="*/ 53520 w 122592"/>
                  <a:gd name="connsiteY5" fmla="*/ 157533 h 159303"/>
                  <a:gd name="connsiteX6" fmla="*/ 91620 w 122592"/>
                  <a:gd name="connsiteY6" fmla="*/ 149913 h 159303"/>
                  <a:gd name="connsiteX7" fmla="*/ 122100 w 122592"/>
                  <a:gd name="connsiteY7" fmla="*/ 142293 h 159303"/>
                  <a:gd name="connsiteX8" fmla="*/ 106860 w 122592"/>
                  <a:gd name="connsiteY8" fmla="*/ 77523 h 159303"/>
                  <a:gd name="connsiteX9" fmla="*/ 61140 w 122592"/>
                  <a:gd name="connsiteY9" fmla="*/ 1323 h 159303"/>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53520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43995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0871"/>
                  <a:gd name="connsiteX1" fmla="*/ 180 w 122592"/>
                  <a:gd name="connsiteY1" fmla="*/ 31803 h 160871"/>
                  <a:gd name="connsiteX2" fmla="*/ 42090 w 122592"/>
                  <a:gd name="connsiteY2" fmla="*/ 66093 h 160871"/>
                  <a:gd name="connsiteX3" fmla="*/ 30660 w 122592"/>
                  <a:gd name="connsiteY3" fmla="*/ 117528 h 160871"/>
                  <a:gd name="connsiteX4" fmla="*/ 59235 w 122592"/>
                  <a:gd name="connsiteY4" fmla="*/ 121338 h 160871"/>
                  <a:gd name="connsiteX5" fmla="*/ 43995 w 122592"/>
                  <a:gd name="connsiteY5" fmla="*/ 157533 h 160871"/>
                  <a:gd name="connsiteX6" fmla="*/ 85905 w 122592"/>
                  <a:gd name="connsiteY6" fmla="*/ 157533 h 160871"/>
                  <a:gd name="connsiteX7" fmla="*/ 122100 w 122592"/>
                  <a:gd name="connsiteY7" fmla="*/ 142293 h 160871"/>
                  <a:gd name="connsiteX8" fmla="*/ 106860 w 122592"/>
                  <a:gd name="connsiteY8" fmla="*/ 77523 h 160871"/>
                  <a:gd name="connsiteX9" fmla="*/ 61140 w 122592"/>
                  <a:gd name="connsiteY9" fmla="*/ 1323 h 160871"/>
                  <a:gd name="connsiteX0" fmla="*/ 61440 w 122892"/>
                  <a:gd name="connsiteY0" fmla="*/ 1373 h 160921"/>
                  <a:gd name="connsiteX1" fmla="*/ 480 w 122892"/>
                  <a:gd name="connsiteY1" fmla="*/ 31853 h 160921"/>
                  <a:gd name="connsiteX2" fmla="*/ 32865 w 122892"/>
                  <a:gd name="connsiteY2" fmla="*/ 73763 h 160921"/>
                  <a:gd name="connsiteX3" fmla="*/ 30960 w 122892"/>
                  <a:gd name="connsiteY3" fmla="*/ 117578 h 160921"/>
                  <a:gd name="connsiteX4" fmla="*/ 59535 w 122892"/>
                  <a:gd name="connsiteY4" fmla="*/ 121388 h 160921"/>
                  <a:gd name="connsiteX5" fmla="*/ 44295 w 122892"/>
                  <a:gd name="connsiteY5" fmla="*/ 157583 h 160921"/>
                  <a:gd name="connsiteX6" fmla="*/ 86205 w 122892"/>
                  <a:gd name="connsiteY6" fmla="*/ 157583 h 160921"/>
                  <a:gd name="connsiteX7" fmla="*/ 122400 w 122892"/>
                  <a:gd name="connsiteY7" fmla="*/ 142343 h 160921"/>
                  <a:gd name="connsiteX8" fmla="*/ 107160 w 122892"/>
                  <a:gd name="connsiteY8" fmla="*/ 77573 h 160921"/>
                  <a:gd name="connsiteX9" fmla="*/ 61440 w 122892"/>
                  <a:gd name="connsiteY9" fmla="*/ 1373 h 160921"/>
                  <a:gd name="connsiteX0" fmla="*/ 61429 w 122881"/>
                  <a:gd name="connsiteY0" fmla="*/ 1373 h 160921"/>
                  <a:gd name="connsiteX1" fmla="*/ 469 w 122881"/>
                  <a:gd name="connsiteY1" fmla="*/ 31853 h 160921"/>
                  <a:gd name="connsiteX2" fmla="*/ 32854 w 122881"/>
                  <a:gd name="connsiteY2" fmla="*/ 73763 h 160921"/>
                  <a:gd name="connsiteX3" fmla="*/ 25234 w 122881"/>
                  <a:gd name="connsiteY3" fmla="*/ 127103 h 160921"/>
                  <a:gd name="connsiteX4" fmla="*/ 59524 w 122881"/>
                  <a:gd name="connsiteY4" fmla="*/ 121388 h 160921"/>
                  <a:gd name="connsiteX5" fmla="*/ 44284 w 122881"/>
                  <a:gd name="connsiteY5" fmla="*/ 157583 h 160921"/>
                  <a:gd name="connsiteX6" fmla="*/ 86194 w 122881"/>
                  <a:gd name="connsiteY6" fmla="*/ 157583 h 160921"/>
                  <a:gd name="connsiteX7" fmla="*/ 122389 w 122881"/>
                  <a:gd name="connsiteY7" fmla="*/ 142343 h 160921"/>
                  <a:gd name="connsiteX8" fmla="*/ 107149 w 122881"/>
                  <a:gd name="connsiteY8" fmla="*/ 77573 h 160921"/>
                  <a:gd name="connsiteX9" fmla="*/ 61429 w 122881"/>
                  <a:gd name="connsiteY9" fmla="*/ 1373 h 160921"/>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4428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3666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17 w 122869"/>
                  <a:gd name="connsiteY0" fmla="*/ 1373 h 160650"/>
                  <a:gd name="connsiteX1" fmla="*/ 457 w 122869"/>
                  <a:gd name="connsiteY1" fmla="*/ 31853 h 160650"/>
                  <a:gd name="connsiteX2" fmla="*/ 32842 w 122869"/>
                  <a:gd name="connsiteY2" fmla="*/ 73763 h 160650"/>
                  <a:gd name="connsiteX3" fmla="*/ 19507 w 122869"/>
                  <a:gd name="connsiteY3" fmla="*/ 127103 h 160650"/>
                  <a:gd name="connsiteX4" fmla="*/ 49987 w 122869"/>
                  <a:gd name="connsiteY4" fmla="*/ 125198 h 160650"/>
                  <a:gd name="connsiteX5" fmla="*/ 36652 w 122869"/>
                  <a:gd name="connsiteY5" fmla="*/ 157583 h 160650"/>
                  <a:gd name="connsiteX6" fmla="*/ 86182 w 122869"/>
                  <a:gd name="connsiteY6" fmla="*/ 157583 h 160650"/>
                  <a:gd name="connsiteX7" fmla="*/ 122377 w 122869"/>
                  <a:gd name="connsiteY7" fmla="*/ 142343 h 160650"/>
                  <a:gd name="connsiteX8" fmla="*/ 107137 w 122869"/>
                  <a:gd name="connsiteY8" fmla="*/ 77573 h 160650"/>
                  <a:gd name="connsiteX9" fmla="*/ 61417 w 122869"/>
                  <a:gd name="connsiteY9" fmla="*/ 1373 h 160650"/>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3726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9441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39" h="160613">
                    <a:moveTo>
                      <a:pt x="62387" y="1336"/>
                    </a:moveTo>
                    <a:cubicBezTo>
                      <a:pt x="44607" y="-6284"/>
                      <a:pt x="8412" y="20704"/>
                      <a:pt x="1427" y="31816"/>
                    </a:cubicBezTo>
                    <a:cubicBezTo>
                      <a:pt x="-5558" y="42928"/>
                      <a:pt x="15079" y="61026"/>
                      <a:pt x="20476" y="68011"/>
                    </a:cubicBezTo>
                    <a:cubicBezTo>
                      <a:pt x="25873" y="74996"/>
                      <a:pt x="33812" y="69599"/>
                      <a:pt x="33812" y="79441"/>
                    </a:cubicBezTo>
                    <a:cubicBezTo>
                      <a:pt x="33812" y="89283"/>
                      <a:pt x="17620" y="119446"/>
                      <a:pt x="20477" y="127066"/>
                    </a:cubicBezTo>
                    <a:cubicBezTo>
                      <a:pt x="23334" y="134686"/>
                      <a:pt x="48100" y="120081"/>
                      <a:pt x="50957" y="125161"/>
                    </a:cubicBezTo>
                    <a:cubicBezTo>
                      <a:pt x="53814" y="130241"/>
                      <a:pt x="31590" y="152149"/>
                      <a:pt x="37622" y="157546"/>
                    </a:cubicBezTo>
                    <a:cubicBezTo>
                      <a:pt x="43655" y="162944"/>
                      <a:pt x="72865" y="160086"/>
                      <a:pt x="87152" y="157546"/>
                    </a:cubicBezTo>
                    <a:cubicBezTo>
                      <a:pt x="101439" y="155006"/>
                      <a:pt x="120807" y="154371"/>
                      <a:pt x="123347" y="142306"/>
                    </a:cubicBezTo>
                    <a:cubicBezTo>
                      <a:pt x="125887" y="130241"/>
                      <a:pt x="118267" y="98491"/>
                      <a:pt x="108107" y="77536"/>
                    </a:cubicBezTo>
                    <a:cubicBezTo>
                      <a:pt x="97947" y="56581"/>
                      <a:pt x="80167" y="8956"/>
                      <a:pt x="62387" y="1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0" name="Group 79"/>
            <p:cNvGrpSpPr/>
            <p:nvPr/>
          </p:nvGrpSpPr>
          <p:grpSpPr>
            <a:xfrm>
              <a:off x="4441768" y="1374612"/>
              <a:ext cx="816032" cy="622172"/>
              <a:chOff x="4441768" y="1374612"/>
              <a:chExt cx="816032" cy="622172"/>
            </a:xfrm>
          </p:grpSpPr>
          <p:pic>
            <p:nvPicPr>
              <p:cNvPr id="91" name="Picture 8"/>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3851" t="809" r="2548" b="1221"/>
              <a:stretch/>
            </p:blipFill>
            <p:spPr bwMode="auto">
              <a:xfrm>
                <a:off x="4495800" y="1374612"/>
                <a:ext cx="601980" cy="42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 name="TextBox 91"/>
              <p:cNvSpPr txBox="1"/>
              <p:nvPr/>
            </p:nvSpPr>
            <p:spPr>
              <a:xfrm>
                <a:off x="4441768" y="1807424"/>
                <a:ext cx="816032" cy="189360"/>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Objectives</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81" name="Group 80"/>
            <p:cNvGrpSpPr/>
            <p:nvPr/>
          </p:nvGrpSpPr>
          <p:grpSpPr>
            <a:xfrm>
              <a:off x="5308138" y="1429029"/>
              <a:ext cx="864062" cy="599342"/>
              <a:chOff x="4850938" y="1447800"/>
              <a:chExt cx="864062" cy="681900"/>
            </a:xfrm>
          </p:grpSpPr>
          <p:sp>
            <p:nvSpPr>
              <p:cNvPr id="84" name="TextBox 83"/>
              <p:cNvSpPr txBox="1"/>
              <p:nvPr/>
            </p:nvSpPr>
            <p:spPr>
              <a:xfrm>
                <a:off x="4850938" y="1914256"/>
                <a:ext cx="864062"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Templates</a:t>
                </a:r>
                <a:endParaRPr lang="en-US" sz="800" dirty="0">
                  <a:solidFill>
                    <a:prstClr val="black"/>
                  </a:solidFill>
                  <a:latin typeface="Aharoni" panose="02010803020104030203" pitchFamily="2" charset="-79"/>
                  <a:cs typeface="Aharoni" panose="02010803020104030203" pitchFamily="2" charset="-79"/>
                </a:endParaRPr>
              </a:p>
            </p:txBody>
          </p:sp>
          <p:sp>
            <p:nvSpPr>
              <p:cNvPr id="85" name="Rectangle 84"/>
              <p:cNvSpPr/>
              <p:nvPr/>
            </p:nvSpPr>
            <p:spPr>
              <a:xfrm>
                <a:off x="4953000" y="1447800"/>
                <a:ext cx="457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4996815" y="1476470"/>
                <a:ext cx="215266" cy="19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5237798" y="1476470"/>
                <a:ext cx="139066" cy="132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87"/>
              <p:cNvSpPr/>
              <p:nvPr/>
            </p:nvSpPr>
            <p:spPr>
              <a:xfrm>
                <a:off x="5170170" y="1702550"/>
                <a:ext cx="206693" cy="168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9" name="Straight Connector 88"/>
              <p:cNvCxnSpPr/>
              <p:nvPr/>
            </p:nvCxnSpPr>
            <p:spPr>
              <a:xfrm>
                <a:off x="5170170" y="1702550"/>
                <a:ext cx="206693" cy="16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5168027" y="1728019"/>
                <a:ext cx="206693" cy="135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Round Same Side Corner Rectangle 81"/>
            <p:cNvSpPr/>
            <p:nvPr/>
          </p:nvSpPr>
          <p:spPr>
            <a:xfrm rot="16200000">
              <a:off x="3097195" y="750426"/>
              <a:ext cx="753690" cy="1843636"/>
            </a:xfrm>
            <a:prstGeom prst="round2SameRect">
              <a:avLst/>
            </a:prstGeom>
            <a:solidFill>
              <a:srgbClr val="A6A6A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ound Same Side Corner Rectangle 82"/>
            <p:cNvSpPr/>
            <p:nvPr/>
          </p:nvSpPr>
          <p:spPr>
            <a:xfrm rot="5400000">
              <a:off x="5772045" y="704954"/>
              <a:ext cx="753689" cy="1934580"/>
            </a:xfrm>
            <a:prstGeom prst="round2SameRect">
              <a:avLst/>
            </a:prstGeom>
            <a:solidFill>
              <a:srgbClr val="A6A6A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25534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10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3012" y="990600"/>
            <a:ext cx="6637977" cy="274320"/>
            <a:chOff x="1210623" y="990600"/>
            <a:chExt cx="6637977" cy="274320"/>
          </a:xfrm>
        </p:grpSpPr>
        <p:sp>
          <p:nvSpPr>
            <p:cNvPr id="3" name="Round Same Side Corner Rectangle 2"/>
            <p:cNvSpPr/>
            <p:nvPr/>
          </p:nvSpPr>
          <p:spPr>
            <a:xfrm>
              <a:off x="1210623"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Analysis</a:t>
              </a:r>
              <a:endParaRPr lang="en-US" sz="1100" dirty="0">
                <a:solidFill>
                  <a:prstClr val="white"/>
                </a:solidFill>
                <a:latin typeface="Aharoni" panose="02010803020104030203" pitchFamily="2" charset="-79"/>
                <a:cs typeface="Aharoni" panose="02010803020104030203" pitchFamily="2" charset="-79"/>
              </a:endParaRPr>
            </a:p>
          </p:txBody>
        </p:sp>
        <p:sp>
          <p:nvSpPr>
            <p:cNvPr id="4" name="Round Same Side Corner Rectangle 3"/>
            <p:cNvSpPr/>
            <p:nvPr/>
          </p:nvSpPr>
          <p:spPr>
            <a:xfrm>
              <a:off x="2550077" y="990600"/>
              <a:ext cx="1280160" cy="274320"/>
            </a:xfrm>
            <a:prstGeom prst="round2SameRect">
              <a:avLst/>
            </a:prstGeom>
            <a:solidFill>
              <a:srgbClr val="FFFF66"/>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black">
                      <a:lumMod val="95000"/>
                      <a:lumOff val="5000"/>
                    </a:prstClr>
                  </a:solidFill>
                  <a:latin typeface="Aharoni" panose="02010803020104030203" pitchFamily="2" charset="-79"/>
                  <a:cs typeface="Aharoni" panose="02010803020104030203" pitchFamily="2" charset="-79"/>
                </a:rPr>
                <a:t>Design</a:t>
              </a:r>
              <a:endParaRPr lang="en-US" sz="1100" b="1" dirty="0">
                <a:solidFill>
                  <a:prstClr val="black">
                    <a:lumMod val="95000"/>
                    <a:lumOff val="5000"/>
                  </a:prstClr>
                </a:solidFill>
                <a:latin typeface="Aharoni" panose="02010803020104030203" pitchFamily="2" charset="-79"/>
                <a:cs typeface="Aharoni" panose="02010803020104030203" pitchFamily="2" charset="-79"/>
              </a:endParaRPr>
            </a:p>
          </p:txBody>
        </p:sp>
        <p:sp>
          <p:nvSpPr>
            <p:cNvPr id="5" name="Round Same Side Corner Rectangle 4"/>
            <p:cNvSpPr/>
            <p:nvPr/>
          </p:nvSpPr>
          <p:spPr>
            <a:xfrm>
              <a:off x="3889531"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Development</a:t>
              </a:r>
              <a:endParaRPr lang="en-US" sz="1100" dirty="0">
                <a:solidFill>
                  <a:prstClr val="white"/>
                </a:solidFill>
                <a:latin typeface="Aharoni" panose="02010803020104030203" pitchFamily="2" charset="-79"/>
                <a:cs typeface="Aharoni" panose="02010803020104030203" pitchFamily="2" charset="-79"/>
              </a:endParaRPr>
            </a:p>
          </p:txBody>
        </p:sp>
        <p:sp>
          <p:nvSpPr>
            <p:cNvPr id="6" name="Round Same Side Corner Rectangle 5"/>
            <p:cNvSpPr/>
            <p:nvPr/>
          </p:nvSpPr>
          <p:spPr>
            <a:xfrm>
              <a:off x="5228985"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Implementation</a:t>
              </a:r>
              <a:endParaRPr lang="en-US" sz="1100" dirty="0">
                <a:solidFill>
                  <a:prstClr val="white"/>
                </a:solidFill>
                <a:latin typeface="Aharoni" panose="02010803020104030203" pitchFamily="2" charset="-79"/>
                <a:cs typeface="Aharoni" panose="02010803020104030203" pitchFamily="2" charset="-79"/>
              </a:endParaRPr>
            </a:p>
          </p:txBody>
        </p:sp>
        <p:sp>
          <p:nvSpPr>
            <p:cNvPr id="7" name="Round Same Side Corner Rectangle 6"/>
            <p:cNvSpPr/>
            <p:nvPr/>
          </p:nvSpPr>
          <p:spPr>
            <a:xfrm>
              <a:off x="6568440"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Evaluation</a:t>
              </a:r>
              <a:endParaRPr lang="en-US" sz="1100" dirty="0">
                <a:solidFill>
                  <a:prstClr val="white"/>
                </a:solidFill>
                <a:latin typeface="Aharoni" panose="02010803020104030203" pitchFamily="2" charset="-79"/>
                <a:cs typeface="Aharoni" panose="02010803020104030203" pitchFamily="2" charset="-79"/>
              </a:endParaRPr>
            </a:p>
          </p:txBody>
        </p:sp>
      </p:grpSp>
      <p:sp>
        <p:nvSpPr>
          <p:cNvPr id="8" name="Rounded Rectangle 7"/>
          <p:cNvSpPr/>
          <p:nvPr/>
        </p:nvSpPr>
        <p:spPr>
          <a:xfrm>
            <a:off x="914400" y="2057400"/>
            <a:ext cx="6172200" cy="3962400"/>
          </a:xfrm>
          <a:prstGeom prst="roundRect">
            <a:avLst/>
          </a:prstGeom>
          <a:solidFill>
            <a:schemeClr val="bg1"/>
          </a:solidFill>
          <a:ln w="3175">
            <a:solidFill>
              <a:schemeClr val="bg1">
                <a:lumMod val="95000"/>
              </a:schemeClr>
            </a:solid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5146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9184" y="3000375"/>
            <a:ext cx="373712"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0691" y="4114800"/>
            <a:ext cx="390698"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2403" y="5143500"/>
            <a:ext cx="387275"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cxnSp>
        <p:nvCxnSpPr>
          <p:cNvPr id="30" name="Straight Connector 29"/>
          <p:cNvCxnSpPr/>
          <p:nvPr/>
        </p:nvCxnSpPr>
        <p:spPr bwMode="auto">
          <a:xfrm>
            <a:off x="1645920" y="3528950"/>
            <a:ext cx="4754880" cy="0"/>
          </a:xfrm>
          <a:prstGeom prst="line">
            <a:avLst/>
          </a:prstGeom>
          <a:ln w="28575">
            <a:solidFill>
              <a:schemeClr val="bg1">
                <a:lumMod val="95000"/>
              </a:schemeClr>
            </a:solidFill>
            <a:prstDash val="sysDot"/>
            <a:headEnd type="none" w="med" len="med"/>
            <a:tailEnd type="none" w="med" len="med"/>
          </a:ln>
        </p:spPr>
        <p:style>
          <a:lnRef idx="3">
            <a:schemeClr val="accent3"/>
          </a:lnRef>
          <a:fillRef idx="0">
            <a:schemeClr val="accent3"/>
          </a:fillRef>
          <a:effectRef idx="2">
            <a:schemeClr val="accent3"/>
          </a:effectRef>
          <a:fontRef idx="minor">
            <a:schemeClr val="tx1"/>
          </a:fontRef>
        </p:style>
      </p:cxnSp>
      <p:grpSp>
        <p:nvGrpSpPr>
          <p:cNvPr id="9" name="Group 8"/>
          <p:cNvGrpSpPr/>
          <p:nvPr/>
        </p:nvGrpSpPr>
        <p:grpSpPr>
          <a:xfrm>
            <a:off x="1447800" y="3124200"/>
            <a:ext cx="5155096" cy="1554480"/>
            <a:chOff x="1447800" y="3124200"/>
            <a:chExt cx="5155096" cy="1554480"/>
          </a:xfrm>
        </p:grpSpPr>
        <p:grpSp>
          <p:nvGrpSpPr>
            <p:cNvPr id="18" name="Group 17"/>
            <p:cNvGrpSpPr/>
            <p:nvPr/>
          </p:nvGrpSpPr>
          <p:grpSpPr>
            <a:xfrm>
              <a:off x="1447800" y="3124200"/>
              <a:ext cx="5155096" cy="1554480"/>
              <a:chOff x="1447800" y="2438400"/>
              <a:chExt cx="5155096" cy="1447800"/>
            </a:xfrm>
          </p:grpSpPr>
          <p:sp>
            <p:nvSpPr>
              <p:cNvPr id="26" name="Rounded Rectangular Callout 25"/>
              <p:cNvSpPr/>
              <p:nvPr>
                <p:custDataLst>
                  <p:tags r:id="rId3"/>
                </p:custDataLst>
              </p:nvPr>
            </p:nvSpPr>
            <p:spPr>
              <a:xfrm>
                <a:off x="1447800" y="2438400"/>
                <a:ext cx="5155096" cy="1447800"/>
              </a:xfrm>
              <a:prstGeom prst="wedgeRoundRectCallout">
                <a:avLst>
                  <a:gd name="adj1" fmla="val 61984"/>
                  <a:gd name="adj2" fmla="val 13177"/>
                  <a:gd name="adj3" fmla="val 16667"/>
                </a:avLst>
              </a:prstGeom>
              <a:solidFill>
                <a:schemeClr val="tx1">
                  <a:lumMod val="95000"/>
                  <a:lumOff val="5000"/>
                  <a:alpha val="90000"/>
                </a:schemeClr>
              </a:solidFill>
              <a:ln w="25400" cap="flat" cmpd="sng" algn="ctr">
                <a:solidFill>
                  <a:schemeClr val="bg1">
                    <a:lumMod val="65000"/>
                  </a:schemeClr>
                </a:solidFill>
                <a:prstDash val="solid"/>
              </a:ln>
              <a:effectLst>
                <a:glow rad="139700">
                  <a:schemeClr val="bg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t"/>
              <a:lstStyle/>
              <a:p>
                <a:pPr algn="ctr">
                  <a:spcBef>
                    <a:spcPts val="600"/>
                  </a:spcBef>
                  <a:spcAft>
                    <a:spcPts val="600"/>
                  </a:spcAft>
                  <a:defRPr/>
                </a:pPr>
                <a:r>
                  <a:rPr lang="en-US" sz="1600" b="1" kern="0" dirty="0" smtClean="0">
                    <a:solidFill>
                      <a:sysClr val="window" lastClr="FFFFFF"/>
                    </a:solidFill>
                    <a:effectLst>
                      <a:outerShdw blurRad="38100" dist="38100" dir="2700000" algn="tl">
                        <a:srgbClr val="000000">
                          <a:alpha val="43137"/>
                        </a:srgbClr>
                      </a:outerShdw>
                    </a:effectLst>
                  </a:rPr>
                  <a:t>PM Status Update for BUMED Project</a:t>
                </a:r>
              </a:p>
              <a:p>
                <a:pPr algn="ctr">
                  <a:spcBef>
                    <a:spcPts val="600"/>
                  </a:spcBef>
                  <a:spcAft>
                    <a:spcPts val="600"/>
                  </a:spcAft>
                  <a:defRPr/>
                </a:pPr>
                <a:r>
                  <a:rPr lang="en-US" sz="1600" b="1" kern="0" dirty="0">
                    <a:solidFill>
                      <a:sysClr val="window" lastClr="FFFFFF"/>
                    </a:solidFill>
                  </a:rPr>
                  <a:t>Send brief status update to PM to communicate whether there is a need for more </a:t>
                </a:r>
                <a:r>
                  <a:rPr lang="en-US" sz="1600" b="1" kern="0">
                    <a:solidFill>
                      <a:sysClr val="window" lastClr="FFFFFF"/>
                    </a:solidFill>
                  </a:rPr>
                  <a:t>learner </a:t>
                </a:r>
                <a:r>
                  <a:rPr lang="en-US" sz="1600" b="1" kern="0" smtClean="0">
                    <a:solidFill>
                      <a:sysClr val="window" lastClr="FFFFFF"/>
                    </a:solidFill>
                  </a:rPr>
                  <a:t>analysis.</a:t>
                </a:r>
              </a:p>
            </p:txBody>
          </p:sp>
          <p:grpSp>
            <p:nvGrpSpPr>
              <p:cNvPr id="27" name="Group 26"/>
              <p:cNvGrpSpPr/>
              <p:nvPr/>
            </p:nvGrpSpPr>
            <p:grpSpPr>
              <a:xfrm>
                <a:off x="6103159" y="2558176"/>
                <a:ext cx="182880" cy="182880"/>
                <a:chOff x="7752724" y="3357008"/>
                <a:chExt cx="274320" cy="307777"/>
              </a:xfrm>
            </p:grpSpPr>
            <p:sp>
              <p:nvSpPr>
                <p:cNvPr id="28" name="TextBox 27"/>
                <p:cNvSpPr txBox="1"/>
                <p:nvPr>
                  <p:custDataLst>
                    <p:tags r:id="rId4"/>
                  </p:custDataLst>
                </p:nvPr>
              </p:nvSpPr>
              <p:spPr>
                <a:xfrm>
                  <a:off x="7752724" y="3372397"/>
                  <a:ext cx="274320" cy="27699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29" name="TextBox 28"/>
                <p:cNvSpPr txBox="1"/>
                <p:nvPr/>
              </p:nvSpPr>
              <p:spPr>
                <a:xfrm>
                  <a:off x="7752724" y="3357008"/>
                  <a:ext cx="274320" cy="307777"/>
                </a:xfrm>
                <a:prstGeom prst="rect">
                  <a:avLst/>
                </a:prstGeom>
                <a:noFill/>
              </p:spPr>
              <p:txBody>
                <a:bodyPr wrap="square" rtlCol="0" anchor="ctr">
                  <a:spAutoFit/>
                </a:bodyPr>
                <a:lstStyle/>
                <a:p>
                  <a:pPr algn="ctr"/>
                  <a:r>
                    <a:rPr lang="en-US" sz="1400" b="1" dirty="0" smtClean="0">
                      <a:solidFill>
                        <a:prstClr val="black"/>
                      </a:solidFill>
                      <a:latin typeface="Aharoni" pitchFamily="2" charset="-79"/>
                      <a:cs typeface="Aharoni" pitchFamily="2" charset="-79"/>
                    </a:rPr>
                    <a:t>x</a:t>
                  </a:r>
                  <a:endParaRPr lang="en-US" sz="1400" b="1" dirty="0">
                    <a:solidFill>
                      <a:prstClr val="black"/>
                    </a:solidFill>
                    <a:latin typeface="Aharoni" pitchFamily="2" charset="-79"/>
                    <a:cs typeface="Aharoni" pitchFamily="2" charset="-79"/>
                  </a:endParaRPr>
                </a:p>
              </p:txBody>
            </p:sp>
          </p:grpSp>
        </p:grpSp>
        <p:pic>
          <p:nvPicPr>
            <p:cNvPr id="37" name="Picture 9" descr="\\Cagmasrv1\sso$\Gestion_Deloitte\Global_Brand\- Templates\Icons\Iconography Deloitte\Icon_Envelope_Blue.png"/>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65120" y="4215081"/>
              <a:ext cx="426720" cy="26905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3" descr="C:\Users\jsauvageau\Desktop\4.png"/>
            <p:cNvPicPr>
              <a:picLocks noChangeAspect="1" noChangeArrowheads="1"/>
            </p:cNvPicPr>
            <p:nvPr/>
          </p:nvPicPr>
          <p:blipFill>
            <a:blip r:embed="rId12" cstate="print">
              <a:extLst>
                <a:ext uri="{BEBA8EAE-BF5A-486C-A8C5-ECC9F3942E4B}">
                  <a14:imgProps xmlns:a14="http://schemas.microsoft.com/office/drawing/2010/main">
                    <a14:imgLayer r:embed="rId1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909894" y="4171552"/>
              <a:ext cx="274320" cy="36606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8" descr="C:\Users\jsauvageau\Desktop\3.png"/>
            <p:cNvPicPr>
              <a:picLocks noChangeAspect="1" noChangeArrowheads="1"/>
            </p:cNvPicPr>
            <p:nvPr/>
          </p:nvPicPr>
          <p:blipFill>
            <a:blip r:embed="rId1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2268" y="4161600"/>
              <a:ext cx="469106" cy="4222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802575" y="4171552"/>
              <a:ext cx="548640" cy="366066"/>
            </a:xfrm>
            <a:prstGeom prst="rect">
              <a:avLst/>
            </a:prstGeom>
            <a:noFill/>
            <a:ln>
              <a:solidFill>
                <a:schemeClr val="bg1"/>
              </a:solidFill>
            </a:ln>
            <a:effectLst>
              <a:glow rad="1397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graphicFrame>
        <p:nvGraphicFramePr>
          <p:cNvPr id="40" name="Table 39"/>
          <p:cNvGraphicFramePr>
            <a:graphicFrameLocks noGrp="1"/>
          </p:cNvGraphicFramePr>
          <p:nvPr>
            <p:extLst>
              <p:ext uri="{D42A27DB-BD31-4B8C-83A1-F6EECF244321}">
                <p14:modId xmlns:p14="http://schemas.microsoft.com/office/powerpoint/2010/main" val="2952370851"/>
              </p:ext>
            </p:extLst>
          </p:nvPr>
        </p:nvGraphicFramePr>
        <p:xfrm>
          <a:off x="1285500" y="2179320"/>
          <a:ext cx="4846320" cy="251460"/>
        </p:xfrm>
        <a:graphic>
          <a:graphicData uri="http://schemas.openxmlformats.org/drawingml/2006/table">
            <a:tbl>
              <a:tblPr firstRow="1" bandRow="1">
                <a:tableStyleId>{3B4B98B0-60AC-42C2-AFA5-B58CD77FA1E5}</a:tableStyleId>
              </a:tblPr>
              <a:tblGrid>
                <a:gridCol w="640080"/>
                <a:gridCol w="640080"/>
                <a:gridCol w="640080"/>
                <a:gridCol w="640080"/>
                <a:gridCol w="822960"/>
                <a:gridCol w="822960"/>
                <a:gridCol w="640080"/>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grpSp>
        <p:nvGrpSpPr>
          <p:cNvPr id="41" name="Group 40"/>
          <p:cNvGrpSpPr/>
          <p:nvPr/>
        </p:nvGrpSpPr>
        <p:grpSpPr>
          <a:xfrm>
            <a:off x="2909936" y="2221675"/>
            <a:ext cx="170411" cy="167640"/>
            <a:chOff x="6619340" y="2534426"/>
            <a:chExt cx="170411" cy="167640"/>
          </a:xfrm>
          <a:effectLst>
            <a:glow rad="63500">
              <a:srgbClr val="FFFF00">
                <a:alpha val="40000"/>
              </a:srgbClr>
            </a:glow>
          </a:effectLst>
        </p:grpSpPr>
        <p:cxnSp>
          <p:nvCxnSpPr>
            <p:cNvPr id="42" name="Straight Connector 41"/>
            <p:cNvCxnSpPr/>
            <p:nvPr/>
          </p:nvCxnSpPr>
          <p:spPr>
            <a:xfrm>
              <a:off x="6619340" y="2534426"/>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781800" y="2534426"/>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2678875" y="2235135"/>
            <a:ext cx="174335" cy="167640"/>
            <a:chOff x="6043653" y="2651098"/>
            <a:chExt cx="174335" cy="167640"/>
          </a:xfrm>
          <a:effectLst>
            <a:glow rad="63500">
              <a:srgbClr val="FFFF00">
                <a:alpha val="40000"/>
              </a:srgbClr>
            </a:glow>
          </a:effectLst>
        </p:grpSpPr>
        <p:cxnSp>
          <p:nvCxnSpPr>
            <p:cNvPr id="45" name="Straight Connector 44"/>
            <p:cNvCxnSpPr/>
            <p:nvPr/>
          </p:nvCxnSpPr>
          <p:spPr>
            <a:xfrm rot="10800000">
              <a:off x="6047577" y="2818738"/>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a:off x="6043653" y="2651098"/>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custDataLst>
              <p:tags r:id="rId1"/>
            </p:custDataLst>
          </p:nvPr>
        </p:nvSpPr>
        <p:spPr>
          <a:xfrm>
            <a:off x="6551420" y="2207743"/>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48" name="TextBox 47"/>
          <p:cNvSpPr txBox="1"/>
          <p:nvPr/>
        </p:nvSpPr>
        <p:spPr>
          <a:xfrm>
            <a:off x="6551420" y="2197925"/>
            <a:ext cx="182880" cy="196355"/>
          </a:xfrm>
          <a:prstGeom prst="rect">
            <a:avLst/>
          </a:prstGeom>
          <a:noFill/>
        </p:spPr>
        <p:txBody>
          <a:bodyPr wrap="square" rtlCol="0" anchor="ctr">
            <a:spAutoFit/>
          </a:bodyPr>
          <a:lstStyle/>
          <a:p>
            <a:pPr algn="ctr"/>
            <a:r>
              <a:rPr lang="en-US" sz="1400" b="1" dirty="0" smtClean="0">
                <a:solidFill>
                  <a:prstClr val="black"/>
                </a:solidFill>
                <a:latin typeface="Aharoni" pitchFamily="2" charset="-79"/>
                <a:cs typeface="Aharoni" pitchFamily="2" charset="-79"/>
              </a:rPr>
              <a:t>x</a:t>
            </a:r>
            <a:endParaRPr lang="en-US" sz="1400" b="1" dirty="0">
              <a:solidFill>
                <a:prstClr val="black"/>
              </a:solidFill>
              <a:latin typeface="Aharoni" pitchFamily="2" charset="-79"/>
              <a:cs typeface="Aharoni" pitchFamily="2" charset="-79"/>
            </a:endParaRPr>
          </a:p>
        </p:txBody>
      </p:sp>
      <p:sp>
        <p:nvSpPr>
          <p:cNvPr id="49" name="TextBox 48"/>
          <p:cNvSpPr txBox="1"/>
          <p:nvPr>
            <p:custDataLst>
              <p:tags r:id="rId2"/>
            </p:custDataLst>
          </p:nvPr>
        </p:nvSpPr>
        <p:spPr>
          <a:xfrm>
            <a:off x="6277100" y="221961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50" name="TextBox 49"/>
          <p:cNvSpPr txBox="1"/>
          <p:nvPr/>
        </p:nvSpPr>
        <p:spPr>
          <a:xfrm>
            <a:off x="6277100" y="2138701"/>
            <a:ext cx="182880" cy="338554"/>
          </a:xfrm>
          <a:prstGeom prst="rect">
            <a:avLst/>
          </a:prstGeom>
          <a:noFill/>
        </p:spPr>
        <p:txBody>
          <a:bodyPr wrap="square" rtlCol="0" anchor="ctr">
            <a:spAutoFit/>
          </a:bodyPr>
          <a:lstStyle/>
          <a:p>
            <a:pPr algn="ctr"/>
            <a:r>
              <a:rPr lang="en-US" sz="1600" b="1" dirty="0" smtClean="0">
                <a:solidFill>
                  <a:prstClr val="black"/>
                </a:solidFill>
                <a:latin typeface="Aharoni" pitchFamily="2" charset="-79"/>
                <a:cs typeface="Aharoni" pitchFamily="2" charset="-79"/>
              </a:rPr>
              <a:t>_</a:t>
            </a:r>
            <a:endParaRPr lang="en-US" sz="1600" b="1" dirty="0">
              <a:solidFill>
                <a:prstClr val="black"/>
              </a:solidFill>
              <a:latin typeface="Aharoni" pitchFamily="2" charset="-79"/>
              <a:cs typeface="Aharoni" pitchFamily="2" charset="-79"/>
            </a:endParaRPr>
          </a:p>
        </p:txBody>
      </p:sp>
      <p:grpSp>
        <p:nvGrpSpPr>
          <p:cNvPr id="76" name="Group 75"/>
          <p:cNvGrpSpPr/>
          <p:nvPr/>
        </p:nvGrpSpPr>
        <p:grpSpPr>
          <a:xfrm>
            <a:off x="2522642" y="1327605"/>
            <a:ext cx="4563958" cy="753690"/>
            <a:chOff x="2552222" y="1295399"/>
            <a:chExt cx="4563958" cy="753690"/>
          </a:xfrm>
        </p:grpSpPr>
        <p:sp>
          <p:nvSpPr>
            <p:cNvPr id="77" name="Flowchart: Alternate Process 76"/>
            <p:cNvSpPr/>
            <p:nvPr/>
          </p:nvSpPr>
          <p:spPr>
            <a:xfrm>
              <a:off x="2592466" y="1333401"/>
              <a:ext cx="4494134" cy="675973"/>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8" name="Group 77"/>
            <p:cNvGrpSpPr/>
            <p:nvPr/>
          </p:nvGrpSpPr>
          <p:grpSpPr>
            <a:xfrm>
              <a:off x="2707064" y="1333401"/>
              <a:ext cx="659249" cy="658207"/>
              <a:chOff x="2617352" y="1363111"/>
              <a:chExt cx="659249" cy="748874"/>
            </a:xfrm>
          </p:grpSpPr>
          <p:pic>
            <p:nvPicPr>
              <p:cNvPr id="100"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17352" y="1363111"/>
                <a:ext cx="659248" cy="54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1" name="TextBox 100"/>
              <p:cNvSpPr txBox="1"/>
              <p:nvPr/>
            </p:nvSpPr>
            <p:spPr>
              <a:xfrm>
                <a:off x="2617353" y="1891492"/>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Sketching</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79" name="Group 78"/>
            <p:cNvGrpSpPr/>
            <p:nvPr/>
          </p:nvGrpSpPr>
          <p:grpSpPr>
            <a:xfrm>
              <a:off x="3531752" y="1379746"/>
              <a:ext cx="659248" cy="611862"/>
              <a:chOff x="3364373" y="1389787"/>
              <a:chExt cx="659248" cy="696145"/>
            </a:xfrm>
          </p:grpSpPr>
          <p:sp>
            <p:nvSpPr>
              <p:cNvPr id="98" name="TextBox 97"/>
              <p:cNvSpPr txBox="1"/>
              <p:nvPr/>
            </p:nvSpPr>
            <p:spPr>
              <a:xfrm>
                <a:off x="3364373" y="1865439"/>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Modeling</a:t>
                </a:r>
                <a:endParaRPr lang="en-US" sz="800" dirty="0">
                  <a:solidFill>
                    <a:prstClr val="black"/>
                  </a:solidFill>
                  <a:latin typeface="Aharoni" panose="02010803020104030203" pitchFamily="2" charset="-79"/>
                  <a:cs typeface="Aharoni" panose="02010803020104030203" pitchFamily="2" charset="-79"/>
                </a:endParaRPr>
              </a:p>
            </p:txBody>
          </p:sp>
          <p:pic>
            <p:nvPicPr>
              <p:cNvPr id="99" name="Picture 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11975" y="1389787"/>
                <a:ext cx="487892" cy="48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0" name="Group 79"/>
            <p:cNvGrpSpPr/>
            <p:nvPr/>
          </p:nvGrpSpPr>
          <p:grpSpPr>
            <a:xfrm>
              <a:off x="6017706" y="1390474"/>
              <a:ext cx="840294" cy="606310"/>
              <a:chOff x="4036506" y="1430616"/>
              <a:chExt cx="840294" cy="689828"/>
            </a:xfrm>
          </p:grpSpPr>
          <p:grpSp>
            <p:nvGrpSpPr>
              <p:cNvPr id="94" name="Group 93"/>
              <p:cNvGrpSpPr/>
              <p:nvPr/>
            </p:nvGrpSpPr>
            <p:grpSpPr>
              <a:xfrm>
                <a:off x="4036506" y="1430616"/>
                <a:ext cx="840294" cy="689828"/>
                <a:chOff x="4036506" y="1430616"/>
                <a:chExt cx="840294" cy="689828"/>
              </a:xfrm>
            </p:grpSpPr>
            <p:sp>
              <p:nvSpPr>
                <p:cNvPr id="96" name="TextBox 95"/>
                <p:cNvSpPr txBox="1"/>
                <p:nvPr/>
              </p:nvSpPr>
              <p:spPr>
                <a:xfrm>
                  <a:off x="4036506" y="1905000"/>
                  <a:ext cx="840294"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Collaboration</a:t>
                  </a:r>
                  <a:endParaRPr lang="en-US" sz="800" dirty="0">
                    <a:solidFill>
                      <a:prstClr val="black"/>
                    </a:solidFill>
                    <a:latin typeface="Aharoni" panose="02010803020104030203" pitchFamily="2" charset="-79"/>
                    <a:cs typeface="Aharoni" panose="02010803020104030203" pitchFamily="2" charset="-79"/>
                  </a:endParaRPr>
                </a:p>
              </p:txBody>
            </p:sp>
            <p:pic>
              <p:nvPicPr>
                <p:cNvPr id="97" name="Picture 6"/>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r="30435"/>
                <a:stretch/>
              </p:blipFill>
              <p:spPr bwMode="auto">
                <a:xfrm>
                  <a:off x="4213162" y="1430616"/>
                  <a:ext cx="486982" cy="47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5" name="Freeform 94"/>
              <p:cNvSpPr/>
              <p:nvPr/>
            </p:nvSpPr>
            <p:spPr>
              <a:xfrm>
                <a:off x="4620104" y="1435034"/>
                <a:ext cx="123839" cy="160613"/>
              </a:xfrm>
              <a:custGeom>
                <a:avLst/>
                <a:gdLst>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3521 w 122593"/>
                  <a:gd name="connsiteY4" fmla="*/ 11181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1616 w 122593"/>
                  <a:gd name="connsiteY4" fmla="*/ 10800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08003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13718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9303"/>
                  <a:gd name="connsiteX1" fmla="*/ 180 w 122592"/>
                  <a:gd name="connsiteY1" fmla="*/ 31803 h 159303"/>
                  <a:gd name="connsiteX2" fmla="*/ 42090 w 122592"/>
                  <a:gd name="connsiteY2" fmla="*/ 66093 h 159303"/>
                  <a:gd name="connsiteX3" fmla="*/ 30660 w 122592"/>
                  <a:gd name="connsiteY3" fmla="*/ 117528 h 159303"/>
                  <a:gd name="connsiteX4" fmla="*/ 51615 w 122592"/>
                  <a:gd name="connsiteY4" fmla="*/ 113718 h 159303"/>
                  <a:gd name="connsiteX5" fmla="*/ 53520 w 122592"/>
                  <a:gd name="connsiteY5" fmla="*/ 157533 h 159303"/>
                  <a:gd name="connsiteX6" fmla="*/ 91620 w 122592"/>
                  <a:gd name="connsiteY6" fmla="*/ 149913 h 159303"/>
                  <a:gd name="connsiteX7" fmla="*/ 122100 w 122592"/>
                  <a:gd name="connsiteY7" fmla="*/ 142293 h 159303"/>
                  <a:gd name="connsiteX8" fmla="*/ 106860 w 122592"/>
                  <a:gd name="connsiteY8" fmla="*/ 77523 h 159303"/>
                  <a:gd name="connsiteX9" fmla="*/ 61140 w 122592"/>
                  <a:gd name="connsiteY9" fmla="*/ 1323 h 159303"/>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53520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43995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0871"/>
                  <a:gd name="connsiteX1" fmla="*/ 180 w 122592"/>
                  <a:gd name="connsiteY1" fmla="*/ 31803 h 160871"/>
                  <a:gd name="connsiteX2" fmla="*/ 42090 w 122592"/>
                  <a:gd name="connsiteY2" fmla="*/ 66093 h 160871"/>
                  <a:gd name="connsiteX3" fmla="*/ 30660 w 122592"/>
                  <a:gd name="connsiteY3" fmla="*/ 117528 h 160871"/>
                  <a:gd name="connsiteX4" fmla="*/ 59235 w 122592"/>
                  <a:gd name="connsiteY4" fmla="*/ 121338 h 160871"/>
                  <a:gd name="connsiteX5" fmla="*/ 43995 w 122592"/>
                  <a:gd name="connsiteY5" fmla="*/ 157533 h 160871"/>
                  <a:gd name="connsiteX6" fmla="*/ 85905 w 122592"/>
                  <a:gd name="connsiteY6" fmla="*/ 157533 h 160871"/>
                  <a:gd name="connsiteX7" fmla="*/ 122100 w 122592"/>
                  <a:gd name="connsiteY7" fmla="*/ 142293 h 160871"/>
                  <a:gd name="connsiteX8" fmla="*/ 106860 w 122592"/>
                  <a:gd name="connsiteY8" fmla="*/ 77523 h 160871"/>
                  <a:gd name="connsiteX9" fmla="*/ 61140 w 122592"/>
                  <a:gd name="connsiteY9" fmla="*/ 1323 h 160871"/>
                  <a:gd name="connsiteX0" fmla="*/ 61440 w 122892"/>
                  <a:gd name="connsiteY0" fmla="*/ 1373 h 160921"/>
                  <a:gd name="connsiteX1" fmla="*/ 480 w 122892"/>
                  <a:gd name="connsiteY1" fmla="*/ 31853 h 160921"/>
                  <a:gd name="connsiteX2" fmla="*/ 32865 w 122892"/>
                  <a:gd name="connsiteY2" fmla="*/ 73763 h 160921"/>
                  <a:gd name="connsiteX3" fmla="*/ 30960 w 122892"/>
                  <a:gd name="connsiteY3" fmla="*/ 117578 h 160921"/>
                  <a:gd name="connsiteX4" fmla="*/ 59535 w 122892"/>
                  <a:gd name="connsiteY4" fmla="*/ 121388 h 160921"/>
                  <a:gd name="connsiteX5" fmla="*/ 44295 w 122892"/>
                  <a:gd name="connsiteY5" fmla="*/ 157583 h 160921"/>
                  <a:gd name="connsiteX6" fmla="*/ 86205 w 122892"/>
                  <a:gd name="connsiteY6" fmla="*/ 157583 h 160921"/>
                  <a:gd name="connsiteX7" fmla="*/ 122400 w 122892"/>
                  <a:gd name="connsiteY7" fmla="*/ 142343 h 160921"/>
                  <a:gd name="connsiteX8" fmla="*/ 107160 w 122892"/>
                  <a:gd name="connsiteY8" fmla="*/ 77573 h 160921"/>
                  <a:gd name="connsiteX9" fmla="*/ 61440 w 122892"/>
                  <a:gd name="connsiteY9" fmla="*/ 1373 h 160921"/>
                  <a:gd name="connsiteX0" fmla="*/ 61429 w 122881"/>
                  <a:gd name="connsiteY0" fmla="*/ 1373 h 160921"/>
                  <a:gd name="connsiteX1" fmla="*/ 469 w 122881"/>
                  <a:gd name="connsiteY1" fmla="*/ 31853 h 160921"/>
                  <a:gd name="connsiteX2" fmla="*/ 32854 w 122881"/>
                  <a:gd name="connsiteY2" fmla="*/ 73763 h 160921"/>
                  <a:gd name="connsiteX3" fmla="*/ 25234 w 122881"/>
                  <a:gd name="connsiteY3" fmla="*/ 127103 h 160921"/>
                  <a:gd name="connsiteX4" fmla="*/ 59524 w 122881"/>
                  <a:gd name="connsiteY4" fmla="*/ 121388 h 160921"/>
                  <a:gd name="connsiteX5" fmla="*/ 44284 w 122881"/>
                  <a:gd name="connsiteY5" fmla="*/ 157583 h 160921"/>
                  <a:gd name="connsiteX6" fmla="*/ 86194 w 122881"/>
                  <a:gd name="connsiteY6" fmla="*/ 157583 h 160921"/>
                  <a:gd name="connsiteX7" fmla="*/ 122389 w 122881"/>
                  <a:gd name="connsiteY7" fmla="*/ 142343 h 160921"/>
                  <a:gd name="connsiteX8" fmla="*/ 107149 w 122881"/>
                  <a:gd name="connsiteY8" fmla="*/ 77573 h 160921"/>
                  <a:gd name="connsiteX9" fmla="*/ 61429 w 122881"/>
                  <a:gd name="connsiteY9" fmla="*/ 1373 h 160921"/>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4428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3666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17 w 122869"/>
                  <a:gd name="connsiteY0" fmla="*/ 1373 h 160650"/>
                  <a:gd name="connsiteX1" fmla="*/ 457 w 122869"/>
                  <a:gd name="connsiteY1" fmla="*/ 31853 h 160650"/>
                  <a:gd name="connsiteX2" fmla="*/ 32842 w 122869"/>
                  <a:gd name="connsiteY2" fmla="*/ 73763 h 160650"/>
                  <a:gd name="connsiteX3" fmla="*/ 19507 w 122869"/>
                  <a:gd name="connsiteY3" fmla="*/ 127103 h 160650"/>
                  <a:gd name="connsiteX4" fmla="*/ 49987 w 122869"/>
                  <a:gd name="connsiteY4" fmla="*/ 125198 h 160650"/>
                  <a:gd name="connsiteX5" fmla="*/ 36652 w 122869"/>
                  <a:gd name="connsiteY5" fmla="*/ 157583 h 160650"/>
                  <a:gd name="connsiteX6" fmla="*/ 86182 w 122869"/>
                  <a:gd name="connsiteY6" fmla="*/ 157583 h 160650"/>
                  <a:gd name="connsiteX7" fmla="*/ 122377 w 122869"/>
                  <a:gd name="connsiteY7" fmla="*/ 142343 h 160650"/>
                  <a:gd name="connsiteX8" fmla="*/ 107137 w 122869"/>
                  <a:gd name="connsiteY8" fmla="*/ 77573 h 160650"/>
                  <a:gd name="connsiteX9" fmla="*/ 61417 w 122869"/>
                  <a:gd name="connsiteY9" fmla="*/ 1373 h 160650"/>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3726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9441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39" h="160613">
                    <a:moveTo>
                      <a:pt x="62387" y="1336"/>
                    </a:moveTo>
                    <a:cubicBezTo>
                      <a:pt x="44607" y="-6284"/>
                      <a:pt x="8412" y="20704"/>
                      <a:pt x="1427" y="31816"/>
                    </a:cubicBezTo>
                    <a:cubicBezTo>
                      <a:pt x="-5558" y="42928"/>
                      <a:pt x="15079" y="61026"/>
                      <a:pt x="20476" y="68011"/>
                    </a:cubicBezTo>
                    <a:cubicBezTo>
                      <a:pt x="25873" y="74996"/>
                      <a:pt x="33812" y="69599"/>
                      <a:pt x="33812" y="79441"/>
                    </a:cubicBezTo>
                    <a:cubicBezTo>
                      <a:pt x="33812" y="89283"/>
                      <a:pt x="17620" y="119446"/>
                      <a:pt x="20477" y="127066"/>
                    </a:cubicBezTo>
                    <a:cubicBezTo>
                      <a:pt x="23334" y="134686"/>
                      <a:pt x="48100" y="120081"/>
                      <a:pt x="50957" y="125161"/>
                    </a:cubicBezTo>
                    <a:cubicBezTo>
                      <a:pt x="53814" y="130241"/>
                      <a:pt x="31590" y="152149"/>
                      <a:pt x="37622" y="157546"/>
                    </a:cubicBezTo>
                    <a:cubicBezTo>
                      <a:pt x="43655" y="162944"/>
                      <a:pt x="72865" y="160086"/>
                      <a:pt x="87152" y="157546"/>
                    </a:cubicBezTo>
                    <a:cubicBezTo>
                      <a:pt x="101439" y="155006"/>
                      <a:pt x="120807" y="154371"/>
                      <a:pt x="123347" y="142306"/>
                    </a:cubicBezTo>
                    <a:cubicBezTo>
                      <a:pt x="125887" y="130241"/>
                      <a:pt x="118267" y="98491"/>
                      <a:pt x="108107" y="77536"/>
                    </a:cubicBezTo>
                    <a:cubicBezTo>
                      <a:pt x="97947" y="56581"/>
                      <a:pt x="80167" y="8956"/>
                      <a:pt x="62387" y="1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1" name="Group 80"/>
            <p:cNvGrpSpPr/>
            <p:nvPr/>
          </p:nvGrpSpPr>
          <p:grpSpPr>
            <a:xfrm>
              <a:off x="4441768" y="1374612"/>
              <a:ext cx="816032" cy="622172"/>
              <a:chOff x="4441768" y="1374612"/>
              <a:chExt cx="816032" cy="622172"/>
            </a:xfrm>
          </p:grpSpPr>
          <p:pic>
            <p:nvPicPr>
              <p:cNvPr id="92" name="Picture 8"/>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3851" t="809" r="2548" b="1221"/>
              <a:stretch/>
            </p:blipFill>
            <p:spPr bwMode="auto">
              <a:xfrm>
                <a:off x="4495800" y="1374612"/>
                <a:ext cx="601980" cy="42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3" name="TextBox 92"/>
              <p:cNvSpPr txBox="1"/>
              <p:nvPr/>
            </p:nvSpPr>
            <p:spPr>
              <a:xfrm>
                <a:off x="4441768" y="1807424"/>
                <a:ext cx="816032" cy="189360"/>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Objectives</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82" name="Group 81"/>
            <p:cNvGrpSpPr/>
            <p:nvPr/>
          </p:nvGrpSpPr>
          <p:grpSpPr>
            <a:xfrm>
              <a:off x="5308138" y="1429029"/>
              <a:ext cx="864062" cy="599342"/>
              <a:chOff x="4850938" y="1447800"/>
              <a:chExt cx="864062" cy="681900"/>
            </a:xfrm>
          </p:grpSpPr>
          <p:sp>
            <p:nvSpPr>
              <p:cNvPr id="85" name="TextBox 84"/>
              <p:cNvSpPr txBox="1"/>
              <p:nvPr/>
            </p:nvSpPr>
            <p:spPr>
              <a:xfrm>
                <a:off x="4850938" y="1914256"/>
                <a:ext cx="864062"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Templates</a:t>
                </a:r>
                <a:endParaRPr lang="en-US" sz="800" dirty="0">
                  <a:solidFill>
                    <a:prstClr val="black"/>
                  </a:solidFill>
                  <a:latin typeface="Aharoni" panose="02010803020104030203" pitchFamily="2" charset="-79"/>
                  <a:cs typeface="Aharoni" panose="02010803020104030203" pitchFamily="2" charset="-79"/>
                </a:endParaRPr>
              </a:p>
            </p:txBody>
          </p:sp>
          <p:sp>
            <p:nvSpPr>
              <p:cNvPr id="86" name="Rectangle 85"/>
              <p:cNvSpPr/>
              <p:nvPr/>
            </p:nvSpPr>
            <p:spPr>
              <a:xfrm>
                <a:off x="4953000" y="1447800"/>
                <a:ext cx="457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4996815" y="1476470"/>
                <a:ext cx="215266" cy="19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87"/>
              <p:cNvSpPr/>
              <p:nvPr/>
            </p:nvSpPr>
            <p:spPr>
              <a:xfrm>
                <a:off x="5237798" y="1476470"/>
                <a:ext cx="139066" cy="132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88"/>
              <p:cNvSpPr/>
              <p:nvPr/>
            </p:nvSpPr>
            <p:spPr>
              <a:xfrm>
                <a:off x="5170170" y="1702550"/>
                <a:ext cx="206693" cy="168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0" name="Straight Connector 89"/>
              <p:cNvCxnSpPr/>
              <p:nvPr/>
            </p:nvCxnSpPr>
            <p:spPr>
              <a:xfrm>
                <a:off x="5170170" y="1702550"/>
                <a:ext cx="206693" cy="16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5168027" y="1728019"/>
                <a:ext cx="206693" cy="135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Round Same Side Corner Rectangle 82"/>
            <p:cNvSpPr/>
            <p:nvPr/>
          </p:nvSpPr>
          <p:spPr>
            <a:xfrm rot="16200000">
              <a:off x="3097195" y="750426"/>
              <a:ext cx="753690" cy="1843636"/>
            </a:xfrm>
            <a:prstGeom prst="round2SameRect">
              <a:avLst/>
            </a:prstGeom>
            <a:solidFill>
              <a:srgbClr val="A6A6A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4" name="Round Same Side Corner Rectangle 83"/>
            <p:cNvSpPr/>
            <p:nvPr/>
          </p:nvSpPr>
          <p:spPr>
            <a:xfrm rot="5400000">
              <a:off x="5772045" y="704954"/>
              <a:ext cx="753689" cy="1934580"/>
            </a:xfrm>
            <a:prstGeom prst="round2SameRect">
              <a:avLst/>
            </a:prstGeom>
            <a:solidFill>
              <a:srgbClr val="A6A6A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12273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3012" y="990600"/>
            <a:ext cx="6637977" cy="274320"/>
            <a:chOff x="1210623" y="990600"/>
            <a:chExt cx="6637977" cy="274320"/>
          </a:xfrm>
        </p:grpSpPr>
        <p:sp>
          <p:nvSpPr>
            <p:cNvPr id="3" name="Round Same Side Corner Rectangle 2"/>
            <p:cNvSpPr/>
            <p:nvPr/>
          </p:nvSpPr>
          <p:spPr>
            <a:xfrm>
              <a:off x="1210623" y="990600"/>
              <a:ext cx="1280160" cy="274320"/>
            </a:xfrm>
            <a:prstGeom prst="round2SameRect">
              <a:avLst/>
            </a:prstGeom>
            <a:solidFill>
              <a:srgbClr val="FFFF00"/>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black">
                      <a:lumMod val="95000"/>
                      <a:lumOff val="5000"/>
                    </a:prstClr>
                  </a:solidFill>
                  <a:latin typeface="Aharoni" panose="02010803020104030203" pitchFamily="2" charset="-79"/>
                  <a:cs typeface="Aharoni" panose="02010803020104030203" pitchFamily="2" charset="-79"/>
                </a:rPr>
                <a:t>Analysis</a:t>
              </a:r>
              <a:endParaRPr lang="en-US" sz="1100" dirty="0">
                <a:solidFill>
                  <a:prstClr val="black">
                    <a:lumMod val="95000"/>
                    <a:lumOff val="5000"/>
                  </a:prstClr>
                </a:solidFill>
                <a:latin typeface="Aharoni" panose="02010803020104030203" pitchFamily="2" charset="-79"/>
                <a:cs typeface="Aharoni" panose="02010803020104030203" pitchFamily="2" charset="-79"/>
              </a:endParaRPr>
            </a:p>
          </p:txBody>
        </p:sp>
        <p:sp>
          <p:nvSpPr>
            <p:cNvPr id="4" name="Round Same Side Corner Rectangle 3"/>
            <p:cNvSpPr/>
            <p:nvPr/>
          </p:nvSpPr>
          <p:spPr>
            <a:xfrm>
              <a:off x="2550077"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white"/>
                  </a:solidFill>
                  <a:latin typeface="Aharoni" panose="02010803020104030203" pitchFamily="2" charset="-79"/>
                  <a:cs typeface="Aharoni" panose="02010803020104030203" pitchFamily="2" charset="-79"/>
                </a:rPr>
                <a:t>Design</a:t>
              </a:r>
              <a:endParaRPr lang="en-US" sz="1100" b="1" dirty="0">
                <a:solidFill>
                  <a:prstClr val="white"/>
                </a:solidFill>
                <a:latin typeface="Aharoni" panose="02010803020104030203" pitchFamily="2" charset="-79"/>
                <a:cs typeface="Aharoni" panose="02010803020104030203" pitchFamily="2" charset="-79"/>
              </a:endParaRPr>
            </a:p>
          </p:txBody>
        </p:sp>
        <p:sp>
          <p:nvSpPr>
            <p:cNvPr id="5" name="Round Same Side Corner Rectangle 4"/>
            <p:cNvSpPr/>
            <p:nvPr/>
          </p:nvSpPr>
          <p:spPr>
            <a:xfrm>
              <a:off x="3889531"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Development</a:t>
              </a:r>
              <a:endParaRPr lang="en-US" sz="1100" dirty="0">
                <a:solidFill>
                  <a:prstClr val="white"/>
                </a:solidFill>
                <a:latin typeface="Aharoni" panose="02010803020104030203" pitchFamily="2" charset="-79"/>
                <a:cs typeface="Aharoni" panose="02010803020104030203" pitchFamily="2" charset="-79"/>
              </a:endParaRPr>
            </a:p>
          </p:txBody>
        </p:sp>
        <p:sp>
          <p:nvSpPr>
            <p:cNvPr id="6" name="Round Same Side Corner Rectangle 5"/>
            <p:cNvSpPr/>
            <p:nvPr/>
          </p:nvSpPr>
          <p:spPr>
            <a:xfrm>
              <a:off x="5228985"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Implementation</a:t>
              </a:r>
              <a:endParaRPr lang="en-US" sz="1100" dirty="0">
                <a:solidFill>
                  <a:prstClr val="white"/>
                </a:solidFill>
                <a:latin typeface="Aharoni" panose="02010803020104030203" pitchFamily="2" charset="-79"/>
                <a:cs typeface="Aharoni" panose="02010803020104030203" pitchFamily="2" charset="-79"/>
              </a:endParaRPr>
            </a:p>
          </p:txBody>
        </p:sp>
        <p:sp>
          <p:nvSpPr>
            <p:cNvPr id="7" name="Round Same Side Corner Rectangle 6"/>
            <p:cNvSpPr/>
            <p:nvPr/>
          </p:nvSpPr>
          <p:spPr>
            <a:xfrm>
              <a:off x="6568440"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Evaluation</a:t>
              </a:r>
              <a:endParaRPr lang="en-US" sz="1100" dirty="0">
                <a:solidFill>
                  <a:prstClr val="white"/>
                </a:solidFill>
                <a:latin typeface="Aharoni" panose="02010803020104030203" pitchFamily="2" charset="-79"/>
                <a:cs typeface="Aharoni" panose="02010803020104030203" pitchFamily="2" charset="-79"/>
              </a:endParaRPr>
            </a:p>
          </p:txBody>
        </p:sp>
      </p:grpSp>
      <p:grpSp>
        <p:nvGrpSpPr>
          <p:cNvPr id="7185" name="Group 7184"/>
          <p:cNvGrpSpPr/>
          <p:nvPr/>
        </p:nvGrpSpPr>
        <p:grpSpPr>
          <a:xfrm>
            <a:off x="838201" y="1384154"/>
            <a:ext cx="7539318" cy="4711846"/>
            <a:chOff x="838201" y="1384154"/>
            <a:chExt cx="7539318" cy="4711846"/>
          </a:xfrm>
        </p:grpSpPr>
        <p:grpSp>
          <p:nvGrpSpPr>
            <p:cNvPr id="7180" name="Group 7179"/>
            <p:cNvGrpSpPr/>
            <p:nvPr/>
          </p:nvGrpSpPr>
          <p:grpSpPr>
            <a:xfrm>
              <a:off x="838201" y="1384154"/>
              <a:ext cx="7539318" cy="4711846"/>
              <a:chOff x="838201" y="1384154"/>
              <a:chExt cx="7539318" cy="4711846"/>
            </a:xfrm>
          </p:grpSpPr>
          <p:grpSp>
            <p:nvGrpSpPr>
              <p:cNvPr id="12" name="Group 11"/>
              <p:cNvGrpSpPr/>
              <p:nvPr/>
            </p:nvGrpSpPr>
            <p:grpSpPr>
              <a:xfrm>
                <a:off x="838201" y="1515373"/>
                <a:ext cx="7539318" cy="4580627"/>
                <a:chOff x="838201" y="1515373"/>
                <a:chExt cx="7539318" cy="4580627"/>
              </a:xfrm>
            </p:grpSpPr>
            <p:grpSp>
              <p:nvGrpSpPr>
                <p:cNvPr id="14" name="Group 13"/>
                <p:cNvGrpSpPr/>
                <p:nvPr/>
              </p:nvGrpSpPr>
              <p:grpSpPr>
                <a:xfrm>
                  <a:off x="935594" y="4919032"/>
                  <a:ext cx="7179281" cy="1176968"/>
                  <a:chOff x="935594" y="5105400"/>
                  <a:chExt cx="7179281" cy="990600"/>
                </a:xfrm>
              </p:grpSpPr>
              <p:sp>
                <p:nvSpPr>
                  <p:cNvPr id="11" name="Oval 10"/>
                  <p:cNvSpPr/>
                  <p:nvPr/>
                </p:nvSpPr>
                <p:spPr>
                  <a:xfrm>
                    <a:off x="935594" y="5181600"/>
                    <a:ext cx="1656872"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a:off x="1893092" y="5105400"/>
                    <a:ext cx="1656872"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2533172" y="5181600"/>
                    <a:ext cx="2953228"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3622690" y="5175504"/>
                    <a:ext cx="2953228"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4297681" y="5175504"/>
                    <a:ext cx="2953228"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Oval 36"/>
                  <p:cNvSpPr/>
                  <p:nvPr/>
                </p:nvSpPr>
                <p:spPr>
                  <a:xfrm>
                    <a:off x="5161647" y="5108448"/>
                    <a:ext cx="2953228"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9" name="Group 8"/>
                <p:cNvGrpSpPr/>
                <p:nvPr/>
              </p:nvGrpSpPr>
              <p:grpSpPr>
                <a:xfrm>
                  <a:off x="838201" y="1806233"/>
                  <a:ext cx="1054892" cy="3962120"/>
                  <a:chOff x="838201" y="1806233"/>
                  <a:chExt cx="1054892" cy="3962120"/>
                </a:xfrm>
              </p:grpSpPr>
              <p:sp>
                <p:nvSpPr>
                  <p:cNvPr id="19" name="Oval 18"/>
                  <p:cNvSpPr/>
                  <p:nvPr/>
                </p:nvSpPr>
                <p:spPr>
                  <a:xfrm rot="5400000">
                    <a:off x="902493" y="1806233"/>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rot="5400000">
                    <a:off x="978693" y="2334660"/>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p:nvSpPr>
                <p:spPr>
                  <a:xfrm rot="5400000">
                    <a:off x="517702" y="2860070"/>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rot="5400000">
                    <a:off x="550870" y="3646913"/>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Oval 22"/>
                  <p:cNvSpPr/>
                  <p:nvPr/>
                </p:nvSpPr>
                <p:spPr>
                  <a:xfrm rot="5400000">
                    <a:off x="503944" y="3681319"/>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rot="5400000">
                    <a:off x="480483" y="4496236"/>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6" name="Group 25"/>
                <p:cNvGrpSpPr/>
                <p:nvPr/>
              </p:nvGrpSpPr>
              <p:grpSpPr>
                <a:xfrm>
                  <a:off x="1478280" y="1806234"/>
                  <a:ext cx="1054892" cy="3962120"/>
                  <a:chOff x="838201" y="1806233"/>
                  <a:chExt cx="1054892" cy="3962120"/>
                </a:xfrm>
              </p:grpSpPr>
              <p:sp>
                <p:nvSpPr>
                  <p:cNvPr id="31" name="Oval 30"/>
                  <p:cNvSpPr/>
                  <p:nvPr/>
                </p:nvSpPr>
                <p:spPr>
                  <a:xfrm rot="5400000">
                    <a:off x="902493" y="1806233"/>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Oval 31"/>
                  <p:cNvSpPr/>
                  <p:nvPr/>
                </p:nvSpPr>
                <p:spPr>
                  <a:xfrm rot="5400000">
                    <a:off x="978693" y="2334660"/>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rot="5400000">
                    <a:off x="517702" y="2860070"/>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rot="5400000">
                    <a:off x="550870" y="3646913"/>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rot="5400000">
                    <a:off x="503944" y="3681319"/>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35"/>
                  <p:cNvSpPr/>
                  <p:nvPr/>
                </p:nvSpPr>
                <p:spPr>
                  <a:xfrm rot="5400000">
                    <a:off x="480483" y="4496236"/>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 name="Group 37"/>
                <p:cNvGrpSpPr/>
                <p:nvPr/>
              </p:nvGrpSpPr>
              <p:grpSpPr>
                <a:xfrm rot="5400000">
                  <a:off x="3316396" y="1937118"/>
                  <a:ext cx="2831648" cy="3962120"/>
                  <a:chOff x="838201" y="1806233"/>
                  <a:chExt cx="1054892" cy="3962120"/>
                </a:xfrm>
              </p:grpSpPr>
              <p:sp>
                <p:nvSpPr>
                  <p:cNvPr id="40" name="Oval 39"/>
                  <p:cNvSpPr/>
                  <p:nvPr/>
                </p:nvSpPr>
                <p:spPr>
                  <a:xfrm rot="5400000">
                    <a:off x="902493" y="1806233"/>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Oval 40"/>
                  <p:cNvSpPr/>
                  <p:nvPr/>
                </p:nvSpPr>
                <p:spPr>
                  <a:xfrm rot="5400000">
                    <a:off x="978693" y="2334660"/>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Oval 41"/>
                  <p:cNvSpPr/>
                  <p:nvPr/>
                </p:nvSpPr>
                <p:spPr>
                  <a:xfrm rot="5400000">
                    <a:off x="517702" y="2860070"/>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Oval 42"/>
                  <p:cNvSpPr/>
                  <p:nvPr/>
                </p:nvSpPr>
                <p:spPr>
                  <a:xfrm rot="5400000">
                    <a:off x="550870" y="3646913"/>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Oval 43"/>
                  <p:cNvSpPr/>
                  <p:nvPr/>
                </p:nvSpPr>
                <p:spPr>
                  <a:xfrm rot="5400000">
                    <a:off x="503944" y="3681319"/>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Oval 44"/>
                  <p:cNvSpPr/>
                  <p:nvPr/>
                </p:nvSpPr>
                <p:spPr>
                  <a:xfrm rot="5400000">
                    <a:off x="480483" y="4496236"/>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6" name="Group 45"/>
                <p:cNvGrpSpPr/>
                <p:nvPr/>
              </p:nvGrpSpPr>
              <p:grpSpPr>
                <a:xfrm rot="5400000">
                  <a:off x="4523331" y="2049961"/>
                  <a:ext cx="3746257" cy="3962119"/>
                  <a:chOff x="838201" y="1806234"/>
                  <a:chExt cx="1054892" cy="3962119"/>
                </a:xfrm>
              </p:grpSpPr>
              <p:sp>
                <p:nvSpPr>
                  <p:cNvPr id="47" name="Oval 46"/>
                  <p:cNvSpPr/>
                  <p:nvPr/>
                </p:nvSpPr>
                <p:spPr>
                  <a:xfrm rot="5400000">
                    <a:off x="948087" y="1806234"/>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rot="5400000">
                    <a:off x="978693" y="2334660"/>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Oval 48"/>
                  <p:cNvSpPr/>
                  <p:nvPr/>
                </p:nvSpPr>
                <p:spPr>
                  <a:xfrm rot="5400000">
                    <a:off x="517702" y="2860070"/>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Oval 49"/>
                  <p:cNvSpPr/>
                  <p:nvPr/>
                </p:nvSpPr>
                <p:spPr>
                  <a:xfrm rot="5400000">
                    <a:off x="550870" y="3646913"/>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Oval 50"/>
                  <p:cNvSpPr/>
                  <p:nvPr/>
                </p:nvSpPr>
                <p:spPr>
                  <a:xfrm rot="5400000">
                    <a:off x="503944" y="3681319"/>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Oval 51"/>
                  <p:cNvSpPr/>
                  <p:nvPr/>
                </p:nvSpPr>
                <p:spPr>
                  <a:xfrm rot="5400000">
                    <a:off x="480483" y="4496236"/>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4" name="Oval 53"/>
                <p:cNvSpPr/>
                <p:nvPr/>
              </p:nvSpPr>
              <p:spPr>
                <a:xfrm rot="10800000">
                  <a:off x="7419940" y="1625398"/>
                  <a:ext cx="914399"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Oval 54"/>
                <p:cNvSpPr/>
                <p:nvPr/>
              </p:nvSpPr>
              <p:spPr>
                <a:xfrm rot="10800000">
                  <a:off x="6723086" y="2014304"/>
                  <a:ext cx="914399"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Oval 55"/>
                <p:cNvSpPr/>
                <p:nvPr/>
              </p:nvSpPr>
              <p:spPr>
                <a:xfrm rot="10800000">
                  <a:off x="6077272" y="1601933"/>
                  <a:ext cx="1629835"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Oval 56"/>
                <p:cNvSpPr/>
                <p:nvPr/>
              </p:nvSpPr>
              <p:spPr>
                <a:xfrm rot="10800000">
                  <a:off x="5053115" y="1765339"/>
                  <a:ext cx="1629835"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Oval 57"/>
                <p:cNvSpPr/>
                <p:nvPr/>
              </p:nvSpPr>
              <p:spPr>
                <a:xfrm rot="10800000">
                  <a:off x="5018709" y="1598690"/>
                  <a:ext cx="1629835"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Oval 58"/>
                <p:cNvSpPr/>
                <p:nvPr/>
              </p:nvSpPr>
              <p:spPr>
                <a:xfrm rot="10800000">
                  <a:off x="4203792" y="1515373"/>
                  <a:ext cx="1629835"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011" y="1384154"/>
                <a:ext cx="6637977" cy="44832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447800" y="1792009"/>
                <a:ext cx="1752600" cy="215444"/>
              </a:xfrm>
              <a:prstGeom prst="rect">
                <a:avLst/>
              </a:prstGeom>
              <a:solidFill>
                <a:schemeClr val="bg1"/>
              </a:solidFill>
            </p:spPr>
            <p:txBody>
              <a:bodyPr wrap="square" rtlCol="0">
                <a:spAutoFit/>
              </a:bodyPr>
              <a:lstStyle/>
              <a:p>
                <a:r>
                  <a:rPr lang="en-US" sz="800" dirty="0" smtClean="0">
                    <a:solidFill>
                      <a:prstClr val="black"/>
                    </a:solidFill>
                  </a:rPr>
                  <a:t>Man.Ager@CompanyX.com</a:t>
                </a:r>
                <a:endParaRPr lang="en-US" sz="800" dirty="0">
                  <a:solidFill>
                    <a:prstClr val="black"/>
                  </a:solidFill>
                </a:endParaRPr>
              </a:p>
            </p:txBody>
          </p:sp>
          <p:sp>
            <p:nvSpPr>
              <p:cNvPr id="60" name="TextBox 59"/>
              <p:cNvSpPr txBox="1"/>
              <p:nvPr/>
            </p:nvSpPr>
            <p:spPr>
              <a:xfrm>
                <a:off x="1708784" y="2475849"/>
                <a:ext cx="1948815" cy="215444"/>
              </a:xfrm>
              <a:prstGeom prst="rect">
                <a:avLst/>
              </a:prstGeom>
              <a:solidFill>
                <a:schemeClr val="bg1"/>
              </a:solidFill>
            </p:spPr>
            <p:txBody>
              <a:bodyPr wrap="square" rtlCol="0">
                <a:spAutoFit/>
              </a:bodyPr>
              <a:lstStyle/>
              <a:p>
                <a:r>
                  <a:rPr lang="en-US" sz="800" dirty="0" smtClean="0">
                    <a:solidFill>
                      <a:prstClr val="black"/>
                    </a:solidFill>
                  </a:rPr>
                  <a:t>PM Status Update for BUMED ID Project</a:t>
                </a:r>
                <a:endParaRPr lang="en-US" sz="800" dirty="0">
                  <a:solidFill>
                    <a:prstClr val="black"/>
                  </a:solidFill>
                </a:endParaRPr>
              </a:p>
            </p:txBody>
          </p:sp>
          <p:sp>
            <p:nvSpPr>
              <p:cNvPr id="61" name="TextBox 60"/>
              <p:cNvSpPr txBox="1"/>
              <p:nvPr/>
            </p:nvSpPr>
            <p:spPr>
              <a:xfrm>
                <a:off x="3657599" y="1524000"/>
                <a:ext cx="1948815" cy="215444"/>
              </a:xfrm>
              <a:prstGeom prst="rect">
                <a:avLst/>
              </a:prstGeom>
              <a:solidFill>
                <a:srgbClr val="7B929D"/>
              </a:solidFill>
              <a:ln>
                <a:noFill/>
              </a:ln>
            </p:spPr>
            <p:txBody>
              <a:bodyPr wrap="square" rtlCol="0">
                <a:spAutoFit/>
              </a:bodyPr>
              <a:lstStyle/>
              <a:p>
                <a:r>
                  <a:rPr lang="en-US" sz="800" dirty="0" smtClean="0">
                    <a:solidFill>
                      <a:prstClr val="black"/>
                    </a:solidFill>
                  </a:rPr>
                  <a:t>PM Status Update for BUMED ID Project</a:t>
                </a:r>
                <a:endParaRPr lang="en-US" sz="800" dirty="0">
                  <a:solidFill>
                    <a:prstClr val="black"/>
                  </a:solidFill>
                </a:endParaRPr>
              </a:p>
            </p:txBody>
          </p:sp>
          <p:sp>
            <p:nvSpPr>
              <p:cNvPr id="62" name="TextBox 61"/>
              <p:cNvSpPr txBox="1"/>
              <p:nvPr/>
            </p:nvSpPr>
            <p:spPr>
              <a:xfrm>
                <a:off x="1295400" y="2750403"/>
                <a:ext cx="6553693" cy="830997"/>
              </a:xfrm>
              <a:prstGeom prst="rect">
                <a:avLst/>
              </a:prstGeom>
              <a:solidFill>
                <a:schemeClr val="bg1"/>
              </a:solidFill>
            </p:spPr>
            <p:txBody>
              <a:bodyPr wrap="square" rtlCol="0">
                <a:spAutoFit/>
              </a:bodyPr>
              <a:lstStyle/>
              <a:p>
                <a:r>
                  <a:rPr lang="en-US" sz="800" dirty="0" smtClean="0">
                    <a:solidFill>
                      <a:prstClr val="black"/>
                    </a:solidFill>
                  </a:rPr>
                  <a:t>Hello Mr. Ager,</a:t>
                </a:r>
              </a:p>
              <a:p>
                <a:endParaRPr lang="en-US" sz="800" dirty="0">
                  <a:solidFill>
                    <a:prstClr val="black"/>
                  </a:solidFill>
                </a:endParaRPr>
              </a:p>
              <a:p>
                <a:r>
                  <a:rPr lang="en-US" sz="800" dirty="0" smtClean="0">
                    <a:solidFill>
                      <a:prstClr val="black"/>
                    </a:solidFill>
                  </a:rPr>
                  <a:t>The SME session for the BUMED ID Project was conducted Monday and the learner interview was conducted Tuesday. These interviews revealed inconsistencies between the way in which the SME advised that work be performed and how people in the field are actually doing the work to achieve the mission. Our team has scheduled a follow-up session with the SME. However, we would like to conduct further learner analysis to ensure that the SME guidance is reflective of current work practice. </a:t>
                </a:r>
                <a:r>
                  <a:rPr lang="en-US" sz="800" b="1" dirty="0" smtClean="0">
                    <a:solidFill>
                      <a:prstClr val="black"/>
                    </a:solidFill>
                  </a:rPr>
                  <a:t>Does this sound like a </a:t>
                </a:r>
                <a:r>
                  <a:rPr lang="en-US" sz="800" b="1" dirty="0" err="1" smtClean="0">
                    <a:solidFill>
                      <a:srgbClr val="4F81BD"/>
                    </a:solidFill>
                    <a:effectLst>
                      <a:outerShdw blurRad="38100" dist="38100" dir="2700000" algn="tl">
                        <a:srgbClr val="000000">
                          <a:alpha val="43137"/>
                        </a:srgbClr>
                      </a:outerShdw>
                    </a:effectLst>
                  </a:rPr>
                  <a:t>pl</a:t>
                </a:r>
                <a:endParaRPr lang="en-US" sz="800" b="1" dirty="0">
                  <a:solidFill>
                    <a:srgbClr val="4F81BD"/>
                  </a:solidFill>
                  <a:effectLst>
                    <a:outerShdw blurRad="38100" dist="38100" dir="2700000" algn="tl">
                      <a:srgbClr val="000000">
                        <a:alpha val="43137"/>
                      </a:srgbClr>
                    </a:outerShdw>
                  </a:effectLst>
                </a:endParaRPr>
              </a:p>
            </p:txBody>
          </p:sp>
          <p:grpSp>
            <p:nvGrpSpPr>
              <p:cNvPr id="7177" name="Group 7176"/>
              <p:cNvGrpSpPr/>
              <p:nvPr/>
            </p:nvGrpSpPr>
            <p:grpSpPr>
              <a:xfrm>
                <a:off x="4545686" y="3352931"/>
                <a:ext cx="446709" cy="230832"/>
                <a:chOff x="4572000" y="3350568"/>
                <a:chExt cx="446709" cy="230832"/>
              </a:xfrm>
            </p:grpSpPr>
            <p:sp>
              <p:nvSpPr>
                <p:cNvPr id="15" name="Round Same Side Corner Rectangle 14"/>
                <p:cNvSpPr/>
                <p:nvPr/>
              </p:nvSpPr>
              <p:spPr>
                <a:xfrm rot="5400000">
                  <a:off x="4731167" y="3248167"/>
                  <a:ext cx="134723" cy="440360"/>
                </a:xfrm>
                <a:prstGeom prst="round2SameRect">
                  <a:avLst/>
                </a:prstGeom>
                <a:solidFill>
                  <a:schemeClr val="bg1">
                    <a:lumMod val="95000"/>
                  </a:schemeClr>
                </a:solidFill>
                <a:ln w="3175">
                  <a:solidFill>
                    <a:schemeClr val="tx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p:cNvSpPr txBox="1"/>
                <p:nvPr/>
              </p:nvSpPr>
              <p:spPr>
                <a:xfrm>
                  <a:off x="4572000" y="3350568"/>
                  <a:ext cx="388248" cy="230832"/>
                </a:xfrm>
                <a:prstGeom prst="rect">
                  <a:avLst/>
                </a:prstGeom>
                <a:noFill/>
              </p:spPr>
              <p:txBody>
                <a:bodyPr wrap="none" rtlCol="0">
                  <a:spAutoFit/>
                </a:bodyPr>
                <a:lstStyle/>
                <a:p>
                  <a:r>
                    <a:rPr lang="en-US" sz="900" dirty="0" smtClean="0">
                      <a:solidFill>
                        <a:prstClr val="black"/>
                      </a:solidFill>
                    </a:rPr>
                    <a:t>plan</a:t>
                  </a:r>
                  <a:endParaRPr lang="en-US" sz="900" dirty="0">
                    <a:solidFill>
                      <a:prstClr val="black"/>
                    </a:solidFill>
                  </a:endParaRPr>
                </a:p>
              </p:txBody>
            </p:sp>
            <p:grpSp>
              <p:nvGrpSpPr>
                <p:cNvPr id="7176" name="Group 7175"/>
                <p:cNvGrpSpPr/>
                <p:nvPr/>
              </p:nvGrpSpPr>
              <p:grpSpPr>
                <a:xfrm>
                  <a:off x="4891512" y="3444636"/>
                  <a:ext cx="52642" cy="47654"/>
                  <a:chOff x="5167742" y="3468347"/>
                  <a:chExt cx="52642" cy="47654"/>
                </a:xfrm>
              </p:grpSpPr>
              <p:cxnSp>
                <p:nvCxnSpPr>
                  <p:cNvPr id="68" name="Straight Connector 67"/>
                  <p:cNvCxnSpPr/>
                  <p:nvPr/>
                </p:nvCxnSpPr>
                <p:spPr>
                  <a:xfrm flipH="1">
                    <a:off x="5167742" y="3468347"/>
                    <a:ext cx="44338" cy="47654"/>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167742" y="3468347"/>
                    <a:ext cx="52642" cy="45291"/>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7178" name="Rounded Rectangle 7177"/>
              <p:cNvSpPr/>
              <p:nvPr/>
            </p:nvSpPr>
            <p:spPr>
              <a:xfrm>
                <a:off x="6309218" y="4398645"/>
                <a:ext cx="533400" cy="447370"/>
              </a:xfrm>
              <a:prstGeom prst="roundRect">
                <a:avLst/>
              </a:prstGeom>
              <a:solidFill>
                <a:schemeClr val="bg1">
                  <a:lumMod val="95000"/>
                  <a:alpha val="69804"/>
                </a:schemeClr>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718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7629" y="2489262"/>
              <a:ext cx="201464" cy="201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18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3200" y="3763543"/>
            <a:ext cx="189550" cy="202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033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85"/>
                                        </p:tgtEl>
                                        <p:attrNameLst>
                                          <p:attrName>style.visibility</p:attrName>
                                        </p:attrNameLst>
                                      </p:cBhvr>
                                      <p:to>
                                        <p:strVal val="visible"/>
                                      </p:to>
                                    </p:set>
                                    <p:anim calcmode="lin" valueType="num">
                                      <p:cBhvr>
                                        <p:cTn id="7" dur="500" fill="hold"/>
                                        <p:tgtEl>
                                          <p:spTgt spid="7185"/>
                                        </p:tgtEl>
                                        <p:attrNameLst>
                                          <p:attrName>ppt_w</p:attrName>
                                        </p:attrNameLst>
                                      </p:cBhvr>
                                      <p:tavLst>
                                        <p:tav tm="0">
                                          <p:val>
                                            <p:fltVal val="0"/>
                                          </p:val>
                                        </p:tav>
                                        <p:tav tm="100000">
                                          <p:val>
                                            <p:strVal val="#ppt_w"/>
                                          </p:val>
                                        </p:tav>
                                      </p:tavLst>
                                    </p:anim>
                                    <p:anim calcmode="lin" valueType="num">
                                      <p:cBhvr>
                                        <p:cTn id="8" dur="500" fill="hold"/>
                                        <p:tgtEl>
                                          <p:spTgt spid="7185"/>
                                        </p:tgtEl>
                                        <p:attrNameLst>
                                          <p:attrName>ppt_h</p:attrName>
                                        </p:attrNameLst>
                                      </p:cBhvr>
                                      <p:tavLst>
                                        <p:tav tm="0">
                                          <p:val>
                                            <p:fltVal val="0"/>
                                          </p:val>
                                        </p:tav>
                                        <p:tav tm="100000">
                                          <p:val>
                                            <p:strVal val="#ppt_h"/>
                                          </p:val>
                                        </p:tav>
                                      </p:tavLst>
                                    </p:anim>
                                    <p:animEffect transition="in" filter="fade">
                                      <p:cBhvr>
                                        <p:cTn id="9" dur="500"/>
                                        <p:tgtEl>
                                          <p:spTgt spid="7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3012" y="990600"/>
            <a:ext cx="6637977" cy="274320"/>
            <a:chOff x="1210623" y="990600"/>
            <a:chExt cx="6637977" cy="274320"/>
          </a:xfrm>
        </p:grpSpPr>
        <p:sp>
          <p:nvSpPr>
            <p:cNvPr id="3" name="Round Same Side Corner Rectangle 2"/>
            <p:cNvSpPr/>
            <p:nvPr/>
          </p:nvSpPr>
          <p:spPr>
            <a:xfrm>
              <a:off x="1210623" y="990600"/>
              <a:ext cx="1280160" cy="274320"/>
            </a:xfrm>
            <a:prstGeom prst="round2SameRect">
              <a:avLst/>
            </a:prstGeom>
            <a:solidFill>
              <a:srgbClr val="FFFF00"/>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black">
                      <a:lumMod val="95000"/>
                      <a:lumOff val="5000"/>
                    </a:prstClr>
                  </a:solidFill>
                  <a:latin typeface="Aharoni" panose="02010803020104030203" pitchFamily="2" charset="-79"/>
                  <a:cs typeface="Aharoni" panose="02010803020104030203" pitchFamily="2" charset="-79"/>
                </a:rPr>
                <a:t>Analysis</a:t>
              </a:r>
              <a:endParaRPr lang="en-US" sz="1100" dirty="0">
                <a:solidFill>
                  <a:prstClr val="black">
                    <a:lumMod val="95000"/>
                    <a:lumOff val="5000"/>
                  </a:prstClr>
                </a:solidFill>
                <a:latin typeface="Aharoni" panose="02010803020104030203" pitchFamily="2" charset="-79"/>
                <a:cs typeface="Aharoni" panose="02010803020104030203" pitchFamily="2" charset="-79"/>
              </a:endParaRPr>
            </a:p>
          </p:txBody>
        </p:sp>
        <p:sp>
          <p:nvSpPr>
            <p:cNvPr id="4" name="Round Same Side Corner Rectangle 3"/>
            <p:cNvSpPr/>
            <p:nvPr/>
          </p:nvSpPr>
          <p:spPr>
            <a:xfrm>
              <a:off x="2550077"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white"/>
                  </a:solidFill>
                  <a:latin typeface="Aharoni" panose="02010803020104030203" pitchFamily="2" charset="-79"/>
                  <a:cs typeface="Aharoni" panose="02010803020104030203" pitchFamily="2" charset="-79"/>
                </a:rPr>
                <a:t>Design</a:t>
              </a:r>
              <a:endParaRPr lang="en-US" sz="1100" b="1" dirty="0">
                <a:solidFill>
                  <a:prstClr val="white"/>
                </a:solidFill>
                <a:latin typeface="Aharoni" panose="02010803020104030203" pitchFamily="2" charset="-79"/>
                <a:cs typeface="Aharoni" panose="02010803020104030203" pitchFamily="2" charset="-79"/>
              </a:endParaRPr>
            </a:p>
          </p:txBody>
        </p:sp>
        <p:sp>
          <p:nvSpPr>
            <p:cNvPr id="5" name="Round Same Side Corner Rectangle 4"/>
            <p:cNvSpPr/>
            <p:nvPr/>
          </p:nvSpPr>
          <p:spPr>
            <a:xfrm>
              <a:off x="3889531"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Development</a:t>
              </a:r>
              <a:endParaRPr lang="en-US" sz="1100" dirty="0">
                <a:solidFill>
                  <a:prstClr val="white"/>
                </a:solidFill>
                <a:latin typeface="Aharoni" panose="02010803020104030203" pitchFamily="2" charset="-79"/>
                <a:cs typeface="Aharoni" panose="02010803020104030203" pitchFamily="2" charset="-79"/>
              </a:endParaRPr>
            </a:p>
          </p:txBody>
        </p:sp>
        <p:sp>
          <p:nvSpPr>
            <p:cNvPr id="6" name="Round Same Side Corner Rectangle 5"/>
            <p:cNvSpPr/>
            <p:nvPr/>
          </p:nvSpPr>
          <p:spPr>
            <a:xfrm>
              <a:off x="5228985"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Implementation</a:t>
              </a:r>
              <a:endParaRPr lang="en-US" sz="1100" dirty="0">
                <a:solidFill>
                  <a:prstClr val="white"/>
                </a:solidFill>
                <a:latin typeface="Aharoni" panose="02010803020104030203" pitchFamily="2" charset="-79"/>
                <a:cs typeface="Aharoni" panose="02010803020104030203" pitchFamily="2" charset="-79"/>
              </a:endParaRPr>
            </a:p>
          </p:txBody>
        </p:sp>
        <p:sp>
          <p:nvSpPr>
            <p:cNvPr id="7" name="Round Same Side Corner Rectangle 6"/>
            <p:cNvSpPr/>
            <p:nvPr/>
          </p:nvSpPr>
          <p:spPr>
            <a:xfrm>
              <a:off x="6568440"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Evaluation</a:t>
              </a:r>
              <a:endParaRPr lang="en-US" sz="1100" dirty="0">
                <a:solidFill>
                  <a:prstClr val="white"/>
                </a:solidFill>
                <a:latin typeface="Aharoni" panose="02010803020104030203" pitchFamily="2" charset="-79"/>
                <a:cs typeface="Aharoni" panose="02010803020104030203" pitchFamily="2" charset="-79"/>
              </a:endParaRPr>
            </a:p>
          </p:txBody>
        </p:sp>
      </p:grpSp>
      <p:grpSp>
        <p:nvGrpSpPr>
          <p:cNvPr id="66" name="Group 65"/>
          <p:cNvGrpSpPr/>
          <p:nvPr/>
        </p:nvGrpSpPr>
        <p:grpSpPr>
          <a:xfrm>
            <a:off x="852769" y="1384154"/>
            <a:ext cx="7539318" cy="4711846"/>
            <a:chOff x="838201" y="1384154"/>
            <a:chExt cx="7539318" cy="4711846"/>
          </a:xfrm>
        </p:grpSpPr>
        <p:grpSp>
          <p:nvGrpSpPr>
            <p:cNvPr id="69" name="Group 68"/>
            <p:cNvGrpSpPr/>
            <p:nvPr/>
          </p:nvGrpSpPr>
          <p:grpSpPr>
            <a:xfrm>
              <a:off x="838201" y="1515373"/>
              <a:ext cx="7539318" cy="4580627"/>
              <a:chOff x="838201" y="1515373"/>
              <a:chExt cx="7539318" cy="4580627"/>
            </a:xfrm>
          </p:grpSpPr>
          <p:grpSp>
            <p:nvGrpSpPr>
              <p:cNvPr id="83" name="Group 82"/>
              <p:cNvGrpSpPr/>
              <p:nvPr/>
            </p:nvGrpSpPr>
            <p:grpSpPr>
              <a:xfrm>
                <a:off x="935594" y="4919032"/>
                <a:ext cx="7179281" cy="1176968"/>
                <a:chOff x="935594" y="5105400"/>
                <a:chExt cx="7179281" cy="990600"/>
              </a:xfrm>
            </p:grpSpPr>
            <p:sp>
              <p:nvSpPr>
                <p:cNvPr id="118" name="Oval 117"/>
                <p:cNvSpPr/>
                <p:nvPr/>
              </p:nvSpPr>
              <p:spPr>
                <a:xfrm>
                  <a:off x="935594" y="5181600"/>
                  <a:ext cx="1656872"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9" name="Oval 118"/>
                <p:cNvSpPr/>
                <p:nvPr/>
              </p:nvSpPr>
              <p:spPr>
                <a:xfrm>
                  <a:off x="1893092" y="5105400"/>
                  <a:ext cx="1656872"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0" name="Oval 119"/>
                <p:cNvSpPr/>
                <p:nvPr/>
              </p:nvSpPr>
              <p:spPr>
                <a:xfrm>
                  <a:off x="2533172" y="5181600"/>
                  <a:ext cx="2953228"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1" name="Oval 120"/>
                <p:cNvSpPr/>
                <p:nvPr/>
              </p:nvSpPr>
              <p:spPr>
                <a:xfrm>
                  <a:off x="3622690" y="5175504"/>
                  <a:ext cx="2953228"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2" name="Oval 121"/>
                <p:cNvSpPr/>
                <p:nvPr/>
              </p:nvSpPr>
              <p:spPr>
                <a:xfrm>
                  <a:off x="4297681" y="5175504"/>
                  <a:ext cx="2953228"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3" name="Oval 122"/>
                <p:cNvSpPr/>
                <p:nvPr/>
              </p:nvSpPr>
              <p:spPr>
                <a:xfrm>
                  <a:off x="5161647" y="5108448"/>
                  <a:ext cx="2953228"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4" name="Group 83"/>
              <p:cNvGrpSpPr/>
              <p:nvPr/>
            </p:nvGrpSpPr>
            <p:grpSpPr>
              <a:xfrm>
                <a:off x="838201" y="1806233"/>
                <a:ext cx="1054892" cy="3962120"/>
                <a:chOff x="838201" y="1806233"/>
                <a:chExt cx="1054892" cy="3962120"/>
              </a:xfrm>
            </p:grpSpPr>
            <p:sp>
              <p:nvSpPr>
                <p:cNvPr id="112" name="Oval 111"/>
                <p:cNvSpPr/>
                <p:nvPr/>
              </p:nvSpPr>
              <p:spPr>
                <a:xfrm rot="5400000">
                  <a:off x="902493" y="1806233"/>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Oval 112"/>
                <p:cNvSpPr/>
                <p:nvPr/>
              </p:nvSpPr>
              <p:spPr>
                <a:xfrm rot="5400000">
                  <a:off x="978693" y="2334660"/>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Oval 113"/>
                <p:cNvSpPr/>
                <p:nvPr/>
              </p:nvSpPr>
              <p:spPr>
                <a:xfrm rot="5400000">
                  <a:off x="517702" y="2860070"/>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Oval 114"/>
                <p:cNvSpPr/>
                <p:nvPr/>
              </p:nvSpPr>
              <p:spPr>
                <a:xfrm rot="5400000">
                  <a:off x="550870" y="3646913"/>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rot="5400000">
                  <a:off x="503944" y="3681319"/>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Oval 116"/>
                <p:cNvSpPr/>
                <p:nvPr/>
              </p:nvSpPr>
              <p:spPr>
                <a:xfrm rot="5400000">
                  <a:off x="480483" y="4496236"/>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5" name="Group 84"/>
              <p:cNvGrpSpPr/>
              <p:nvPr/>
            </p:nvGrpSpPr>
            <p:grpSpPr>
              <a:xfrm>
                <a:off x="1478280" y="1806234"/>
                <a:ext cx="1054892" cy="3962120"/>
                <a:chOff x="838201" y="1806233"/>
                <a:chExt cx="1054892" cy="3962120"/>
              </a:xfrm>
            </p:grpSpPr>
            <p:sp>
              <p:nvSpPr>
                <p:cNvPr id="106" name="Oval 105"/>
                <p:cNvSpPr/>
                <p:nvPr/>
              </p:nvSpPr>
              <p:spPr>
                <a:xfrm rot="5400000">
                  <a:off x="902493" y="1806233"/>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Oval 106"/>
                <p:cNvSpPr/>
                <p:nvPr/>
              </p:nvSpPr>
              <p:spPr>
                <a:xfrm rot="5400000">
                  <a:off x="978693" y="2334660"/>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Oval 107"/>
                <p:cNvSpPr/>
                <p:nvPr/>
              </p:nvSpPr>
              <p:spPr>
                <a:xfrm rot="5400000">
                  <a:off x="517702" y="2860070"/>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Oval 108"/>
                <p:cNvSpPr/>
                <p:nvPr/>
              </p:nvSpPr>
              <p:spPr>
                <a:xfrm rot="5400000">
                  <a:off x="550870" y="3646913"/>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0" name="Oval 109"/>
                <p:cNvSpPr/>
                <p:nvPr/>
              </p:nvSpPr>
              <p:spPr>
                <a:xfrm rot="5400000">
                  <a:off x="503944" y="3681319"/>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Oval 110"/>
                <p:cNvSpPr/>
                <p:nvPr/>
              </p:nvSpPr>
              <p:spPr>
                <a:xfrm rot="5400000">
                  <a:off x="480483" y="4496236"/>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6" name="Group 85"/>
              <p:cNvGrpSpPr/>
              <p:nvPr/>
            </p:nvGrpSpPr>
            <p:grpSpPr>
              <a:xfrm rot="5400000">
                <a:off x="3316396" y="1937118"/>
                <a:ext cx="2831648" cy="3962120"/>
                <a:chOff x="838201" y="1806233"/>
                <a:chExt cx="1054892" cy="3962120"/>
              </a:xfrm>
            </p:grpSpPr>
            <p:sp>
              <p:nvSpPr>
                <p:cNvPr id="100" name="Oval 99"/>
                <p:cNvSpPr/>
                <p:nvPr/>
              </p:nvSpPr>
              <p:spPr>
                <a:xfrm rot="5400000">
                  <a:off x="902493" y="1806233"/>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Oval 100"/>
                <p:cNvSpPr/>
                <p:nvPr/>
              </p:nvSpPr>
              <p:spPr>
                <a:xfrm rot="5400000">
                  <a:off x="978693" y="2334660"/>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Oval 101"/>
                <p:cNvSpPr/>
                <p:nvPr/>
              </p:nvSpPr>
              <p:spPr>
                <a:xfrm rot="5400000">
                  <a:off x="517702" y="2860070"/>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3" name="Oval 102"/>
                <p:cNvSpPr/>
                <p:nvPr/>
              </p:nvSpPr>
              <p:spPr>
                <a:xfrm rot="5400000">
                  <a:off x="550870" y="3646913"/>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4" name="Oval 103"/>
                <p:cNvSpPr/>
                <p:nvPr/>
              </p:nvSpPr>
              <p:spPr>
                <a:xfrm rot="5400000">
                  <a:off x="503944" y="3681319"/>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Oval 104"/>
                <p:cNvSpPr/>
                <p:nvPr/>
              </p:nvSpPr>
              <p:spPr>
                <a:xfrm rot="5400000">
                  <a:off x="480483" y="4496236"/>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7" name="Group 86"/>
              <p:cNvGrpSpPr/>
              <p:nvPr/>
            </p:nvGrpSpPr>
            <p:grpSpPr>
              <a:xfrm rot="5400000">
                <a:off x="4523331" y="2049961"/>
                <a:ext cx="3746257" cy="3962119"/>
                <a:chOff x="838201" y="1806234"/>
                <a:chExt cx="1054892" cy="3962119"/>
              </a:xfrm>
            </p:grpSpPr>
            <p:sp>
              <p:nvSpPr>
                <p:cNvPr id="94" name="Oval 93"/>
                <p:cNvSpPr/>
                <p:nvPr/>
              </p:nvSpPr>
              <p:spPr>
                <a:xfrm rot="5400000">
                  <a:off x="948087" y="1806234"/>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Oval 94"/>
                <p:cNvSpPr/>
                <p:nvPr/>
              </p:nvSpPr>
              <p:spPr>
                <a:xfrm rot="5400000">
                  <a:off x="978693" y="2334660"/>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Oval 95"/>
                <p:cNvSpPr/>
                <p:nvPr/>
              </p:nvSpPr>
              <p:spPr>
                <a:xfrm rot="5400000">
                  <a:off x="517702" y="2860070"/>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Oval 96"/>
                <p:cNvSpPr/>
                <p:nvPr/>
              </p:nvSpPr>
              <p:spPr>
                <a:xfrm rot="5400000">
                  <a:off x="550870" y="3646913"/>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Oval 97"/>
                <p:cNvSpPr/>
                <p:nvPr/>
              </p:nvSpPr>
              <p:spPr>
                <a:xfrm rot="5400000">
                  <a:off x="503944" y="3681319"/>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Oval 98"/>
                <p:cNvSpPr/>
                <p:nvPr/>
              </p:nvSpPr>
              <p:spPr>
                <a:xfrm rot="5400000">
                  <a:off x="480483" y="4496236"/>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88" name="Oval 87"/>
              <p:cNvSpPr/>
              <p:nvPr/>
            </p:nvSpPr>
            <p:spPr>
              <a:xfrm rot="10800000">
                <a:off x="7419940" y="1625398"/>
                <a:ext cx="914399"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rot="10800000">
                <a:off x="6723086" y="2014304"/>
                <a:ext cx="914399"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 name="Oval 89"/>
              <p:cNvSpPr/>
              <p:nvPr/>
            </p:nvSpPr>
            <p:spPr>
              <a:xfrm rot="10800000">
                <a:off x="6077272" y="1601933"/>
                <a:ext cx="1629835"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Oval 90"/>
              <p:cNvSpPr/>
              <p:nvPr/>
            </p:nvSpPr>
            <p:spPr>
              <a:xfrm rot="10800000">
                <a:off x="5053115" y="1765339"/>
                <a:ext cx="1629835"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Oval 91"/>
              <p:cNvSpPr/>
              <p:nvPr/>
            </p:nvSpPr>
            <p:spPr>
              <a:xfrm rot="10800000">
                <a:off x="5018709" y="1598690"/>
                <a:ext cx="1629835"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3" name="Oval 92"/>
              <p:cNvSpPr/>
              <p:nvPr/>
            </p:nvSpPr>
            <p:spPr>
              <a:xfrm rot="10800000">
                <a:off x="4203792" y="1515373"/>
                <a:ext cx="1629835"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011" y="1384154"/>
              <a:ext cx="6637977" cy="44832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TextBox 71"/>
            <p:cNvSpPr txBox="1"/>
            <p:nvPr/>
          </p:nvSpPr>
          <p:spPr>
            <a:xfrm>
              <a:off x="1447800" y="1792009"/>
              <a:ext cx="1752600" cy="215444"/>
            </a:xfrm>
            <a:prstGeom prst="rect">
              <a:avLst/>
            </a:prstGeom>
            <a:solidFill>
              <a:schemeClr val="bg1"/>
            </a:solidFill>
          </p:spPr>
          <p:txBody>
            <a:bodyPr wrap="square" rtlCol="0">
              <a:spAutoFit/>
            </a:bodyPr>
            <a:lstStyle/>
            <a:p>
              <a:r>
                <a:rPr lang="en-US" sz="800" dirty="0" smtClean="0">
                  <a:solidFill>
                    <a:prstClr val="black"/>
                  </a:solidFill>
                </a:rPr>
                <a:t>Man.Ager@CompanyX.com</a:t>
              </a:r>
              <a:endParaRPr lang="en-US" sz="800" dirty="0">
                <a:solidFill>
                  <a:prstClr val="black"/>
                </a:solidFill>
              </a:endParaRPr>
            </a:p>
          </p:txBody>
        </p:sp>
        <p:sp>
          <p:nvSpPr>
            <p:cNvPr id="73" name="TextBox 72"/>
            <p:cNvSpPr txBox="1"/>
            <p:nvPr/>
          </p:nvSpPr>
          <p:spPr>
            <a:xfrm>
              <a:off x="1708784" y="2475849"/>
              <a:ext cx="1948815" cy="215444"/>
            </a:xfrm>
            <a:prstGeom prst="rect">
              <a:avLst/>
            </a:prstGeom>
            <a:solidFill>
              <a:schemeClr val="bg1"/>
            </a:solidFill>
          </p:spPr>
          <p:txBody>
            <a:bodyPr wrap="square" rtlCol="0">
              <a:spAutoFit/>
            </a:bodyPr>
            <a:lstStyle/>
            <a:p>
              <a:r>
                <a:rPr lang="en-US" sz="800" dirty="0" smtClean="0">
                  <a:solidFill>
                    <a:prstClr val="black"/>
                  </a:solidFill>
                </a:rPr>
                <a:t>PM Status Update for BUMED ID Project</a:t>
              </a:r>
              <a:endParaRPr lang="en-US" sz="800" dirty="0">
                <a:solidFill>
                  <a:prstClr val="black"/>
                </a:solidFill>
              </a:endParaRPr>
            </a:p>
          </p:txBody>
        </p:sp>
        <p:sp>
          <p:nvSpPr>
            <p:cNvPr id="74" name="TextBox 73"/>
            <p:cNvSpPr txBox="1"/>
            <p:nvPr/>
          </p:nvSpPr>
          <p:spPr>
            <a:xfrm>
              <a:off x="3657599" y="1524000"/>
              <a:ext cx="1948815" cy="215444"/>
            </a:xfrm>
            <a:prstGeom prst="rect">
              <a:avLst/>
            </a:prstGeom>
            <a:solidFill>
              <a:srgbClr val="7B929D"/>
            </a:solidFill>
            <a:ln>
              <a:noFill/>
            </a:ln>
          </p:spPr>
          <p:txBody>
            <a:bodyPr wrap="square" rtlCol="0">
              <a:spAutoFit/>
            </a:bodyPr>
            <a:lstStyle/>
            <a:p>
              <a:r>
                <a:rPr lang="en-US" sz="800" dirty="0" smtClean="0">
                  <a:solidFill>
                    <a:prstClr val="black"/>
                  </a:solidFill>
                </a:rPr>
                <a:t>PM Status Update for BUMED ID Project</a:t>
              </a:r>
              <a:endParaRPr lang="en-US" sz="800" dirty="0">
                <a:solidFill>
                  <a:prstClr val="black"/>
                </a:solidFill>
              </a:endParaRPr>
            </a:p>
          </p:txBody>
        </p:sp>
        <p:sp>
          <p:nvSpPr>
            <p:cNvPr id="75" name="TextBox 74"/>
            <p:cNvSpPr txBox="1"/>
            <p:nvPr/>
          </p:nvSpPr>
          <p:spPr>
            <a:xfrm>
              <a:off x="1295400" y="2750403"/>
              <a:ext cx="6553693" cy="830997"/>
            </a:xfrm>
            <a:prstGeom prst="rect">
              <a:avLst/>
            </a:prstGeom>
            <a:solidFill>
              <a:schemeClr val="bg1"/>
            </a:solidFill>
          </p:spPr>
          <p:txBody>
            <a:bodyPr wrap="square" rtlCol="0">
              <a:spAutoFit/>
            </a:bodyPr>
            <a:lstStyle/>
            <a:p>
              <a:r>
                <a:rPr lang="en-US" sz="800" dirty="0" smtClean="0">
                  <a:solidFill>
                    <a:prstClr val="black"/>
                  </a:solidFill>
                </a:rPr>
                <a:t>Hello Mr. Ager,</a:t>
              </a:r>
            </a:p>
            <a:p>
              <a:endParaRPr lang="en-US" sz="800" dirty="0">
                <a:solidFill>
                  <a:prstClr val="black"/>
                </a:solidFill>
              </a:endParaRPr>
            </a:p>
            <a:p>
              <a:r>
                <a:rPr lang="en-US" sz="800" dirty="0" smtClean="0">
                  <a:solidFill>
                    <a:prstClr val="black"/>
                  </a:solidFill>
                </a:rPr>
                <a:t>The SME session for the BUMED ID Project was conducted Monday and the learner interview was conducted Tuesday. These interviews revealed inconsistencies between the way in which the SME advised that work be performed and how people in the field are actually doing the work to achieve the mission. Our team has scheduled a follow-up session with the SME. However, we would like to conduct further learner analysis to ensure that the SME guidance is reflective of current work practice. </a:t>
              </a:r>
              <a:r>
                <a:rPr lang="en-US" sz="800" b="1" dirty="0" smtClean="0">
                  <a:solidFill>
                    <a:prstClr val="black"/>
                  </a:solidFill>
                </a:rPr>
                <a:t>Does this sound like a plan?</a:t>
              </a:r>
              <a:endParaRPr lang="en-US" sz="800" b="1" dirty="0">
                <a:solidFill>
                  <a:prstClr val="black"/>
                </a:solidFill>
              </a:endParaRPr>
            </a:p>
          </p:txBody>
        </p:sp>
      </p:grpSp>
      <p:pic>
        <p:nvPicPr>
          <p:cNvPr id="6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7629" y="2489262"/>
            <a:ext cx="201464" cy="201464"/>
          </a:xfrm>
          <a:prstGeom prst="rect">
            <a:avLst/>
          </a:prstGeom>
          <a:noFill/>
          <a:ln>
            <a:noFill/>
          </a:ln>
          <a:effectLst>
            <a:glow rad="139700">
              <a:schemeClr val="accent6">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541517" y="2184929"/>
            <a:ext cx="1335622" cy="230832"/>
          </a:xfrm>
          <a:prstGeom prst="rect">
            <a:avLst/>
          </a:prstGeom>
          <a:solidFill>
            <a:schemeClr val="bg1"/>
          </a:solidFill>
          <a:effectLst>
            <a:glow rad="63500">
              <a:schemeClr val="accent6">
                <a:satMod val="175000"/>
                <a:alpha val="40000"/>
              </a:schemeClr>
            </a:glow>
          </a:effectLst>
        </p:spPr>
        <p:txBody>
          <a:bodyPr wrap="none" rtlCol="0">
            <a:spAutoFit/>
          </a:bodyPr>
          <a:lstStyle/>
          <a:p>
            <a:r>
              <a:rPr lang="en-US" sz="900" dirty="0" smtClean="0">
                <a:solidFill>
                  <a:prstClr val="black"/>
                </a:solidFill>
              </a:rPr>
              <a:t>Attach a file to this item </a:t>
            </a:r>
            <a:endParaRPr lang="en-US" sz="900" dirty="0">
              <a:solidFill>
                <a:prstClr val="black"/>
              </a:solidFill>
            </a:endParaRPr>
          </a:p>
        </p:txBody>
      </p:sp>
      <p:sp>
        <p:nvSpPr>
          <p:cNvPr id="9" name="Rectangle 8"/>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sharpenSoften amount="60000"/>
                    </a14:imgEffect>
                    <a14:imgEffect>
                      <a14:saturation sat="324000"/>
                    </a14:imgEffect>
                    <a14:imgEffect>
                      <a14:brightnessContrast contrast="44000"/>
                    </a14:imgEffect>
                  </a14:imgLayer>
                </a14:imgProps>
              </a:ext>
              <a:ext uri="{28A0092B-C50C-407E-A947-70E740481C1C}">
                <a14:useLocalDpi xmlns:a14="http://schemas.microsoft.com/office/drawing/2010/main" val="0"/>
              </a:ext>
            </a:extLst>
          </a:blip>
          <a:stretch>
            <a:fillRect/>
          </a:stretch>
        </p:blipFill>
        <p:spPr>
          <a:xfrm>
            <a:off x="1078523" y="199292"/>
            <a:ext cx="7050919" cy="6567414"/>
          </a:xfrm>
          <a:prstGeom prst="rect">
            <a:avLst/>
          </a:prstGeom>
        </p:spPr>
      </p:pic>
    </p:spTree>
    <p:extLst>
      <p:ext uri="{BB962C8B-B14F-4D97-AF65-F5344CB8AC3E}">
        <p14:creationId xmlns:p14="http://schemas.microsoft.com/office/powerpoint/2010/main" val="1971272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3009" r="12817" b="507"/>
          <a:stretch/>
        </p:blipFill>
        <p:spPr>
          <a:xfrm>
            <a:off x="71021" y="0"/>
            <a:ext cx="9037310" cy="6818644"/>
          </a:xfrm>
          <a:prstGeom prst="rect">
            <a:avLst/>
          </a:prstGeom>
        </p:spPr>
      </p:pic>
    </p:spTree>
    <p:extLst>
      <p:ext uri="{BB962C8B-B14F-4D97-AF65-F5344CB8AC3E}">
        <p14:creationId xmlns:p14="http://schemas.microsoft.com/office/powerpoint/2010/main" val="277708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3012" y="990600"/>
            <a:ext cx="6637977" cy="274320"/>
            <a:chOff x="1210623" y="990600"/>
            <a:chExt cx="6637977" cy="274320"/>
          </a:xfrm>
        </p:grpSpPr>
        <p:sp>
          <p:nvSpPr>
            <p:cNvPr id="3" name="Round Same Side Corner Rectangle 2"/>
            <p:cNvSpPr/>
            <p:nvPr/>
          </p:nvSpPr>
          <p:spPr>
            <a:xfrm>
              <a:off x="1210623" y="990600"/>
              <a:ext cx="1280160" cy="274320"/>
            </a:xfrm>
            <a:prstGeom prst="round2SameRect">
              <a:avLst/>
            </a:prstGeom>
            <a:solidFill>
              <a:srgbClr val="FFFF00"/>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black">
                      <a:lumMod val="95000"/>
                      <a:lumOff val="5000"/>
                    </a:prstClr>
                  </a:solidFill>
                  <a:latin typeface="Aharoni" panose="02010803020104030203" pitchFamily="2" charset="-79"/>
                  <a:cs typeface="Aharoni" panose="02010803020104030203" pitchFamily="2" charset="-79"/>
                </a:rPr>
                <a:t>Analysis</a:t>
              </a:r>
              <a:endParaRPr lang="en-US" sz="1100" dirty="0">
                <a:solidFill>
                  <a:prstClr val="black">
                    <a:lumMod val="95000"/>
                    <a:lumOff val="5000"/>
                  </a:prstClr>
                </a:solidFill>
                <a:latin typeface="Aharoni" panose="02010803020104030203" pitchFamily="2" charset="-79"/>
                <a:cs typeface="Aharoni" panose="02010803020104030203" pitchFamily="2" charset="-79"/>
              </a:endParaRPr>
            </a:p>
          </p:txBody>
        </p:sp>
        <p:sp>
          <p:nvSpPr>
            <p:cNvPr id="4" name="Round Same Side Corner Rectangle 3"/>
            <p:cNvSpPr/>
            <p:nvPr/>
          </p:nvSpPr>
          <p:spPr>
            <a:xfrm>
              <a:off x="2550077"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white"/>
                  </a:solidFill>
                  <a:latin typeface="Aharoni" panose="02010803020104030203" pitchFamily="2" charset="-79"/>
                  <a:cs typeface="Aharoni" panose="02010803020104030203" pitchFamily="2" charset="-79"/>
                </a:rPr>
                <a:t>Design</a:t>
              </a:r>
              <a:endParaRPr lang="en-US" sz="1100" b="1" dirty="0">
                <a:solidFill>
                  <a:prstClr val="white"/>
                </a:solidFill>
                <a:latin typeface="Aharoni" panose="02010803020104030203" pitchFamily="2" charset="-79"/>
                <a:cs typeface="Aharoni" panose="02010803020104030203" pitchFamily="2" charset="-79"/>
              </a:endParaRPr>
            </a:p>
          </p:txBody>
        </p:sp>
        <p:sp>
          <p:nvSpPr>
            <p:cNvPr id="5" name="Round Same Side Corner Rectangle 4"/>
            <p:cNvSpPr/>
            <p:nvPr/>
          </p:nvSpPr>
          <p:spPr>
            <a:xfrm>
              <a:off x="3889531"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Development</a:t>
              </a:r>
              <a:endParaRPr lang="en-US" sz="1100" dirty="0">
                <a:solidFill>
                  <a:prstClr val="white"/>
                </a:solidFill>
                <a:latin typeface="Aharoni" panose="02010803020104030203" pitchFamily="2" charset="-79"/>
                <a:cs typeface="Aharoni" panose="02010803020104030203" pitchFamily="2" charset="-79"/>
              </a:endParaRPr>
            </a:p>
          </p:txBody>
        </p:sp>
        <p:sp>
          <p:nvSpPr>
            <p:cNvPr id="6" name="Round Same Side Corner Rectangle 5"/>
            <p:cNvSpPr/>
            <p:nvPr/>
          </p:nvSpPr>
          <p:spPr>
            <a:xfrm>
              <a:off x="5228985"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Implementation</a:t>
              </a:r>
              <a:endParaRPr lang="en-US" sz="1100" dirty="0">
                <a:solidFill>
                  <a:prstClr val="white"/>
                </a:solidFill>
                <a:latin typeface="Aharoni" panose="02010803020104030203" pitchFamily="2" charset="-79"/>
                <a:cs typeface="Aharoni" panose="02010803020104030203" pitchFamily="2" charset="-79"/>
              </a:endParaRPr>
            </a:p>
          </p:txBody>
        </p:sp>
        <p:sp>
          <p:nvSpPr>
            <p:cNvPr id="7" name="Round Same Side Corner Rectangle 6"/>
            <p:cNvSpPr/>
            <p:nvPr/>
          </p:nvSpPr>
          <p:spPr>
            <a:xfrm>
              <a:off x="6568440"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Evaluation</a:t>
              </a:r>
              <a:endParaRPr lang="en-US" sz="1100" dirty="0">
                <a:solidFill>
                  <a:prstClr val="white"/>
                </a:solidFill>
                <a:latin typeface="Aharoni" panose="02010803020104030203" pitchFamily="2" charset="-79"/>
                <a:cs typeface="Aharoni" panose="02010803020104030203" pitchFamily="2" charset="-79"/>
              </a:endParaRPr>
            </a:p>
          </p:txBody>
        </p:sp>
      </p:grpSp>
      <p:grpSp>
        <p:nvGrpSpPr>
          <p:cNvPr id="66" name="Group 65"/>
          <p:cNvGrpSpPr/>
          <p:nvPr/>
        </p:nvGrpSpPr>
        <p:grpSpPr>
          <a:xfrm>
            <a:off x="852769" y="1384154"/>
            <a:ext cx="7539318" cy="4711846"/>
            <a:chOff x="838201" y="1384154"/>
            <a:chExt cx="7539318" cy="4711846"/>
          </a:xfrm>
        </p:grpSpPr>
        <p:grpSp>
          <p:nvGrpSpPr>
            <p:cNvPr id="69" name="Group 68"/>
            <p:cNvGrpSpPr/>
            <p:nvPr/>
          </p:nvGrpSpPr>
          <p:grpSpPr>
            <a:xfrm>
              <a:off x="838201" y="1515373"/>
              <a:ext cx="7539318" cy="4580627"/>
              <a:chOff x="838201" y="1515373"/>
              <a:chExt cx="7539318" cy="4580627"/>
            </a:xfrm>
          </p:grpSpPr>
          <p:grpSp>
            <p:nvGrpSpPr>
              <p:cNvPr id="83" name="Group 82"/>
              <p:cNvGrpSpPr/>
              <p:nvPr/>
            </p:nvGrpSpPr>
            <p:grpSpPr>
              <a:xfrm>
                <a:off x="935594" y="4919032"/>
                <a:ext cx="7179281" cy="1176968"/>
                <a:chOff x="935594" y="5105400"/>
                <a:chExt cx="7179281" cy="990600"/>
              </a:xfrm>
            </p:grpSpPr>
            <p:sp>
              <p:nvSpPr>
                <p:cNvPr id="118" name="Oval 117"/>
                <p:cNvSpPr/>
                <p:nvPr/>
              </p:nvSpPr>
              <p:spPr>
                <a:xfrm>
                  <a:off x="935594" y="5181600"/>
                  <a:ext cx="1656872"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9" name="Oval 118"/>
                <p:cNvSpPr/>
                <p:nvPr/>
              </p:nvSpPr>
              <p:spPr>
                <a:xfrm>
                  <a:off x="1893092" y="5105400"/>
                  <a:ext cx="1656872"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0" name="Oval 119"/>
                <p:cNvSpPr/>
                <p:nvPr/>
              </p:nvSpPr>
              <p:spPr>
                <a:xfrm>
                  <a:off x="2533172" y="5181600"/>
                  <a:ext cx="2953228"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1" name="Oval 120"/>
                <p:cNvSpPr/>
                <p:nvPr/>
              </p:nvSpPr>
              <p:spPr>
                <a:xfrm>
                  <a:off x="3622690" y="5175504"/>
                  <a:ext cx="2953228"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2" name="Oval 121"/>
                <p:cNvSpPr/>
                <p:nvPr/>
              </p:nvSpPr>
              <p:spPr>
                <a:xfrm>
                  <a:off x="4297681" y="5175504"/>
                  <a:ext cx="2953228"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3" name="Oval 122"/>
                <p:cNvSpPr/>
                <p:nvPr/>
              </p:nvSpPr>
              <p:spPr>
                <a:xfrm>
                  <a:off x="5161647" y="5108448"/>
                  <a:ext cx="2953228"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4" name="Group 83"/>
              <p:cNvGrpSpPr/>
              <p:nvPr/>
            </p:nvGrpSpPr>
            <p:grpSpPr>
              <a:xfrm>
                <a:off x="838201" y="1806233"/>
                <a:ext cx="1054892" cy="3962120"/>
                <a:chOff x="838201" y="1806233"/>
                <a:chExt cx="1054892" cy="3962120"/>
              </a:xfrm>
            </p:grpSpPr>
            <p:sp>
              <p:nvSpPr>
                <p:cNvPr id="112" name="Oval 111"/>
                <p:cNvSpPr/>
                <p:nvPr/>
              </p:nvSpPr>
              <p:spPr>
                <a:xfrm rot="5400000">
                  <a:off x="902493" y="1806233"/>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Oval 112"/>
                <p:cNvSpPr/>
                <p:nvPr/>
              </p:nvSpPr>
              <p:spPr>
                <a:xfrm rot="5400000">
                  <a:off x="978693" y="2334660"/>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Oval 113"/>
                <p:cNvSpPr/>
                <p:nvPr/>
              </p:nvSpPr>
              <p:spPr>
                <a:xfrm rot="5400000">
                  <a:off x="517702" y="2860070"/>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Oval 114"/>
                <p:cNvSpPr/>
                <p:nvPr/>
              </p:nvSpPr>
              <p:spPr>
                <a:xfrm rot="5400000">
                  <a:off x="550870" y="3646913"/>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rot="5400000">
                  <a:off x="503944" y="3681319"/>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Oval 116"/>
                <p:cNvSpPr/>
                <p:nvPr/>
              </p:nvSpPr>
              <p:spPr>
                <a:xfrm rot="5400000">
                  <a:off x="480483" y="4496236"/>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5" name="Group 84"/>
              <p:cNvGrpSpPr/>
              <p:nvPr/>
            </p:nvGrpSpPr>
            <p:grpSpPr>
              <a:xfrm>
                <a:off x="1478280" y="1806234"/>
                <a:ext cx="1054892" cy="3962120"/>
                <a:chOff x="838201" y="1806233"/>
                <a:chExt cx="1054892" cy="3962120"/>
              </a:xfrm>
            </p:grpSpPr>
            <p:sp>
              <p:nvSpPr>
                <p:cNvPr id="106" name="Oval 105"/>
                <p:cNvSpPr/>
                <p:nvPr/>
              </p:nvSpPr>
              <p:spPr>
                <a:xfrm rot="5400000">
                  <a:off x="902493" y="1806233"/>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Oval 106"/>
                <p:cNvSpPr/>
                <p:nvPr/>
              </p:nvSpPr>
              <p:spPr>
                <a:xfrm rot="5400000">
                  <a:off x="978693" y="2334660"/>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Oval 107"/>
                <p:cNvSpPr/>
                <p:nvPr/>
              </p:nvSpPr>
              <p:spPr>
                <a:xfrm rot="5400000">
                  <a:off x="517702" y="2860070"/>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Oval 108"/>
                <p:cNvSpPr/>
                <p:nvPr/>
              </p:nvSpPr>
              <p:spPr>
                <a:xfrm rot="5400000">
                  <a:off x="550870" y="3646913"/>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0" name="Oval 109"/>
                <p:cNvSpPr/>
                <p:nvPr/>
              </p:nvSpPr>
              <p:spPr>
                <a:xfrm rot="5400000">
                  <a:off x="503944" y="3681319"/>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Oval 110"/>
                <p:cNvSpPr/>
                <p:nvPr/>
              </p:nvSpPr>
              <p:spPr>
                <a:xfrm rot="5400000">
                  <a:off x="480483" y="4496236"/>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6" name="Group 85"/>
              <p:cNvGrpSpPr/>
              <p:nvPr/>
            </p:nvGrpSpPr>
            <p:grpSpPr>
              <a:xfrm rot="5400000">
                <a:off x="3316396" y="1937118"/>
                <a:ext cx="2831648" cy="3962120"/>
                <a:chOff x="838201" y="1806233"/>
                <a:chExt cx="1054892" cy="3962120"/>
              </a:xfrm>
            </p:grpSpPr>
            <p:sp>
              <p:nvSpPr>
                <p:cNvPr id="100" name="Oval 99"/>
                <p:cNvSpPr/>
                <p:nvPr/>
              </p:nvSpPr>
              <p:spPr>
                <a:xfrm rot="5400000">
                  <a:off x="902493" y="1806233"/>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Oval 100"/>
                <p:cNvSpPr/>
                <p:nvPr/>
              </p:nvSpPr>
              <p:spPr>
                <a:xfrm rot="5400000">
                  <a:off x="978693" y="2334660"/>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Oval 101"/>
                <p:cNvSpPr/>
                <p:nvPr/>
              </p:nvSpPr>
              <p:spPr>
                <a:xfrm rot="5400000">
                  <a:off x="517702" y="2860070"/>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3" name="Oval 102"/>
                <p:cNvSpPr/>
                <p:nvPr/>
              </p:nvSpPr>
              <p:spPr>
                <a:xfrm rot="5400000">
                  <a:off x="550870" y="3646913"/>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4" name="Oval 103"/>
                <p:cNvSpPr/>
                <p:nvPr/>
              </p:nvSpPr>
              <p:spPr>
                <a:xfrm rot="5400000">
                  <a:off x="503944" y="3681319"/>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Oval 104"/>
                <p:cNvSpPr/>
                <p:nvPr/>
              </p:nvSpPr>
              <p:spPr>
                <a:xfrm rot="5400000">
                  <a:off x="480483" y="4496236"/>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7" name="Group 86"/>
              <p:cNvGrpSpPr/>
              <p:nvPr/>
            </p:nvGrpSpPr>
            <p:grpSpPr>
              <a:xfrm rot="5400000">
                <a:off x="4523331" y="2049961"/>
                <a:ext cx="3746257" cy="3962119"/>
                <a:chOff x="838201" y="1806234"/>
                <a:chExt cx="1054892" cy="3962119"/>
              </a:xfrm>
            </p:grpSpPr>
            <p:sp>
              <p:nvSpPr>
                <p:cNvPr id="94" name="Oval 93"/>
                <p:cNvSpPr/>
                <p:nvPr/>
              </p:nvSpPr>
              <p:spPr>
                <a:xfrm rot="5400000">
                  <a:off x="948087" y="1806234"/>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Oval 94"/>
                <p:cNvSpPr/>
                <p:nvPr/>
              </p:nvSpPr>
              <p:spPr>
                <a:xfrm rot="5400000">
                  <a:off x="978693" y="2334660"/>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Oval 95"/>
                <p:cNvSpPr/>
                <p:nvPr/>
              </p:nvSpPr>
              <p:spPr>
                <a:xfrm rot="5400000">
                  <a:off x="517702" y="2860070"/>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Oval 96"/>
                <p:cNvSpPr/>
                <p:nvPr/>
              </p:nvSpPr>
              <p:spPr>
                <a:xfrm rot="5400000">
                  <a:off x="550870" y="3646913"/>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Oval 97"/>
                <p:cNvSpPr/>
                <p:nvPr/>
              </p:nvSpPr>
              <p:spPr>
                <a:xfrm rot="5400000">
                  <a:off x="503944" y="3681319"/>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Oval 98"/>
                <p:cNvSpPr/>
                <p:nvPr/>
              </p:nvSpPr>
              <p:spPr>
                <a:xfrm rot="5400000">
                  <a:off x="480483" y="4496236"/>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88" name="Oval 87"/>
              <p:cNvSpPr/>
              <p:nvPr/>
            </p:nvSpPr>
            <p:spPr>
              <a:xfrm rot="10800000">
                <a:off x="7419940" y="1625398"/>
                <a:ext cx="914399"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rot="10800000">
                <a:off x="6723086" y="2014304"/>
                <a:ext cx="914399"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 name="Oval 89"/>
              <p:cNvSpPr/>
              <p:nvPr/>
            </p:nvSpPr>
            <p:spPr>
              <a:xfrm rot="10800000">
                <a:off x="6077272" y="1601933"/>
                <a:ext cx="1629835"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Oval 90"/>
              <p:cNvSpPr/>
              <p:nvPr/>
            </p:nvSpPr>
            <p:spPr>
              <a:xfrm rot="10800000">
                <a:off x="5053115" y="1765339"/>
                <a:ext cx="1629835"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Oval 91"/>
              <p:cNvSpPr/>
              <p:nvPr/>
            </p:nvSpPr>
            <p:spPr>
              <a:xfrm rot="10800000">
                <a:off x="5018709" y="1598690"/>
                <a:ext cx="1629835"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3" name="Oval 92"/>
              <p:cNvSpPr/>
              <p:nvPr/>
            </p:nvSpPr>
            <p:spPr>
              <a:xfrm rot="10800000">
                <a:off x="4203792" y="1515373"/>
                <a:ext cx="1629835"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011" y="1384154"/>
              <a:ext cx="6637977" cy="44832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TextBox 71"/>
            <p:cNvSpPr txBox="1"/>
            <p:nvPr/>
          </p:nvSpPr>
          <p:spPr>
            <a:xfrm>
              <a:off x="1580672" y="1790823"/>
              <a:ext cx="1752600" cy="215444"/>
            </a:xfrm>
            <a:prstGeom prst="rect">
              <a:avLst/>
            </a:prstGeom>
            <a:solidFill>
              <a:schemeClr val="bg1"/>
            </a:solidFill>
          </p:spPr>
          <p:txBody>
            <a:bodyPr wrap="square" rtlCol="0">
              <a:spAutoFit/>
            </a:bodyPr>
            <a:lstStyle/>
            <a:p>
              <a:r>
                <a:rPr lang="en-US" sz="800" dirty="0" smtClean="0">
                  <a:solidFill>
                    <a:prstClr val="black"/>
                  </a:solidFill>
                </a:rPr>
                <a:t>Man.Ager@CompanyX.com</a:t>
              </a:r>
              <a:endParaRPr lang="en-US" sz="800" dirty="0">
                <a:solidFill>
                  <a:prstClr val="black"/>
                </a:solidFill>
              </a:endParaRPr>
            </a:p>
          </p:txBody>
        </p:sp>
        <p:sp>
          <p:nvSpPr>
            <p:cNvPr id="74" name="TextBox 73"/>
            <p:cNvSpPr txBox="1"/>
            <p:nvPr/>
          </p:nvSpPr>
          <p:spPr>
            <a:xfrm>
              <a:off x="3657599" y="1524000"/>
              <a:ext cx="1948815" cy="215444"/>
            </a:xfrm>
            <a:prstGeom prst="rect">
              <a:avLst/>
            </a:prstGeom>
            <a:solidFill>
              <a:srgbClr val="7B929D"/>
            </a:solidFill>
            <a:ln>
              <a:noFill/>
            </a:ln>
          </p:spPr>
          <p:txBody>
            <a:bodyPr wrap="square" rtlCol="0">
              <a:spAutoFit/>
            </a:bodyPr>
            <a:lstStyle/>
            <a:p>
              <a:r>
                <a:rPr lang="en-US" sz="800" dirty="0" smtClean="0">
                  <a:solidFill>
                    <a:prstClr val="black"/>
                  </a:solidFill>
                </a:rPr>
                <a:t>PM Status Update for BUMED ID Project</a:t>
              </a:r>
              <a:endParaRPr lang="en-US" sz="800" dirty="0">
                <a:solidFill>
                  <a:prstClr val="black"/>
                </a:solidFill>
              </a:endParaRPr>
            </a:p>
          </p:txBody>
        </p:sp>
        <p:sp>
          <p:nvSpPr>
            <p:cNvPr id="75" name="TextBox 74"/>
            <p:cNvSpPr txBox="1"/>
            <p:nvPr/>
          </p:nvSpPr>
          <p:spPr>
            <a:xfrm>
              <a:off x="1253012" y="2750403"/>
              <a:ext cx="6627234" cy="3108543"/>
            </a:xfrm>
            <a:prstGeom prst="rect">
              <a:avLst/>
            </a:prstGeom>
            <a:solidFill>
              <a:schemeClr val="bg1"/>
            </a:solidFill>
          </p:spPr>
          <p:txBody>
            <a:bodyPr wrap="square" rtlCol="0">
              <a:spAutoFit/>
            </a:bodyPr>
            <a:lstStyle/>
            <a:p>
              <a:r>
                <a:rPr lang="en-US" sz="800" dirty="0" smtClean="0">
                  <a:solidFill>
                    <a:prstClr val="black"/>
                  </a:solidFill>
                </a:rPr>
                <a:t>Hello Mr. Ager,</a:t>
              </a:r>
            </a:p>
            <a:p>
              <a:endParaRPr lang="en-US" sz="800" dirty="0">
                <a:solidFill>
                  <a:prstClr val="black"/>
                </a:solidFill>
              </a:endParaRPr>
            </a:p>
            <a:p>
              <a:r>
                <a:rPr lang="en-US" sz="800" dirty="0" smtClean="0">
                  <a:solidFill>
                    <a:prstClr val="black"/>
                  </a:solidFill>
                </a:rPr>
                <a:t>The SME session for the BUMED ID Project was conducted Monday and the learner interview was conducted Tuesday. These interviews revealed inconsistencies between the way in which the SME advised that work be performed and how people in the field are actually doing the work to achieve the mission. Our team has scheduled a follow-up session with the SME. However, we would like to conduct further learner analysis to ensure that the SME guidance is reflective of current work practice. </a:t>
              </a:r>
              <a:r>
                <a:rPr lang="en-US" sz="800" b="1" dirty="0" smtClean="0">
                  <a:solidFill>
                    <a:prstClr val="black"/>
                  </a:solidFill>
                </a:rPr>
                <a:t>Does this sound like a plan?</a:t>
              </a:r>
            </a:p>
            <a:p>
              <a:endParaRPr lang="en-US" sz="800" b="1" dirty="0">
                <a:solidFill>
                  <a:prstClr val="black"/>
                </a:solidFill>
              </a:endParaRPr>
            </a:p>
            <a:p>
              <a:endParaRPr lang="en-US" sz="800" b="1" dirty="0" smtClean="0">
                <a:solidFill>
                  <a:prstClr val="black"/>
                </a:solidFill>
              </a:endParaRPr>
            </a:p>
            <a:p>
              <a:endParaRPr lang="en-US" sz="800" b="1" dirty="0" smtClean="0">
                <a:solidFill>
                  <a:prstClr val="black"/>
                </a:solidFill>
              </a:endParaRPr>
            </a:p>
            <a:p>
              <a:r>
                <a:rPr lang="en-US" sz="1400" b="1" dirty="0" err="1" smtClean="0">
                  <a:solidFill>
                    <a:srgbClr val="4F81BD">
                      <a:lumMod val="75000"/>
                    </a:srgbClr>
                  </a:solidFill>
                  <a:latin typeface="Bradley Hand ITC" panose="03070402050302030203" pitchFamily="66" charset="0"/>
                </a:rPr>
                <a:t>Becca</a:t>
              </a:r>
              <a:r>
                <a:rPr lang="en-US" sz="1400" b="1" dirty="0" smtClean="0">
                  <a:solidFill>
                    <a:srgbClr val="4F81BD">
                      <a:lumMod val="75000"/>
                    </a:srgbClr>
                  </a:solidFill>
                  <a:latin typeface="Bradley Hand ITC" panose="03070402050302030203" pitchFamily="66" charset="0"/>
                </a:rPr>
                <a:t> Tremble</a:t>
              </a:r>
            </a:p>
            <a:p>
              <a:r>
                <a:rPr lang="en-US" sz="800" b="1" dirty="0" smtClean="0">
                  <a:solidFill>
                    <a:prstClr val="black"/>
                  </a:solidFill>
                </a:rPr>
                <a:t>Instructional Designer</a:t>
              </a:r>
            </a:p>
            <a:p>
              <a:r>
                <a:rPr lang="en-US" sz="800" b="1" dirty="0" smtClean="0">
                  <a:solidFill>
                    <a:prstClr val="black"/>
                  </a:solidFill>
                </a:rPr>
                <a:t>Company X</a:t>
              </a:r>
            </a:p>
            <a:p>
              <a:r>
                <a:rPr lang="en-US" sz="800" b="1" dirty="0" smtClean="0">
                  <a:solidFill>
                    <a:prstClr val="black"/>
                  </a:solidFill>
                </a:rPr>
                <a:t>1919 N. Lynn Street, Arlington, VA</a:t>
              </a:r>
            </a:p>
            <a:p>
              <a:r>
                <a:rPr lang="en-US" sz="800" b="1" dirty="0" smtClean="0">
                  <a:solidFill>
                    <a:prstClr val="black"/>
                  </a:solidFill>
                </a:rPr>
                <a:t>Mobile: +1 123-456-789</a:t>
              </a:r>
            </a:p>
            <a:p>
              <a:r>
                <a:rPr lang="en-US" sz="800" b="1" u="sng" dirty="0" smtClean="0">
                  <a:solidFill>
                    <a:srgbClr val="0070C0"/>
                  </a:solidFill>
                  <a:hlinkClick r:id="rId4"/>
                </a:rPr>
                <a:t>b.tremble@companyx.com</a:t>
              </a:r>
              <a:endParaRPr lang="en-US" sz="800" b="1" u="sng" dirty="0" smtClean="0">
                <a:solidFill>
                  <a:srgbClr val="0070C0"/>
                </a:solidFill>
              </a:endParaRPr>
            </a:p>
            <a:p>
              <a:endParaRPr lang="en-US" sz="800" b="1" u="sng" dirty="0">
                <a:solidFill>
                  <a:srgbClr val="0070C0"/>
                </a:solidFill>
              </a:endParaRPr>
            </a:p>
            <a:p>
              <a:endParaRPr lang="en-US" sz="800" b="1" u="sng" dirty="0" smtClean="0">
                <a:solidFill>
                  <a:srgbClr val="0070C0"/>
                </a:solidFill>
              </a:endParaRPr>
            </a:p>
            <a:p>
              <a:endParaRPr lang="en-US" sz="800" b="1" u="sng" dirty="0">
                <a:solidFill>
                  <a:srgbClr val="0070C0"/>
                </a:solidFill>
              </a:endParaRPr>
            </a:p>
            <a:p>
              <a:endParaRPr lang="en-US" sz="800" b="1" u="sng" dirty="0" smtClean="0">
                <a:solidFill>
                  <a:srgbClr val="0070C0"/>
                </a:solidFill>
              </a:endParaRPr>
            </a:p>
            <a:p>
              <a:endParaRPr lang="en-US" sz="800" b="1" u="sng" dirty="0">
                <a:solidFill>
                  <a:srgbClr val="0070C0"/>
                </a:solidFill>
              </a:endParaRPr>
            </a:p>
            <a:p>
              <a:endParaRPr lang="en-US" sz="800" b="1" u="sng" dirty="0" smtClean="0">
                <a:solidFill>
                  <a:srgbClr val="0070C0"/>
                </a:solidFill>
              </a:endParaRPr>
            </a:p>
            <a:p>
              <a:endParaRPr lang="en-US" sz="800" b="1" u="sng" dirty="0" smtClean="0">
                <a:solidFill>
                  <a:srgbClr val="0070C0"/>
                </a:solidFill>
              </a:endParaRPr>
            </a:p>
            <a:p>
              <a:endParaRPr lang="en-US" sz="700" b="1" u="sng" dirty="0" smtClean="0">
                <a:solidFill>
                  <a:srgbClr val="0070C0"/>
                </a:solidFill>
              </a:endParaRPr>
            </a:p>
            <a:p>
              <a:endParaRPr lang="en-US" sz="700" b="1" u="sng" dirty="0" smtClean="0">
                <a:solidFill>
                  <a:srgbClr val="0070C0"/>
                </a:solidFill>
              </a:endParaRPr>
            </a:p>
          </p:txBody>
        </p:sp>
        <p:sp>
          <p:nvSpPr>
            <p:cNvPr id="58" name="TextBox 57"/>
            <p:cNvSpPr txBox="1"/>
            <p:nvPr/>
          </p:nvSpPr>
          <p:spPr>
            <a:xfrm>
              <a:off x="1887518" y="2475282"/>
              <a:ext cx="1948815" cy="215444"/>
            </a:xfrm>
            <a:prstGeom prst="rect">
              <a:avLst/>
            </a:prstGeom>
            <a:solidFill>
              <a:schemeClr val="bg1"/>
            </a:solidFill>
          </p:spPr>
          <p:txBody>
            <a:bodyPr wrap="square" rtlCol="0">
              <a:spAutoFit/>
            </a:bodyPr>
            <a:lstStyle/>
            <a:p>
              <a:r>
                <a:rPr lang="en-US" sz="800" dirty="0" smtClean="0">
                  <a:solidFill>
                    <a:prstClr val="black"/>
                  </a:solidFill>
                </a:rPr>
                <a:t>PM Status Update for BUMED ID Project</a:t>
              </a:r>
              <a:endParaRPr lang="en-US" sz="800" dirty="0">
                <a:solidFill>
                  <a:prstClr val="black"/>
                </a:solidFill>
              </a:endParaRPr>
            </a:p>
          </p:txBody>
        </p:sp>
        <p:sp>
          <p:nvSpPr>
            <p:cNvPr id="59" name="TextBox 58"/>
            <p:cNvSpPr txBox="1"/>
            <p:nvPr/>
          </p:nvSpPr>
          <p:spPr>
            <a:xfrm>
              <a:off x="1289961" y="2482272"/>
              <a:ext cx="597557" cy="215444"/>
            </a:xfrm>
            <a:prstGeom prst="rect">
              <a:avLst/>
            </a:prstGeom>
            <a:solidFill>
              <a:schemeClr val="bg1"/>
            </a:solidFill>
          </p:spPr>
          <p:txBody>
            <a:bodyPr wrap="square" rtlCol="0">
              <a:spAutoFit/>
            </a:bodyPr>
            <a:lstStyle/>
            <a:p>
              <a:r>
                <a:rPr lang="en-US" sz="800" dirty="0" smtClean="0">
                  <a:solidFill>
                    <a:prstClr val="white">
                      <a:lumMod val="50000"/>
                    </a:prstClr>
                  </a:solidFill>
                </a:rPr>
                <a:t>Subject:</a:t>
              </a:r>
              <a:endParaRPr lang="en-US" sz="800" dirty="0">
                <a:solidFill>
                  <a:prstClr val="white">
                    <a:lumMod val="50000"/>
                  </a:prstClr>
                </a:solidFill>
              </a:endParaRPr>
            </a:p>
          </p:txBody>
        </p:sp>
        <p:sp>
          <p:nvSpPr>
            <p:cNvPr id="60" name="TextBox 59"/>
            <p:cNvSpPr txBox="1"/>
            <p:nvPr/>
          </p:nvSpPr>
          <p:spPr>
            <a:xfrm>
              <a:off x="1285478" y="2241208"/>
              <a:ext cx="786011" cy="215444"/>
            </a:xfrm>
            <a:prstGeom prst="rect">
              <a:avLst/>
            </a:prstGeom>
            <a:solidFill>
              <a:schemeClr val="bg1"/>
            </a:solidFill>
          </p:spPr>
          <p:txBody>
            <a:bodyPr wrap="square" rtlCol="0">
              <a:spAutoFit/>
            </a:bodyPr>
            <a:lstStyle/>
            <a:p>
              <a:r>
                <a:rPr lang="en-US" sz="800" dirty="0" smtClean="0">
                  <a:solidFill>
                    <a:prstClr val="white">
                      <a:lumMod val="50000"/>
                    </a:prstClr>
                  </a:solidFill>
                </a:rPr>
                <a:t>Attachments:</a:t>
              </a:r>
              <a:endParaRPr lang="en-US" sz="800" dirty="0">
                <a:solidFill>
                  <a:prstClr val="white">
                    <a:lumMod val="50000"/>
                  </a:prstClr>
                </a:solidFill>
              </a:endParaRPr>
            </a:p>
          </p:txBody>
        </p:sp>
        <p:sp>
          <p:nvSpPr>
            <p:cNvPr id="61" name="TextBox 60"/>
            <p:cNvSpPr txBox="1"/>
            <p:nvPr/>
          </p:nvSpPr>
          <p:spPr>
            <a:xfrm>
              <a:off x="1280832" y="2014304"/>
              <a:ext cx="786011" cy="215444"/>
            </a:xfrm>
            <a:prstGeom prst="rect">
              <a:avLst/>
            </a:prstGeom>
            <a:solidFill>
              <a:schemeClr val="bg1"/>
            </a:solidFill>
          </p:spPr>
          <p:txBody>
            <a:bodyPr wrap="square" rtlCol="0">
              <a:spAutoFit/>
            </a:bodyPr>
            <a:lstStyle/>
            <a:p>
              <a:r>
                <a:rPr lang="en-US" sz="800" dirty="0" smtClean="0">
                  <a:solidFill>
                    <a:prstClr val="white">
                      <a:lumMod val="50000"/>
                    </a:prstClr>
                  </a:solidFill>
                </a:rPr>
                <a:t>Cc:</a:t>
              </a:r>
              <a:endParaRPr lang="en-US" sz="800" dirty="0">
                <a:solidFill>
                  <a:prstClr val="white">
                    <a:lumMod val="50000"/>
                  </a:prstClr>
                </a:solidFill>
              </a:endParaRPr>
            </a:p>
          </p:txBody>
        </p:sp>
        <p:sp>
          <p:nvSpPr>
            <p:cNvPr id="62" name="TextBox 61"/>
            <p:cNvSpPr txBox="1"/>
            <p:nvPr/>
          </p:nvSpPr>
          <p:spPr>
            <a:xfrm>
              <a:off x="1285478" y="1787307"/>
              <a:ext cx="388360" cy="215444"/>
            </a:xfrm>
            <a:prstGeom prst="rect">
              <a:avLst/>
            </a:prstGeom>
            <a:solidFill>
              <a:schemeClr val="bg1"/>
            </a:solidFill>
          </p:spPr>
          <p:txBody>
            <a:bodyPr wrap="square" rtlCol="0">
              <a:spAutoFit/>
            </a:bodyPr>
            <a:lstStyle/>
            <a:p>
              <a:r>
                <a:rPr lang="en-US" sz="800" dirty="0" smtClean="0">
                  <a:solidFill>
                    <a:prstClr val="white">
                      <a:lumMod val="50000"/>
                    </a:prstClr>
                  </a:solidFill>
                </a:rPr>
                <a:t>To:</a:t>
              </a:r>
              <a:endParaRPr lang="en-US" sz="800" dirty="0">
                <a:solidFill>
                  <a:prstClr val="white">
                    <a:lumMod val="50000"/>
                  </a:prstClr>
                </a:solidFill>
              </a:endParaRPr>
            </a:p>
          </p:txBody>
        </p:sp>
      </p:grpSp>
      <p:grpSp>
        <p:nvGrpSpPr>
          <p:cNvPr id="10" name="Group 9"/>
          <p:cNvGrpSpPr/>
          <p:nvPr/>
        </p:nvGrpSpPr>
        <p:grpSpPr>
          <a:xfrm>
            <a:off x="2012434" y="2239482"/>
            <a:ext cx="5882379" cy="451244"/>
            <a:chOff x="2012434" y="2239482"/>
            <a:chExt cx="5882379" cy="451244"/>
          </a:xfrm>
        </p:grpSpPr>
        <p:grpSp>
          <p:nvGrpSpPr>
            <p:cNvPr id="9" name="Group 8"/>
            <p:cNvGrpSpPr/>
            <p:nvPr/>
          </p:nvGrpSpPr>
          <p:grpSpPr>
            <a:xfrm>
              <a:off x="2081410" y="2239482"/>
              <a:ext cx="5813403" cy="451244"/>
              <a:chOff x="2081410" y="2239482"/>
              <a:chExt cx="5813403" cy="451244"/>
            </a:xfrm>
          </p:grpSpPr>
          <p:pic>
            <p:nvPicPr>
              <p:cNvPr id="6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3349" y="2489262"/>
                <a:ext cx="201464" cy="201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TextBox 62"/>
              <p:cNvSpPr txBox="1"/>
              <p:nvPr/>
            </p:nvSpPr>
            <p:spPr>
              <a:xfrm>
                <a:off x="2081410" y="2241208"/>
                <a:ext cx="1850509" cy="215444"/>
              </a:xfrm>
              <a:prstGeom prst="rect">
                <a:avLst/>
              </a:prstGeom>
              <a:solidFill>
                <a:schemeClr val="bg1"/>
              </a:solidFill>
            </p:spPr>
            <p:txBody>
              <a:bodyPr wrap="square" rtlCol="0">
                <a:spAutoFit/>
              </a:bodyPr>
              <a:lstStyle/>
              <a:p>
                <a:r>
                  <a:rPr lang="en-US" sz="800" dirty="0" smtClean="0">
                    <a:solidFill>
                      <a:prstClr val="black"/>
                    </a:solidFill>
                  </a:rPr>
                  <a:t>SME_Session_Visual_BUMED.pptx</a:t>
                </a:r>
                <a:endParaRPr lang="en-US" sz="800" dirty="0">
                  <a:solidFill>
                    <a:prstClr val="black"/>
                  </a:solidFill>
                </a:endParaRPr>
              </a:p>
            </p:txBody>
          </p:sp>
          <p:sp>
            <p:nvSpPr>
              <p:cNvPr id="64" name="TextBox 63"/>
              <p:cNvSpPr txBox="1"/>
              <p:nvPr/>
            </p:nvSpPr>
            <p:spPr>
              <a:xfrm>
                <a:off x="4005686" y="2239482"/>
                <a:ext cx="1850509" cy="215444"/>
              </a:xfrm>
              <a:prstGeom prst="rect">
                <a:avLst/>
              </a:prstGeom>
              <a:solidFill>
                <a:schemeClr val="bg1"/>
              </a:solidFill>
            </p:spPr>
            <p:txBody>
              <a:bodyPr wrap="square" rtlCol="0">
                <a:spAutoFit/>
              </a:bodyPr>
              <a:lstStyle/>
              <a:p>
                <a:r>
                  <a:rPr lang="en-US" sz="800" dirty="0" smtClean="0">
                    <a:solidFill>
                      <a:prstClr val="black"/>
                    </a:solidFill>
                  </a:rPr>
                  <a:t>SME_Session_Notes_BUMED.docx</a:t>
                </a:r>
                <a:endParaRPr lang="en-US" sz="800" dirty="0">
                  <a:solidFill>
                    <a:prstClr val="black"/>
                  </a:solidFill>
                </a:endParaRPr>
              </a:p>
            </p:txBody>
          </p:sp>
        </p:grpSp>
        <p:pic>
          <p:nvPicPr>
            <p:cNvPr id="1945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2434" y="2295422"/>
              <a:ext cx="119182" cy="11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40679" y="2276071"/>
              <a:ext cx="133060" cy="13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8" name="Group 67"/>
          <p:cNvGrpSpPr/>
          <p:nvPr/>
        </p:nvGrpSpPr>
        <p:grpSpPr>
          <a:xfrm>
            <a:off x="842682" y="1384154"/>
            <a:ext cx="7539318" cy="4711846"/>
            <a:chOff x="852769" y="1384154"/>
            <a:chExt cx="7539318" cy="4711846"/>
          </a:xfrm>
        </p:grpSpPr>
        <p:grpSp>
          <p:nvGrpSpPr>
            <p:cNvPr id="71" name="Group 70"/>
            <p:cNvGrpSpPr/>
            <p:nvPr/>
          </p:nvGrpSpPr>
          <p:grpSpPr>
            <a:xfrm>
              <a:off x="852769" y="1384154"/>
              <a:ext cx="7539318" cy="4711846"/>
              <a:chOff x="852769" y="1384154"/>
              <a:chExt cx="7539318" cy="4711846"/>
            </a:xfrm>
          </p:grpSpPr>
          <p:grpSp>
            <p:nvGrpSpPr>
              <p:cNvPr id="76" name="Group 75"/>
              <p:cNvGrpSpPr/>
              <p:nvPr/>
            </p:nvGrpSpPr>
            <p:grpSpPr>
              <a:xfrm>
                <a:off x="852769" y="1384154"/>
                <a:ext cx="7539318" cy="4711846"/>
                <a:chOff x="838201" y="1384154"/>
                <a:chExt cx="7539318" cy="4711846"/>
              </a:xfrm>
            </p:grpSpPr>
            <p:grpSp>
              <p:nvGrpSpPr>
                <p:cNvPr id="125" name="Group 124"/>
                <p:cNvGrpSpPr/>
                <p:nvPr/>
              </p:nvGrpSpPr>
              <p:grpSpPr>
                <a:xfrm>
                  <a:off x="838201" y="1515373"/>
                  <a:ext cx="7539318" cy="4580627"/>
                  <a:chOff x="838201" y="1515373"/>
                  <a:chExt cx="7539318" cy="4580627"/>
                </a:xfrm>
              </p:grpSpPr>
              <p:grpSp>
                <p:nvGrpSpPr>
                  <p:cNvPr id="135" name="Group 134"/>
                  <p:cNvGrpSpPr/>
                  <p:nvPr/>
                </p:nvGrpSpPr>
                <p:grpSpPr>
                  <a:xfrm>
                    <a:off x="935594" y="4919032"/>
                    <a:ext cx="7179281" cy="1176968"/>
                    <a:chOff x="935594" y="5105400"/>
                    <a:chExt cx="7179281" cy="990600"/>
                  </a:xfrm>
                </p:grpSpPr>
                <p:sp>
                  <p:nvSpPr>
                    <p:cNvPr id="170" name="Oval 169"/>
                    <p:cNvSpPr/>
                    <p:nvPr/>
                  </p:nvSpPr>
                  <p:spPr>
                    <a:xfrm>
                      <a:off x="935594" y="5181600"/>
                      <a:ext cx="1656872"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1" name="Oval 170"/>
                    <p:cNvSpPr/>
                    <p:nvPr/>
                  </p:nvSpPr>
                  <p:spPr>
                    <a:xfrm>
                      <a:off x="1893092" y="5105400"/>
                      <a:ext cx="1656872"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2" name="Oval 171"/>
                    <p:cNvSpPr/>
                    <p:nvPr/>
                  </p:nvSpPr>
                  <p:spPr>
                    <a:xfrm>
                      <a:off x="2533172" y="5181600"/>
                      <a:ext cx="2953228"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3" name="Oval 172"/>
                    <p:cNvSpPr/>
                    <p:nvPr/>
                  </p:nvSpPr>
                  <p:spPr>
                    <a:xfrm>
                      <a:off x="3622690" y="5175504"/>
                      <a:ext cx="2953228"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4" name="Oval 173"/>
                    <p:cNvSpPr/>
                    <p:nvPr/>
                  </p:nvSpPr>
                  <p:spPr>
                    <a:xfrm>
                      <a:off x="4297681" y="5175504"/>
                      <a:ext cx="2953228"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5" name="Oval 174"/>
                    <p:cNvSpPr/>
                    <p:nvPr/>
                  </p:nvSpPr>
                  <p:spPr>
                    <a:xfrm>
                      <a:off x="5161647" y="5108448"/>
                      <a:ext cx="2953228"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6" name="Group 135"/>
                  <p:cNvGrpSpPr/>
                  <p:nvPr/>
                </p:nvGrpSpPr>
                <p:grpSpPr>
                  <a:xfrm>
                    <a:off x="838201" y="1806233"/>
                    <a:ext cx="1054892" cy="3962120"/>
                    <a:chOff x="838201" y="1806233"/>
                    <a:chExt cx="1054892" cy="3962120"/>
                  </a:xfrm>
                </p:grpSpPr>
                <p:sp>
                  <p:nvSpPr>
                    <p:cNvPr id="164" name="Oval 163"/>
                    <p:cNvSpPr/>
                    <p:nvPr/>
                  </p:nvSpPr>
                  <p:spPr>
                    <a:xfrm rot="5400000">
                      <a:off x="902493" y="1806233"/>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5" name="Oval 164"/>
                    <p:cNvSpPr/>
                    <p:nvPr/>
                  </p:nvSpPr>
                  <p:spPr>
                    <a:xfrm rot="5400000">
                      <a:off x="978693" y="2334660"/>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6" name="Oval 165"/>
                    <p:cNvSpPr/>
                    <p:nvPr/>
                  </p:nvSpPr>
                  <p:spPr>
                    <a:xfrm rot="5400000">
                      <a:off x="517702" y="2860070"/>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7" name="Oval 166"/>
                    <p:cNvSpPr/>
                    <p:nvPr/>
                  </p:nvSpPr>
                  <p:spPr>
                    <a:xfrm rot="5400000">
                      <a:off x="550870" y="3646913"/>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8" name="Oval 167"/>
                    <p:cNvSpPr/>
                    <p:nvPr/>
                  </p:nvSpPr>
                  <p:spPr>
                    <a:xfrm rot="5400000">
                      <a:off x="503944" y="3681319"/>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9" name="Oval 168"/>
                    <p:cNvSpPr/>
                    <p:nvPr/>
                  </p:nvSpPr>
                  <p:spPr>
                    <a:xfrm rot="5400000">
                      <a:off x="480483" y="4496236"/>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7" name="Group 136"/>
                  <p:cNvGrpSpPr/>
                  <p:nvPr/>
                </p:nvGrpSpPr>
                <p:grpSpPr>
                  <a:xfrm>
                    <a:off x="1478280" y="1806234"/>
                    <a:ext cx="1054892" cy="3962120"/>
                    <a:chOff x="838201" y="1806233"/>
                    <a:chExt cx="1054892" cy="3962120"/>
                  </a:xfrm>
                </p:grpSpPr>
                <p:sp>
                  <p:nvSpPr>
                    <p:cNvPr id="158" name="Oval 157"/>
                    <p:cNvSpPr/>
                    <p:nvPr/>
                  </p:nvSpPr>
                  <p:spPr>
                    <a:xfrm rot="5400000">
                      <a:off x="902493" y="1806233"/>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9" name="Oval 158"/>
                    <p:cNvSpPr/>
                    <p:nvPr/>
                  </p:nvSpPr>
                  <p:spPr>
                    <a:xfrm rot="5400000">
                      <a:off x="978693" y="2334660"/>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0" name="Oval 159"/>
                    <p:cNvSpPr/>
                    <p:nvPr/>
                  </p:nvSpPr>
                  <p:spPr>
                    <a:xfrm rot="5400000">
                      <a:off x="517702" y="2860070"/>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1" name="Oval 160"/>
                    <p:cNvSpPr/>
                    <p:nvPr/>
                  </p:nvSpPr>
                  <p:spPr>
                    <a:xfrm rot="5400000">
                      <a:off x="550870" y="3646913"/>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2" name="Oval 161"/>
                    <p:cNvSpPr/>
                    <p:nvPr/>
                  </p:nvSpPr>
                  <p:spPr>
                    <a:xfrm rot="5400000">
                      <a:off x="503944" y="3681319"/>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3" name="Oval 162"/>
                    <p:cNvSpPr/>
                    <p:nvPr/>
                  </p:nvSpPr>
                  <p:spPr>
                    <a:xfrm rot="5400000">
                      <a:off x="480483" y="4496236"/>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8" name="Group 137"/>
                  <p:cNvGrpSpPr/>
                  <p:nvPr/>
                </p:nvGrpSpPr>
                <p:grpSpPr>
                  <a:xfrm rot="5400000">
                    <a:off x="3316396" y="1937118"/>
                    <a:ext cx="2831648" cy="3962120"/>
                    <a:chOff x="838201" y="1806233"/>
                    <a:chExt cx="1054892" cy="3962120"/>
                  </a:xfrm>
                </p:grpSpPr>
                <p:sp>
                  <p:nvSpPr>
                    <p:cNvPr id="152" name="Oval 151"/>
                    <p:cNvSpPr/>
                    <p:nvPr/>
                  </p:nvSpPr>
                  <p:spPr>
                    <a:xfrm rot="5400000">
                      <a:off x="902493" y="1806233"/>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3" name="Oval 152"/>
                    <p:cNvSpPr/>
                    <p:nvPr/>
                  </p:nvSpPr>
                  <p:spPr>
                    <a:xfrm rot="5400000">
                      <a:off x="978693" y="2334660"/>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4" name="Oval 153"/>
                    <p:cNvSpPr/>
                    <p:nvPr/>
                  </p:nvSpPr>
                  <p:spPr>
                    <a:xfrm rot="5400000">
                      <a:off x="517702" y="2860070"/>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5" name="Oval 154"/>
                    <p:cNvSpPr/>
                    <p:nvPr/>
                  </p:nvSpPr>
                  <p:spPr>
                    <a:xfrm rot="5400000">
                      <a:off x="550870" y="3646913"/>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6" name="Oval 155"/>
                    <p:cNvSpPr/>
                    <p:nvPr/>
                  </p:nvSpPr>
                  <p:spPr>
                    <a:xfrm rot="5400000">
                      <a:off x="503944" y="3681319"/>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7" name="Oval 156"/>
                    <p:cNvSpPr/>
                    <p:nvPr/>
                  </p:nvSpPr>
                  <p:spPr>
                    <a:xfrm rot="5400000">
                      <a:off x="480483" y="4496236"/>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9" name="Group 138"/>
                  <p:cNvGrpSpPr/>
                  <p:nvPr/>
                </p:nvGrpSpPr>
                <p:grpSpPr>
                  <a:xfrm rot="5400000">
                    <a:off x="4523331" y="2049961"/>
                    <a:ext cx="3746257" cy="3962119"/>
                    <a:chOff x="838201" y="1806234"/>
                    <a:chExt cx="1054892" cy="3962119"/>
                  </a:xfrm>
                </p:grpSpPr>
                <p:sp>
                  <p:nvSpPr>
                    <p:cNvPr id="146" name="Oval 145"/>
                    <p:cNvSpPr/>
                    <p:nvPr/>
                  </p:nvSpPr>
                  <p:spPr>
                    <a:xfrm rot="5400000">
                      <a:off x="948087" y="1806234"/>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7" name="Oval 146"/>
                    <p:cNvSpPr/>
                    <p:nvPr/>
                  </p:nvSpPr>
                  <p:spPr>
                    <a:xfrm rot="5400000">
                      <a:off x="978693" y="2334660"/>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8" name="Oval 147"/>
                    <p:cNvSpPr/>
                    <p:nvPr/>
                  </p:nvSpPr>
                  <p:spPr>
                    <a:xfrm rot="5400000">
                      <a:off x="517702" y="2860070"/>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9" name="Oval 148"/>
                    <p:cNvSpPr/>
                    <p:nvPr/>
                  </p:nvSpPr>
                  <p:spPr>
                    <a:xfrm rot="5400000">
                      <a:off x="550870" y="3646913"/>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0" name="Oval 149"/>
                    <p:cNvSpPr/>
                    <p:nvPr/>
                  </p:nvSpPr>
                  <p:spPr>
                    <a:xfrm rot="5400000">
                      <a:off x="503944" y="3681319"/>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1" name="Oval 150"/>
                    <p:cNvSpPr/>
                    <p:nvPr/>
                  </p:nvSpPr>
                  <p:spPr>
                    <a:xfrm rot="5400000">
                      <a:off x="480483" y="4496236"/>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40" name="Oval 139"/>
                  <p:cNvSpPr/>
                  <p:nvPr/>
                </p:nvSpPr>
                <p:spPr>
                  <a:xfrm rot="10800000">
                    <a:off x="7419940" y="1625398"/>
                    <a:ext cx="914399"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1" name="Oval 140"/>
                  <p:cNvSpPr/>
                  <p:nvPr/>
                </p:nvSpPr>
                <p:spPr>
                  <a:xfrm rot="10800000">
                    <a:off x="6723086" y="2014304"/>
                    <a:ext cx="914399"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2" name="Oval 141"/>
                  <p:cNvSpPr/>
                  <p:nvPr/>
                </p:nvSpPr>
                <p:spPr>
                  <a:xfrm rot="10800000">
                    <a:off x="6077272" y="1601933"/>
                    <a:ext cx="1629835"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3" name="Oval 142"/>
                  <p:cNvSpPr/>
                  <p:nvPr/>
                </p:nvSpPr>
                <p:spPr>
                  <a:xfrm rot="10800000">
                    <a:off x="5053115" y="1765339"/>
                    <a:ext cx="1629835"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4" name="Oval 143"/>
                  <p:cNvSpPr/>
                  <p:nvPr/>
                </p:nvSpPr>
                <p:spPr>
                  <a:xfrm rot="10800000">
                    <a:off x="5018709" y="1598690"/>
                    <a:ext cx="1629835"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5" name="Oval 144"/>
                  <p:cNvSpPr/>
                  <p:nvPr/>
                </p:nvSpPr>
                <p:spPr>
                  <a:xfrm rot="10800000">
                    <a:off x="4203792" y="1515373"/>
                    <a:ext cx="1629835"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011" y="1384154"/>
                  <a:ext cx="6637977" cy="44832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7" name="TextBox 126"/>
                <p:cNvSpPr txBox="1"/>
                <p:nvPr/>
              </p:nvSpPr>
              <p:spPr>
                <a:xfrm>
                  <a:off x="1580672" y="1790823"/>
                  <a:ext cx="1752600" cy="215444"/>
                </a:xfrm>
                <a:prstGeom prst="rect">
                  <a:avLst/>
                </a:prstGeom>
                <a:solidFill>
                  <a:schemeClr val="bg1"/>
                </a:solidFill>
              </p:spPr>
              <p:txBody>
                <a:bodyPr wrap="square" rtlCol="0">
                  <a:spAutoFit/>
                </a:bodyPr>
                <a:lstStyle/>
                <a:p>
                  <a:r>
                    <a:rPr lang="en-US" sz="800" dirty="0" smtClean="0">
                      <a:solidFill>
                        <a:prstClr val="black"/>
                      </a:solidFill>
                    </a:rPr>
                    <a:t>Man.Ager@CompanyX.com</a:t>
                  </a:r>
                  <a:endParaRPr lang="en-US" sz="800" dirty="0">
                    <a:solidFill>
                      <a:prstClr val="black"/>
                    </a:solidFill>
                  </a:endParaRPr>
                </a:p>
              </p:txBody>
            </p:sp>
            <p:sp>
              <p:nvSpPr>
                <p:cNvPr id="128" name="TextBox 127"/>
                <p:cNvSpPr txBox="1"/>
                <p:nvPr/>
              </p:nvSpPr>
              <p:spPr>
                <a:xfrm>
                  <a:off x="3657599" y="1524000"/>
                  <a:ext cx="1948815" cy="215444"/>
                </a:xfrm>
                <a:prstGeom prst="rect">
                  <a:avLst/>
                </a:prstGeom>
                <a:solidFill>
                  <a:srgbClr val="7B929D"/>
                </a:solidFill>
                <a:ln>
                  <a:noFill/>
                </a:ln>
              </p:spPr>
              <p:txBody>
                <a:bodyPr wrap="square" rtlCol="0">
                  <a:spAutoFit/>
                </a:bodyPr>
                <a:lstStyle/>
                <a:p>
                  <a:r>
                    <a:rPr lang="en-US" sz="800" dirty="0" smtClean="0">
                      <a:solidFill>
                        <a:prstClr val="black"/>
                      </a:solidFill>
                    </a:rPr>
                    <a:t>PM Status Update for BUMED ID Project</a:t>
                  </a:r>
                  <a:endParaRPr lang="en-US" sz="800" dirty="0">
                    <a:solidFill>
                      <a:prstClr val="black"/>
                    </a:solidFill>
                  </a:endParaRPr>
                </a:p>
              </p:txBody>
            </p:sp>
            <p:sp>
              <p:nvSpPr>
                <p:cNvPr id="129" name="TextBox 128"/>
                <p:cNvSpPr txBox="1"/>
                <p:nvPr/>
              </p:nvSpPr>
              <p:spPr>
                <a:xfrm>
                  <a:off x="1253012" y="2750403"/>
                  <a:ext cx="6627234" cy="3108543"/>
                </a:xfrm>
                <a:prstGeom prst="rect">
                  <a:avLst/>
                </a:prstGeom>
                <a:solidFill>
                  <a:schemeClr val="bg1"/>
                </a:solidFill>
              </p:spPr>
              <p:txBody>
                <a:bodyPr wrap="square" rtlCol="0">
                  <a:spAutoFit/>
                </a:bodyPr>
                <a:lstStyle/>
                <a:p>
                  <a:r>
                    <a:rPr lang="en-US" sz="800" dirty="0" smtClean="0">
                      <a:solidFill>
                        <a:prstClr val="black"/>
                      </a:solidFill>
                    </a:rPr>
                    <a:t>Hello Mr. Ager,</a:t>
                  </a:r>
                </a:p>
                <a:p>
                  <a:endParaRPr lang="en-US" sz="800" dirty="0">
                    <a:solidFill>
                      <a:prstClr val="black"/>
                    </a:solidFill>
                  </a:endParaRPr>
                </a:p>
                <a:p>
                  <a:r>
                    <a:rPr lang="en-US" sz="800" dirty="0" smtClean="0">
                      <a:solidFill>
                        <a:prstClr val="black"/>
                      </a:solidFill>
                    </a:rPr>
                    <a:t>The SME session for the BUMED ID Project was conducted Monday and the learner interview was conducted Tuesday. These interviews revealed inconsistencies between the way in which the SME advised that work be performed and how people in the field are actually doing the work to achieve the mission. Our team has scheduled a follow-up session with the SME. However, we would like to conduct further learner analysis to ensure that the SME guidance is reflective of current work practice. </a:t>
                  </a:r>
                  <a:r>
                    <a:rPr lang="en-US" sz="800" b="1" dirty="0" smtClean="0">
                      <a:solidFill>
                        <a:prstClr val="black"/>
                      </a:solidFill>
                    </a:rPr>
                    <a:t>Does this sound like a plan?</a:t>
                  </a:r>
                </a:p>
                <a:p>
                  <a:endParaRPr lang="en-US" sz="800" b="1" dirty="0">
                    <a:solidFill>
                      <a:prstClr val="black"/>
                    </a:solidFill>
                  </a:endParaRPr>
                </a:p>
                <a:p>
                  <a:endParaRPr lang="en-US" sz="800" b="1" dirty="0" smtClean="0">
                    <a:solidFill>
                      <a:prstClr val="black"/>
                    </a:solidFill>
                  </a:endParaRPr>
                </a:p>
                <a:p>
                  <a:endParaRPr lang="en-US" sz="800" b="1" dirty="0" smtClean="0">
                    <a:solidFill>
                      <a:prstClr val="black"/>
                    </a:solidFill>
                  </a:endParaRPr>
                </a:p>
                <a:p>
                  <a:r>
                    <a:rPr lang="en-US" sz="1400" b="1" dirty="0" err="1" smtClean="0">
                      <a:solidFill>
                        <a:srgbClr val="4F81BD">
                          <a:lumMod val="75000"/>
                        </a:srgbClr>
                      </a:solidFill>
                      <a:latin typeface="Bradley Hand ITC" panose="03070402050302030203" pitchFamily="66" charset="0"/>
                    </a:rPr>
                    <a:t>Becca</a:t>
                  </a:r>
                  <a:r>
                    <a:rPr lang="en-US" sz="1400" b="1" dirty="0" smtClean="0">
                      <a:solidFill>
                        <a:srgbClr val="4F81BD">
                          <a:lumMod val="75000"/>
                        </a:srgbClr>
                      </a:solidFill>
                      <a:latin typeface="Bradley Hand ITC" panose="03070402050302030203" pitchFamily="66" charset="0"/>
                    </a:rPr>
                    <a:t> Tremble</a:t>
                  </a:r>
                </a:p>
                <a:p>
                  <a:r>
                    <a:rPr lang="en-US" sz="800" b="1" dirty="0" smtClean="0">
                      <a:solidFill>
                        <a:prstClr val="black"/>
                      </a:solidFill>
                    </a:rPr>
                    <a:t>Instructional Designer</a:t>
                  </a:r>
                </a:p>
                <a:p>
                  <a:r>
                    <a:rPr lang="en-US" sz="800" b="1" dirty="0" smtClean="0">
                      <a:solidFill>
                        <a:prstClr val="black"/>
                      </a:solidFill>
                    </a:rPr>
                    <a:t>Company X</a:t>
                  </a:r>
                </a:p>
                <a:p>
                  <a:r>
                    <a:rPr lang="en-US" sz="800" b="1" dirty="0" smtClean="0">
                      <a:solidFill>
                        <a:prstClr val="black"/>
                      </a:solidFill>
                    </a:rPr>
                    <a:t>1919 N. Lynn Street, Arlington, VA</a:t>
                  </a:r>
                </a:p>
                <a:p>
                  <a:r>
                    <a:rPr lang="en-US" sz="800" b="1" dirty="0" smtClean="0">
                      <a:solidFill>
                        <a:prstClr val="black"/>
                      </a:solidFill>
                    </a:rPr>
                    <a:t>Mobile: +1 123-456-789</a:t>
                  </a:r>
                </a:p>
                <a:p>
                  <a:r>
                    <a:rPr lang="en-US" sz="800" b="1" u="sng" dirty="0" smtClean="0">
                      <a:solidFill>
                        <a:srgbClr val="0070C0"/>
                      </a:solidFill>
                      <a:hlinkClick r:id="rId4"/>
                    </a:rPr>
                    <a:t>b.tremble@companyx.com</a:t>
                  </a:r>
                  <a:endParaRPr lang="en-US" sz="800" b="1" u="sng" dirty="0" smtClean="0">
                    <a:solidFill>
                      <a:srgbClr val="0070C0"/>
                    </a:solidFill>
                  </a:endParaRPr>
                </a:p>
                <a:p>
                  <a:endParaRPr lang="en-US" sz="800" b="1" u="sng" dirty="0">
                    <a:solidFill>
                      <a:srgbClr val="0070C0"/>
                    </a:solidFill>
                  </a:endParaRPr>
                </a:p>
                <a:p>
                  <a:endParaRPr lang="en-US" sz="800" b="1" u="sng" dirty="0" smtClean="0">
                    <a:solidFill>
                      <a:srgbClr val="0070C0"/>
                    </a:solidFill>
                  </a:endParaRPr>
                </a:p>
                <a:p>
                  <a:endParaRPr lang="en-US" sz="800" b="1" u="sng" dirty="0">
                    <a:solidFill>
                      <a:srgbClr val="0070C0"/>
                    </a:solidFill>
                  </a:endParaRPr>
                </a:p>
                <a:p>
                  <a:endParaRPr lang="en-US" sz="800" b="1" u="sng" dirty="0" smtClean="0">
                    <a:solidFill>
                      <a:srgbClr val="0070C0"/>
                    </a:solidFill>
                  </a:endParaRPr>
                </a:p>
                <a:p>
                  <a:endParaRPr lang="en-US" sz="800" b="1" u="sng" dirty="0">
                    <a:solidFill>
                      <a:srgbClr val="0070C0"/>
                    </a:solidFill>
                  </a:endParaRPr>
                </a:p>
                <a:p>
                  <a:endParaRPr lang="en-US" sz="800" b="1" u="sng" dirty="0" smtClean="0">
                    <a:solidFill>
                      <a:srgbClr val="0070C0"/>
                    </a:solidFill>
                  </a:endParaRPr>
                </a:p>
                <a:p>
                  <a:endParaRPr lang="en-US" sz="800" b="1" u="sng" dirty="0" smtClean="0">
                    <a:solidFill>
                      <a:srgbClr val="0070C0"/>
                    </a:solidFill>
                  </a:endParaRPr>
                </a:p>
                <a:p>
                  <a:endParaRPr lang="en-US" sz="700" b="1" u="sng" dirty="0" smtClean="0">
                    <a:solidFill>
                      <a:srgbClr val="0070C0"/>
                    </a:solidFill>
                  </a:endParaRPr>
                </a:p>
                <a:p>
                  <a:endParaRPr lang="en-US" sz="700" b="1" u="sng" dirty="0" smtClean="0">
                    <a:solidFill>
                      <a:srgbClr val="0070C0"/>
                    </a:solidFill>
                  </a:endParaRPr>
                </a:p>
              </p:txBody>
            </p:sp>
            <p:sp>
              <p:nvSpPr>
                <p:cNvPr id="130" name="TextBox 129"/>
                <p:cNvSpPr txBox="1"/>
                <p:nvPr/>
              </p:nvSpPr>
              <p:spPr>
                <a:xfrm>
                  <a:off x="1887518" y="2475282"/>
                  <a:ext cx="1948815" cy="215444"/>
                </a:xfrm>
                <a:prstGeom prst="rect">
                  <a:avLst/>
                </a:prstGeom>
                <a:solidFill>
                  <a:schemeClr val="bg1"/>
                </a:solidFill>
              </p:spPr>
              <p:txBody>
                <a:bodyPr wrap="square" rtlCol="0">
                  <a:spAutoFit/>
                </a:bodyPr>
                <a:lstStyle/>
                <a:p>
                  <a:r>
                    <a:rPr lang="en-US" sz="800" dirty="0" smtClean="0">
                      <a:solidFill>
                        <a:prstClr val="black"/>
                      </a:solidFill>
                    </a:rPr>
                    <a:t>PM Status Update for BUMED ID Project</a:t>
                  </a:r>
                  <a:endParaRPr lang="en-US" sz="800" dirty="0">
                    <a:solidFill>
                      <a:prstClr val="black"/>
                    </a:solidFill>
                  </a:endParaRPr>
                </a:p>
              </p:txBody>
            </p:sp>
            <p:sp>
              <p:nvSpPr>
                <p:cNvPr id="131" name="TextBox 130"/>
                <p:cNvSpPr txBox="1"/>
                <p:nvPr/>
              </p:nvSpPr>
              <p:spPr>
                <a:xfrm>
                  <a:off x="1289961" y="2482272"/>
                  <a:ext cx="597557" cy="215444"/>
                </a:xfrm>
                <a:prstGeom prst="rect">
                  <a:avLst/>
                </a:prstGeom>
                <a:solidFill>
                  <a:schemeClr val="bg1"/>
                </a:solidFill>
              </p:spPr>
              <p:txBody>
                <a:bodyPr wrap="square" rtlCol="0">
                  <a:spAutoFit/>
                </a:bodyPr>
                <a:lstStyle/>
                <a:p>
                  <a:r>
                    <a:rPr lang="en-US" sz="800" dirty="0" smtClean="0">
                      <a:solidFill>
                        <a:prstClr val="white">
                          <a:lumMod val="50000"/>
                        </a:prstClr>
                      </a:solidFill>
                    </a:rPr>
                    <a:t>Subject:</a:t>
                  </a:r>
                  <a:endParaRPr lang="en-US" sz="800" dirty="0">
                    <a:solidFill>
                      <a:prstClr val="white">
                        <a:lumMod val="50000"/>
                      </a:prstClr>
                    </a:solidFill>
                  </a:endParaRPr>
                </a:p>
              </p:txBody>
            </p:sp>
            <p:sp>
              <p:nvSpPr>
                <p:cNvPr id="132" name="TextBox 131"/>
                <p:cNvSpPr txBox="1"/>
                <p:nvPr/>
              </p:nvSpPr>
              <p:spPr>
                <a:xfrm>
                  <a:off x="1285478" y="2241208"/>
                  <a:ext cx="786011" cy="215444"/>
                </a:xfrm>
                <a:prstGeom prst="rect">
                  <a:avLst/>
                </a:prstGeom>
                <a:solidFill>
                  <a:schemeClr val="bg1"/>
                </a:solidFill>
              </p:spPr>
              <p:txBody>
                <a:bodyPr wrap="square" rtlCol="0">
                  <a:spAutoFit/>
                </a:bodyPr>
                <a:lstStyle/>
                <a:p>
                  <a:r>
                    <a:rPr lang="en-US" sz="800" dirty="0" smtClean="0">
                      <a:solidFill>
                        <a:prstClr val="white">
                          <a:lumMod val="50000"/>
                        </a:prstClr>
                      </a:solidFill>
                    </a:rPr>
                    <a:t>Attachments:</a:t>
                  </a:r>
                  <a:endParaRPr lang="en-US" sz="800" dirty="0">
                    <a:solidFill>
                      <a:prstClr val="white">
                        <a:lumMod val="50000"/>
                      </a:prstClr>
                    </a:solidFill>
                  </a:endParaRPr>
                </a:p>
              </p:txBody>
            </p:sp>
            <p:sp>
              <p:nvSpPr>
                <p:cNvPr id="133" name="TextBox 132"/>
                <p:cNvSpPr txBox="1"/>
                <p:nvPr/>
              </p:nvSpPr>
              <p:spPr>
                <a:xfrm>
                  <a:off x="1280832" y="2014304"/>
                  <a:ext cx="786011" cy="215444"/>
                </a:xfrm>
                <a:prstGeom prst="rect">
                  <a:avLst/>
                </a:prstGeom>
                <a:solidFill>
                  <a:schemeClr val="bg1"/>
                </a:solidFill>
              </p:spPr>
              <p:txBody>
                <a:bodyPr wrap="square" rtlCol="0">
                  <a:spAutoFit/>
                </a:bodyPr>
                <a:lstStyle/>
                <a:p>
                  <a:r>
                    <a:rPr lang="en-US" sz="800" dirty="0" smtClean="0">
                      <a:solidFill>
                        <a:prstClr val="white">
                          <a:lumMod val="50000"/>
                        </a:prstClr>
                      </a:solidFill>
                    </a:rPr>
                    <a:t>Cc:</a:t>
                  </a:r>
                  <a:endParaRPr lang="en-US" sz="800" dirty="0">
                    <a:solidFill>
                      <a:prstClr val="white">
                        <a:lumMod val="50000"/>
                      </a:prstClr>
                    </a:solidFill>
                  </a:endParaRPr>
                </a:p>
              </p:txBody>
            </p:sp>
            <p:sp>
              <p:nvSpPr>
                <p:cNvPr id="134" name="TextBox 133"/>
                <p:cNvSpPr txBox="1"/>
                <p:nvPr/>
              </p:nvSpPr>
              <p:spPr>
                <a:xfrm>
                  <a:off x="1285478" y="1787307"/>
                  <a:ext cx="388360" cy="215444"/>
                </a:xfrm>
                <a:prstGeom prst="rect">
                  <a:avLst/>
                </a:prstGeom>
                <a:solidFill>
                  <a:schemeClr val="bg1"/>
                </a:solidFill>
              </p:spPr>
              <p:txBody>
                <a:bodyPr wrap="square" rtlCol="0">
                  <a:spAutoFit/>
                </a:bodyPr>
                <a:lstStyle/>
                <a:p>
                  <a:r>
                    <a:rPr lang="en-US" sz="800" dirty="0" smtClean="0">
                      <a:solidFill>
                        <a:prstClr val="white">
                          <a:lumMod val="50000"/>
                        </a:prstClr>
                      </a:solidFill>
                    </a:rPr>
                    <a:t>To:</a:t>
                  </a:r>
                  <a:endParaRPr lang="en-US" sz="800" dirty="0">
                    <a:solidFill>
                      <a:prstClr val="white">
                        <a:lumMod val="50000"/>
                      </a:prstClr>
                    </a:solidFill>
                  </a:endParaRPr>
                </a:p>
              </p:txBody>
            </p:sp>
          </p:grpSp>
          <p:grpSp>
            <p:nvGrpSpPr>
              <p:cNvPr id="77" name="Group 76"/>
              <p:cNvGrpSpPr/>
              <p:nvPr/>
            </p:nvGrpSpPr>
            <p:grpSpPr>
              <a:xfrm>
                <a:off x="2012434" y="2239482"/>
                <a:ext cx="5882379" cy="451244"/>
                <a:chOff x="2012434" y="2239482"/>
                <a:chExt cx="5882379" cy="451244"/>
              </a:xfrm>
            </p:grpSpPr>
            <p:grpSp>
              <p:nvGrpSpPr>
                <p:cNvPr id="78" name="Group 77"/>
                <p:cNvGrpSpPr/>
                <p:nvPr/>
              </p:nvGrpSpPr>
              <p:grpSpPr>
                <a:xfrm>
                  <a:off x="2081410" y="2239482"/>
                  <a:ext cx="5813403" cy="451244"/>
                  <a:chOff x="2081410" y="2239482"/>
                  <a:chExt cx="5813403" cy="451244"/>
                </a:xfrm>
              </p:grpSpPr>
              <p:pic>
                <p:nvPicPr>
                  <p:cNvPr id="8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3349" y="2489262"/>
                    <a:ext cx="201464" cy="201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 name="TextBox 81"/>
                  <p:cNvSpPr txBox="1"/>
                  <p:nvPr/>
                </p:nvSpPr>
                <p:spPr>
                  <a:xfrm>
                    <a:off x="2081410" y="2241208"/>
                    <a:ext cx="1850509" cy="215444"/>
                  </a:xfrm>
                  <a:prstGeom prst="rect">
                    <a:avLst/>
                  </a:prstGeom>
                  <a:solidFill>
                    <a:schemeClr val="bg1"/>
                  </a:solidFill>
                </p:spPr>
                <p:txBody>
                  <a:bodyPr wrap="square" rtlCol="0">
                    <a:spAutoFit/>
                  </a:bodyPr>
                  <a:lstStyle/>
                  <a:p>
                    <a:r>
                      <a:rPr lang="en-US" sz="800" dirty="0" smtClean="0">
                        <a:solidFill>
                          <a:prstClr val="black"/>
                        </a:solidFill>
                      </a:rPr>
                      <a:t>SME_Session_Visual_BUMED.pptx</a:t>
                    </a:r>
                    <a:endParaRPr lang="en-US" sz="800" dirty="0">
                      <a:solidFill>
                        <a:prstClr val="black"/>
                      </a:solidFill>
                    </a:endParaRPr>
                  </a:p>
                </p:txBody>
              </p:sp>
              <p:sp>
                <p:nvSpPr>
                  <p:cNvPr id="124" name="TextBox 123"/>
                  <p:cNvSpPr txBox="1"/>
                  <p:nvPr/>
                </p:nvSpPr>
                <p:spPr>
                  <a:xfrm>
                    <a:off x="4005686" y="2239482"/>
                    <a:ext cx="1850509" cy="215444"/>
                  </a:xfrm>
                  <a:prstGeom prst="rect">
                    <a:avLst/>
                  </a:prstGeom>
                  <a:solidFill>
                    <a:schemeClr val="bg1"/>
                  </a:solidFill>
                </p:spPr>
                <p:txBody>
                  <a:bodyPr wrap="square" rtlCol="0">
                    <a:spAutoFit/>
                  </a:bodyPr>
                  <a:lstStyle/>
                  <a:p>
                    <a:r>
                      <a:rPr lang="en-US" sz="800" dirty="0" smtClean="0">
                        <a:solidFill>
                          <a:prstClr val="black"/>
                        </a:solidFill>
                      </a:rPr>
                      <a:t>SME_Session_Notes_BUMED.docx</a:t>
                    </a:r>
                    <a:endParaRPr lang="en-US" sz="800" dirty="0">
                      <a:solidFill>
                        <a:prstClr val="black"/>
                      </a:solidFill>
                    </a:endParaRPr>
                  </a:p>
                </p:txBody>
              </p:sp>
            </p:grpSp>
            <p:pic>
              <p:nvPicPr>
                <p:cNvPr id="7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2434" y="2295422"/>
                  <a:ext cx="119182" cy="11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40679" y="2276071"/>
                  <a:ext cx="133060" cy="13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73" name="Rectangle 72"/>
            <p:cNvSpPr/>
            <p:nvPr/>
          </p:nvSpPr>
          <p:spPr>
            <a:xfrm>
              <a:off x="7434507" y="1524000"/>
              <a:ext cx="456482" cy="241339"/>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46624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3012" y="990600"/>
            <a:ext cx="6637977" cy="274320"/>
            <a:chOff x="1210623" y="990600"/>
            <a:chExt cx="6637977" cy="274320"/>
          </a:xfrm>
        </p:grpSpPr>
        <p:sp>
          <p:nvSpPr>
            <p:cNvPr id="3" name="Round Same Side Corner Rectangle 2"/>
            <p:cNvSpPr/>
            <p:nvPr/>
          </p:nvSpPr>
          <p:spPr>
            <a:xfrm>
              <a:off x="1210623"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Analysis</a:t>
              </a:r>
              <a:endParaRPr lang="en-US" sz="1100" dirty="0">
                <a:solidFill>
                  <a:prstClr val="white"/>
                </a:solidFill>
                <a:latin typeface="Aharoni" panose="02010803020104030203" pitchFamily="2" charset="-79"/>
                <a:cs typeface="Aharoni" panose="02010803020104030203" pitchFamily="2" charset="-79"/>
              </a:endParaRPr>
            </a:p>
          </p:txBody>
        </p:sp>
        <p:sp>
          <p:nvSpPr>
            <p:cNvPr id="4" name="Round Same Side Corner Rectangle 3"/>
            <p:cNvSpPr/>
            <p:nvPr/>
          </p:nvSpPr>
          <p:spPr>
            <a:xfrm>
              <a:off x="2550077" y="990600"/>
              <a:ext cx="1280160" cy="274320"/>
            </a:xfrm>
            <a:prstGeom prst="round2SameRect">
              <a:avLst/>
            </a:prstGeom>
            <a:solidFill>
              <a:srgbClr val="FFFF00"/>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black">
                      <a:lumMod val="95000"/>
                      <a:lumOff val="5000"/>
                    </a:prstClr>
                  </a:solidFill>
                  <a:latin typeface="Aharoni" panose="02010803020104030203" pitchFamily="2" charset="-79"/>
                  <a:cs typeface="Aharoni" panose="02010803020104030203" pitchFamily="2" charset="-79"/>
                </a:rPr>
                <a:t>Design</a:t>
              </a:r>
              <a:endParaRPr lang="en-US" sz="1100" b="1" dirty="0">
                <a:solidFill>
                  <a:prstClr val="black">
                    <a:lumMod val="95000"/>
                    <a:lumOff val="5000"/>
                  </a:prstClr>
                </a:solidFill>
                <a:latin typeface="Aharoni" panose="02010803020104030203" pitchFamily="2" charset="-79"/>
                <a:cs typeface="Aharoni" panose="02010803020104030203" pitchFamily="2" charset="-79"/>
              </a:endParaRPr>
            </a:p>
          </p:txBody>
        </p:sp>
        <p:sp>
          <p:nvSpPr>
            <p:cNvPr id="5" name="Round Same Side Corner Rectangle 4"/>
            <p:cNvSpPr/>
            <p:nvPr/>
          </p:nvSpPr>
          <p:spPr>
            <a:xfrm>
              <a:off x="3889531"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Development</a:t>
              </a:r>
              <a:endParaRPr lang="en-US" sz="1100" dirty="0">
                <a:solidFill>
                  <a:prstClr val="white"/>
                </a:solidFill>
                <a:latin typeface="Aharoni" panose="02010803020104030203" pitchFamily="2" charset="-79"/>
                <a:cs typeface="Aharoni" panose="02010803020104030203" pitchFamily="2" charset="-79"/>
              </a:endParaRPr>
            </a:p>
          </p:txBody>
        </p:sp>
        <p:sp>
          <p:nvSpPr>
            <p:cNvPr id="6" name="Round Same Side Corner Rectangle 5"/>
            <p:cNvSpPr/>
            <p:nvPr/>
          </p:nvSpPr>
          <p:spPr>
            <a:xfrm>
              <a:off x="5228985"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Implementation</a:t>
              </a:r>
              <a:endParaRPr lang="en-US" sz="1100" dirty="0">
                <a:solidFill>
                  <a:prstClr val="white"/>
                </a:solidFill>
                <a:latin typeface="Aharoni" panose="02010803020104030203" pitchFamily="2" charset="-79"/>
                <a:cs typeface="Aharoni" panose="02010803020104030203" pitchFamily="2" charset="-79"/>
              </a:endParaRPr>
            </a:p>
          </p:txBody>
        </p:sp>
        <p:sp>
          <p:nvSpPr>
            <p:cNvPr id="7" name="Round Same Side Corner Rectangle 6"/>
            <p:cNvSpPr/>
            <p:nvPr/>
          </p:nvSpPr>
          <p:spPr>
            <a:xfrm>
              <a:off x="6568440"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Evaluation</a:t>
              </a:r>
              <a:endParaRPr lang="en-US" sz="1100" dirty="0">
                <a:solidFill>
                  <a:prstClr val="white"/>
                </a:solidFill>
                <a:latin typeface="Aharoni" panose="02010803020104030203" pitchFamily="2" charset="-79"/>
                <a:cs typeface="Aharoni" panose="02010803020104030203" pitchFamily="2" charset="-79"/>
              </a:endParaRPr>
            </a:p>
          </p:txBody>
        </p:sp>
      </p:grpSp>
      <p:sp>
        <p:nvSpPr>
          <p:cNvPr id="8" name="Rounded Rectangle 7"/>
          <p:cNvSpPr/>
          <p:nvPr/>
        </p:nvSpPr>
        <p:spPr>
          <a:xfrm>
            <a:off x="927860" y="2057400"/>
            <a:ext cx="6172200" cy="3962400"/>
          </a:xfrm>
          <a:prstGeom prst="roundRect">
            <a:avLst/>
          </a:prstGeom>
          <a:solidFill>
            <a:schemeClr val="bg1"/>
          </a:solidFill>
          <a:ln w="3175">
            <a:solidFill>
              <a:schemeClr val="bg1">
                <a:lumMod val="95000"/>
              </a:schemeClr>
            </a:solid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5146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184" y="3000375"/>
            <a:ext cx="373712"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0691" y="4114800"/>
            <a:ext cx="390698"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2403" y="5143500"/>
            <a:ext cx="387275"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773289595"/>
              </p:ext>
            </p:extLst>
          </p:nvPr>
        </p:nvGraphicFramePr>
        <p:xfrm>
          <a:off x="1285500" y="2179320"/>
          <a:ext cx="4846320" cy="251460"/>
        </p:xfrm>
        <a:graphic>
          <a:graphicData uri="http://schemas.openxmlformats.org/drawingml/2006/table">
            <a:tbl>
              <a:tblPr firstRow="1" bandRow="1">
                <a:tableStyleId>{3B4B98B0-60AC-42C2-AFA5-B58CD77FA1E5}</a:tableStyleId>
              </a:tblPr>
              <a:tblGrid>
                <a:gridCol w="640080"/>
                <a:gridCol w="640080"/>
                <a:gridCol w="640080"/>
                <a:gridCol w="640080"/>
                <a:gridCol w="822960"/>
                <a:gridCol w="822960"/>
                <a:gridCol w="640080"/>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grpSp>
        <p:nvGrpSpPr>
          <p:cNvPr id="31" name="Group 30"/>
          <p:cNvGrpSpPr/>
          <p:nvPr/>
        </p:nvGrpSpPr>
        <p:grpSpPr>
          <a:xfrm>
            <a:off x="2909936" y="2221675"/>
            <a:ext cx="170411" cy="167640"/>
            <a:chOff x="6619340" y="2534426"/>
            <a:chExt cx="170411" cy="167640"/>
          </a:xfrm>
          <a:effectLst>
            <a:glow rad="63500">
              <a:srgbClr val="FFFF00">
                <a:alpha val="40000"/>
              </a:srgbClr>
            </a:glow>
          </a:effectLst>
        </p:grpSpPr>
        <p:cxnSp>
          <p:nvCxnSpPr>
            <p:cNvPr id="32" name="Straight Connector 31"/>
            <p:cNvCxnSpPr/>
            <p:nvPr/>
          </p:nvCxnSpPr>
          <p:spPr>
            <a:xfrm>
              <a:off x="6619340" y="2534426"/>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81800" y="2534426"/>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678875" y="2235135"/>
            <a:ext cx="174335" cy="167640"/>
            <a:chOff x="6043653" y="2651098"/>
            <a:chExt cx="174335" cy="167640"/>
          </a:xfrm>
          <a:effectLst>
            <a:glow rad="63500">
              <a:srgbClr val="FFFF00">
                <a:alpha val="40000"/>
              </a:srgbClr>
            </a:glow>
          </a:effectLst>
        </p:grpSpPr>
        <p:cxnSp>
          <p:nvCxnSpPr>
            <p:cNvPr id="35" name="Straight Connector 34"/>
            <p:cNvCxnSpPr/>
            <p:nvPr/>
          </p:nvCxnSpPr>
          <p:spPr>
            <a:xfrm rot="10800000">
              <a:off x="6047577" y="2818738"/>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6043653" y="2651098"/>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custDataLst>
              <p:tags r:id="rId1"/>
            </p:custDataLst>
          </p:nvPr>
        </p:nvSpPr>
        <p:spPr>
          <a:xfrm>
            <a:off x="6551420" y="2207743"/>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26" name="TextBox 25"/>
          <p:cNvSpPr txBox="1"/>
          <p:nvPr/>
        </p:nvSpPr>
        <p:spPr>
          <a:xfrm>
            <a:off x="6560324" y="2165845"/>
            <a:ext cx="182880" cy="196355"/>
          </a:xfrm>
          <a:prstGeom prst="rect">
            <a:avLst/>
          </a:prstGeom>
          <a:noFill/>
        </p:spPr>
        <p:txBody>
          <a:bodyPr wrap="square" rtlCol="0" anchor="ctr">
            <a:spAutoFit/>
          </a:bodyPr>
          <a:lstStyle/>
          <a:p>
            <a:pPr algn="ctr"/>
            <a:r>
              <a:rPr lang="en-US" sz="1400" b="1" dirty="0" smtClean="0">
                <a:solidFill>
                  <a:prstClr val="black"/>
                </a:solidFill>
                <a:latin typeface="Aharoni" pitchFamily="2" charset="-79"/>
                <a:cs typeface="Aharoni" pitchFamily="2" charset="-79"/>
              </a:rPr>
              <a:t>x</a:t>
            </a:r>
            <a:endParaRPr lang="en-US" sz="1400" b="1" dirty="0">
              <a:solidFill>
                <a:prstClr val="black"/>
              </a:solidFill>
              <a:latin typeface="Aharoni" pitchFamily="2" charset="-79"/>
              <a:cs typeface="Aharoni" pitchFamily="2" charset="-79"/>
            </a:endParaRPr>
          </a:p>
        </p:txBody>
      </p:sp>
      <p:grpSp>
        <p:nvGrpSpPr>
          <p:cNvPr id="29" name="Group 28"/>
          <p:cNvGrpSpPr/>
          <p:nvPr/>
        </p:nvGrpSpPr>
        <p:grpSpPr>
          <a:xfrm>
            <a:off x="2522642" y="1327605"/>
            <a:ext cx="4563958" cy="753690"/>
            <a:chOff x="2552222" y="1295399"/>
            <a:chExt cx="4563958" cy="753690"/>
          </a:xfrm>
        </p:grpSpPr>
        <p:sp>
          <p:nvSpPr>
            <p:cNvPr id="30" name="Flowchart: Alternate Process 29"/>
            <p:cNvSpPr/>
            <p:nvPr/>
          </p:nvSpPr>
          <p:spPr>
            <a:xfrm>
              <a:off x="2592466" y="1333401"/>
              <a:ext cx="4494134" cy="675973"/>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7" name="Group 36"/>
            <p:cNvGrpSpPr/>
            <p:nvPr/>
          </p:nvGrpSpPr>
          <p:grpSpPr>
            <a:xfrm>
              <a:off x="2707064" y="1333401"/>
              <a:ext cx="659249" cy="658207"/>
              <a:chOff x="2617352" y="1363111"/>
              <a:chExt cx="659249" cy="748874"/>
            </a:xfrm>
          </p:grpSpPr>
          <p:pic>
            <p:nvPicPr>
              <p:cNvPr id="59"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7352" y="1363111"/>
                <a:ext cx="659248" cy="54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TextBox 59"/>
              <p:cNvSpPr txBox="1"/>
              <p:nvPr/>
            </p:nvSpPr>
            <p:spPr>
              <a:xfrm>
                <a:off x="2617353" y="1891492"/>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Sketching</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38" name="Group 37"/>
            <p:cNvGrpSpPr/>
            <p:nvPr/>
          </p:nvGrpSpPr>
          <p:grpSpPr>
            <a:xfrm>
              <a:off x="3531752" y="1379746"/>
              <a:ext cx="659248" cy="611862"/>
              <a:chOff x="3364373" y="1389787"/>
              <a:chExt cx="659248" cy="696145"/>
            </a:xfrm>
          </p:grpSpPr>
          <p:sp>
            <p:nvSpPr>
              <p:cNvPr id="57" name="TextBox 56"/>
              <p:cNvSpPr txBox="1"/>
              <p:nvPr/>
            </p:nvSpPr>
            <p:spPr>
              <a:xfrm>
                <a:off x="3364373" y="1865439"/>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Modeling</a:t>
                </a:r>
                <a:endParaRPr lang="en-US" sz="800" dirty="0">
                  <a:solidFill>
                    <a:prstClr val="black"/>
                  </a:solidFill>
                  <a:latin typeface="Aharoni" panose="02010803020104030203" pitchFamily="2" charset="-79"/>
                  <a:cs typeface="Aharoni" panose="02010803020104030203" pitchFamily="2" charset="-79"/>
                </a:endParaRPr>
              </a:p>
            </p:txBody>
          </p:sp>
          <p:pic>
            <p:nvPicPr>
              <p:cNvPr id="58"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11975" y="1389787"/>
                <a:ext cx="487892" cy="48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9" name="Group 38"/>
            <p:cNvGrpSpPr/>
            <p:nvPr/>
          </p:nvGrpSpPr>
          <p:grpSpPr>
            <a:xfrm>
              <a:off x="6017706" y="1390474"/>
              <a:ext cx="840294" cy="606310"/>
              <a:chOff x="4036506" y="1430616"/>
              <a:chExt cx="840294" cy="689828"/>
            </a:xfrm>
          </p:grpSpPr>
          <p:grpSp>
            <p:nvGrpSpPr>
              <p:cNvPr id="53" name="Group 52"/>
              <p:cNvGrpSpPr/>
              <p:nvPr/>
            </p:nvGrpSpPr>
            <p:grpSpPr>
              <a:xfrm>
                <a:off x="4036506" y="1430616"/>
                <a:ext cx="840294" cy="689828"/>
                <a:chOff x="4036506" y="1430616"/>
                <a:chExt cx="840294" cy="689828"/>
              </a:xfrm>
            </p:grpSpPr>
            <p:sp>
              <p:nvSpPr>
                <p:cNvPr id="55" name="TextBox 54"/>
                <p:cNvSpPr txBox="1"/>
                <p:nvPr/>
              </p:nvSpPr>
              <p:spPr>
                <a:xfrm>
                  <a:off x="4036506" y="1905000"/>
                  <a:ext cx="840294"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Collaboration</a:t>
                  </a:r>
                  <a:endParaRPr lang="en-US" sz="800" dirty="0">
                    <a:solidFill>
                      <a:prstClr val="black"/>
                    </a:solidFill>
                    <a:latin typeface="Aharoni" panose="02010803020104030203" pitchFamily="2" charset="-79"/>
                    <a:cs typeface="Aharoni" panose="02010803020104030203" pitchFamily="2" charset="-79"/>
                  </a:endParaRPr>
                </a:p>
              </p:txBody>
            </p:sp>
            <p:pic>
              <p:nvPicPr>
                <p:cNvPr id="56"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30435"/>
                <a:stretch/>
              </p:blipFill>
              <p:spPr bwMode="auto">
                <a:xfrm>
                  <a:off x="4213162" y="1430616"/>
                  <a:ext cx="486982" cy="47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4" name="Freeform 53"/>
              <p:cNvSpPr/>
              <p:nvPr/>
            </p:nvSpPr>
            <p:spPr>
              <a:xfrm>
                <a:off x="4620104" y="1435034"/>
                <a:ext cx="123839" cy="160613"/>
              </a:xfrm>
              <a:custGeom>
                <a:avLst/>
                <a:gdLst>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3521 w 122593"/>
                  <a:gd name="connsiteY4" fmla="*/ 11181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1616 w 122593"/>
                  <a:gd name="connsiteY4" fmla="*/ 10800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08003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13718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9303"/>
                  <a:gd name="connsiteX1" fmla="*/ 180 w 122592"/>
                  <a:gd name="connsiteY1" fmla="*/ 31803 h 159303"/>
                  <a:gd name="connsiteX2" fmla="*/ 42090 w 122592"/>
                  <a:gd name="connsiteY2" fmla="*/ 66093 h 159303"/>
                  <a:gd name="connsiteX3" fmla="*/ 30660 w 122592"/>
                  <a:gd name="connsiteY3" fmla="*/ 117528 h 159303"/>
                  <a:gd name="connsiteX4" fmla="*/ 51615 w 122592"/>
                  <a:gd name="connsiteY4" fmla="*/ 113718 h 159303"/>
                  <a:gd name="connsiteX5" fmla="*/ 53520 w 122592"/>
                  <a:gd name="connsiteY5" fmla="*/ 157533 h 159303"/>
                  <a:gd name="connsiteX6" fmla="*/ 91620 w 122592"/>
                  <a:gd name="connsiteY6" fmla="*/ 149913 h 159303"/>
                  <a:gd name="connsiteX7" fmla="*/ 122100 w 122592"/>
                  <a:gd name="connsiteY7" fmla="*/ 142293 h 159303"/>
                  <a:gd name="connsiteX8" fmla="*/ 106860 w 122592"/>
                  <a:gd name="connsiteY8" fmla="*/ 77523 h 159303"/>
                  <a:gd name="connsiteX9" fmla="*/ 61140 w 122592"/>
                  <a:gd name="connsiteY9" fmla="*/ 1323 h 159303"/>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53520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43995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0871"/>
                  <a:gd name="connsiteX1" fmla="*/ 180 w 122592"/>
                  <a:gd name="connsiteY1" fmla="*/ 31803 h 160871"/>
                  <a:gd name="connsiteX2" fmla="*/ 42090 w 122592"/>
                  <a:gd name="connsiteY2" fmla="*/ 66093 h 160871"/>
                  <a:gd name="connsiteX3" fmla="*/ 30660 w 122592"/>
                  <a:gd name="connsiteY3" fmla="*/ 117528 h 160871"/>
                  <a:gd name="connsiteX4" fmla="*/ 59235 w 122592"/>
                  <a:gd name="connsiteY4" fmla="*/ 121338 h 160871"/>
                  <a:gd name="connsiteX5" fmla="*/ 43995 w 122592"/>
                  <a:gd name="connsiteY5" fmla="*/ 157533 h 160871"/>
                  <a:gd name="connsiteX6" fmla="*/ 85905 w 122592"/>
                  <a:gd name="connsiteY6" fmla="*/ 157533 h 160871"/>
                  <a:gd name="connsiteX7" fmla="*/ 122100 w 122592"/>
                  <a:gd name="connsiteY7" fmla="*/ 142293 h 160871"/>
                  <a:gd name="connsiteX8" fmla="*/ 106860 w 122592"/>
                  <a:gd name="connsiteY8" fmla="*/ 77523 h 160871"/>
                  <a:gd name="connsiteX9" fmla="*/ 61140 w 122592"/>
                  <a:gd name="connsiteY9" fmla="*/ 1323 h 160871"/>
                  <a:gd name="connsiteX0" fmla="*/ 61440 w 122892"/>
                  <a:gd name="connsiteY0" fmla="*/ 1373 h 160921"/>
                  <a:gd name="connsiteX1" fmla="*/ 480 w 122892"/>
                  <a:gd name="connsiteY1" fmla="*/ 31853 h 160921"/>
                  <a:gd name="connsiteX2" fmla="*/ 32865 w 122892"/>
                  <a:gd name="connsiteY2" fmla="*/ 73763 h 160921"/>
                  <a:gd name="connsiteX3" fmla="*/ 30960 w 122892"/>
                  <a:gd name="connsiteY3" fmla="*/ 117578 h 160921"/>
                  <a:gd name="connsiteX4" fmla="*/ 59535 w 122892"/>
                  <a:gd name="connsiteY4" fmla="*/ 121388 h 160921"/>
                  <a:gd name="connsiteX5" fmla="*/ 44295 w 122892"/>
                  <a:gd name="connsiteY5" fmla="*/ 157583 h 160921"/>
                  <a:gd name="connsiteX6" fmla="*/ 86205 w 122892"/>
                  <a:gd name="connsiteY6" fmla="*/ 157583 h 160921"/>
                  <a:gd name="connsiteX7" fmla="*/ 122400 w 122892"/>
                  <a:gd name="connsiteY7" fmla="*/ 142343 h 160921"/>
                  <a:gd name="connsiteX8" fmla="*/ 107160 w 122892"/>
                  <a:gd name="connsiteY8" fmla="*/ 77573 h 160921"/>
                  <a:gd name="connsiteX9" fmla="*/ 61440 w 122892"/>
                  <a:gd name="connsiteY9" fmla="*/ 1373 h 160921"/>
                  <a:gd name="connsiteX0" fmla="*/ 61429 w 122881"/>
                  <a:gd name="connsiteY0" fmla="*/ 1373 h 160921"/>
                  <a:gd name="connsiteX1" fmla="*/ 469 w 122881"/>
                  <a:gd name="connsiteY1" fmla="*/ 31853 h 160921"/>
                  <a:gd name="connsiteX2" fmla="*/ 32854 w 122881"/>
                  <a:gd name="connsiteY2" fmla="*/ 73763 h 160921"/>
                  <a:gd name="connsiteX3" fmla="*/ 25234 w 122881"/>
                  <a:gd name="connsiteY3" fmla="*/ 127103 h 160921"/>
                  <a:gd name="connsiteX4" fmla="*/ 59524 w 122881"/>
                  <a:gd name="connsiteY4" fmla="*/ 121388 h 160921"/>
                  <a:gd name="connsiteX5" fmla="*/ 44284 w 122881"/>
                  <a:gd name="connsiteY5" fmla="*/ 157583 h 160921"/>
                  <a:gd name="connsiteX6" fmla="*/ 86194 w 122881"/>
                  <a:gd name="connsiteY6" fmla="*/ 157583 h 160921"/>
                  <a:gd name="connsiteX7" fmla="*/ 122389 w 122881"/>
                  <a:gd name="connsiteY7" fmla="*/ 142343 h 160921"/>
                  <a:gd name="connsiteX8" fmla="*/ 107149 w 122881"/>
                  <a:gd name="connsiteY8" fmla="*/ 77573 h 160921"/>
                  <a:gd name="connsiteX9" fmla="*/ 61429 w 122881"/>
                  <a:gd name="connsiteY9" fmla="*/ 1373 h 160921"/>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4428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3666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17 w 122869"/>
                  <a:gd name="connsiteY0" fmla="*/ 1373 h 160650"/>
                  <a:gd name="connsiteX1" fmla="*/ 457 w 122869"/>
                  <a:gd name="connsiteY1" fmla="*/ 31853 h 160650"/>
                  <a:gd name="connsiteX2" fmla="*/ 32842 w 122869"/>
                  <a:gd name="connsiteY2" fmla="*/ 73763 h 160650"/>
                  <a:gd name="connsiteX3" fmla="*/ 19507 w 122869"/>
                  <a:gd name="connsiteY3" fmla="*/ 127103 h 160650"/>
                  <a:gd name="connsiteX4" fmla="*/ 49987 w 122869"/>
                  <a:gd name="connsiteY4" fmla="*/ 125198 h 160650"/>
                  <a:gd name="connsiteX5" fmla="*/ 36652 w 122869"/>
                  <a:gd name="connsiteY5" fmla="*/ 157583 h 160650"/>
                  <a:gd name="connsiteX6" fmla="*/ 86182 w 122869"/>
                  <a:gd name="connsiteY6" fmla="*/ 157583 h 160650"/>
                  <a:gd name="connsiteX7" fmla="*/ 122377 w 122869"/>
                  <a:gd name="connsiteY7" fmla="*/ 142343 h 160650"/>
                  <a:gd name="connsiteX8" fmla="*/ 107137 w 122869"/>
                  <a:gd name="connsiteY8" fmla="*/ 77573 h 160650"/>
                  <a:gd name="connsiteX9" fmla="*/ 61417 w 122869"/>
                  <a:gd name="connsiteY9" fmla="*/ 1373 h 160650"/>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3726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9441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39" h="160613">
                    <a:moveTo>
                      <a:pt x="62387" y="1336"/>
                    </a:moveTo>
                    <a:cubicBezTo>
                      <a:pt x="44607" y="-6284"/>
                      <a:pt x="8412" y="20704"/>
                      <a:pt x="1427" y="31816"/>
                    </a:cubicBezTo>
                    <a:cubicBezTo>
                      <a:pt x="-5558" y="42928"/>
                      <a:pt x="15079" y="61026"/>
                      <a:pt x="20476" y="68011"/>
                    </a:cubicBezTo>
                    <a:cubicBezTo>
                      <a:pt x="25873" y="74996"/>
                      <a:pt x="33812" y="69599"/>
                      <a:pt x="33812" y="79441"/>
                    </a:cubicBezTo>
                    <a:cubicBezTo>
                      <a:pt x="33812" y="89283"/>
                      <a:pt x="17620" y="119446"/>
                      <a:pt x="20477" y="127066"/>
                    </a:cubicBezTo>
                    <a:cubicBezTo>
                      <a:pt x="23334" y="134686"/>
                      <a:pt x="48100" y="120081"/>
                      <a:pt x="50957" y="125161"/>
                    </a:cubicBezTo>
                    <a:cubicBezTo>
                      <a:pt x="53814" y="130241"/>
                      <a:pt x="31590" y="152149"/>
                      <a:pt x="37622" y="157546"/>
                    </a:cubicBezTo>
                    <a:cubicBezTo>
                      <a:pt x="43655" y="162944"/>
                      <a:pt x="72865" y="160086"/>
                      <a:pt x="87152" y="157546"/>
                    </a:cubicBezTo>
                    <a:cubicBezTo>
                      <a:pt x="101439" y="155006"/>
                      <a:pt x="120807" y="154371"/>
                      <a:pt x="123347" y="142306"/>
                    </a:cubicBezTo>
                    <a:cubicBezTo>
                      <a:pt x="125887" y="130241"/>
                      <a:pt x="118267" y="98491"/>
                      <a:pt x="108107" y="77536"/>
                    </a:cubicBezTo>
                    <a:cubicBezTo>
                      <a:pt x="97947" y="56581"/>
                      <a:pt x="80167" y="8956"/>
                      <a:pt x="62387" y="1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 name="Group 39"/>
            <p:cNvGrpSpPr/>
            <p:nvPr/>
          </p:nvGrpSpPr>
          <p:grpSpPr>
            <a:xfrm>
              <a:off x="4441768" y="1374612"/>
              <a:ext cx="816032" cy="622172"/>
              <a:chOff x="4441768" y="1374612"/>
              <a:chExt cx="816032" cy="622172"/>
            </a:xfrm>
          </p:grpSpPr>
          <p:pic>
            <p:nvPicPr>
              <p:cNvPr id="51" name="Picture 8"/>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851" t="809" r="2548" b="1221"/>
              <a:stretch/>
            </p:blipFill>
            <p:spPr bwMode="auto">
              <a:xfrm>
                <a:off x="4495800" y="1374612"/>
                <a:ext cx="601980" cy="42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Box 51"/>
              <p:cNvSpPr txBox="1"/>
              <p:nvPr/>
            </p:nvSpPr>
            <p:spPr>
              <a:xfrm>
                <a:off x="4441768" y="1807424"/>
                <a:ext cx="816032" cy="189360"/>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Objectives</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41" name="Group 40"/>
            <p:cNvGrpSpPr/>
            <p:nvPr/>
          </p:nvGrpSpPr>
          <p:grpSpPr>
            <a:xfrm>
              <a:off x="5308138" y="1429029"/>
              <a:ext cx="864062" cy="599342"/>
              <a:chOff x="4850938" y="1447800"/>
              <a:chExt cx="864062" cy="681900"/>
            </a:xfrm>
          </p:grpSpPr>
          <p:sp>
            <p:nvSpPr>
              <p:cNvPr id="44" name="TextBox 43"/>
              <p:cNvSpPr txBox="1"/>
              <p:nvPr/>
            </p:nvSpPr>
            <p:spPr>
              <a:xfrm>
                <a:off x="4850938" y="1914256"/>
                <a:ext cx="864062"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Templates</a:t>
                </a:r>
                <a:endParaRPr lang="en-US" sz="800" dirty="0">
                  <a:solidFill>
                    <a:prstClr val="black"/>
                  </a:solidFill>
                  <a:latin typeface="Aharoni" panose="02010803020104030203" pitchFamily="2" charset="-79"/>
                  <a:cs typeface="Aharoni" panose="02010803020104030203" pitchFamily="2" charset="-79"/>
                </a:endParaRPr>
              </a:p>
            </p:txBody>
          </p:sp>
          <p:sp>
            <p:nvSpPr>
              <p:cNvPr id="45" name="Rectangle 44"/>
              <p:cNvSpPr/>
              <p:nvPr/>
            </p:nvSpPr>
            <p:spPr>
              <a:xfrm>
                <a:off x="4953000" y="1447800"/>
                <a:ext cx="457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46" name="Rectangle 45"/>
              <p:cNvSpPr/>
              <p:nvPr/>
            </p:nvSpPr>
            <p:spPr>
              <a:xfrm>
                <a:off x="4996815" y="1476470"/>
                <a:ext cx="215266" cy="19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5237798" y="1476470"/>
                <a:ext cx="139066" cy="132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p:nvSpPr>
            <p:spPr>
              <a:xfrm>
                <a:off x="5170170" y="1702550"/>
                <a:ext cx="206693" cy="168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 name="Straight Connector 48"/>
              <p:cNvCxnSpPr/>
              <p:nvPr/>
            </p:nvCxnSpPr>
            <p:spPr>
              <a:xfrm>
                <a:off x="5170170" y="1702550"/>
                <a:ext cx="206693" cy="16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168027" y="1728019"/>
                <a:ext cx="206693" cy="135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Round Same Side Corner Rectangle 41"/>
            <p:cNvSpPr/>
            <p:nvPr/>
          </p:nvSpPr>
          <p:spPr>
            <a:xfrm rot="16200000">
              <a:off x="3097195" y="750426"/>
              <a:ext cx="753690" cy="1843636"/>
            </a:xfrm>
            <a:prstGeom prst="round2SameRect">
              <a:avLst/>
            </a:prstGeom>
            <a:solidFill>
              <a:srgbClr val="A6A6A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ound Same Side Corner Rectangle 42"/>
            <p:cNvSpPr/>
            <p:nvPr/>
          </p:nvSpPr>
          <p:spPr>
            <a:xfrm rot="5400000">
              <a:off x="5772045" y="704954"/>
              <a:ext cx="753689" cy="1934580"/>
            </a:xfrm>
            <a:prstGeom prst="round2SameRect">
              <a:avLst/>
            </a:prstGeom>
            <a:solidFill>
              <a:srgbClr val="A6A6A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2" name="TextBox 61"/>
          <p:cNvSpPr txBox="1"/>
          <p:nvPr/>
        </p:nvSpPr>
        <p:spPr>
          <a:xfrm>
            <a:off x="6206844" y="2197925"/>
            <a:ext cx="182880" cy="196355"/>
          </a:xfrm>
          <a:prstGeom prst="rect">
            <a:avLst/>
          </a:prstGeom>
          <a:noFill/>
        </p:spPr>
        <p:txBody>
          <a:bodyPr wrap="square" rtlCol="0" anchor="ctr">
            <a:spAutoFit/>
          </a:bodyPr>
          <a:lstStyle/>
          <a:p>
            <a:pPr algn="ctr"/>
            <a:r>
              <a:rPr lang="en-US" sz="1400" b="1" dirty="0" smtClean="0">
                <a:solidFill>
                  <a:prstClr val="black"/>
                </a:solidFill>
                <a:latin typeface="Aharoni" pitchFamily="2" charset="-79"/>
                <a:cs typeface="Aharoni" pitchFamily="2" charset="-79"/>
              </a:rPr>
              <a:t>x</a:t>
            </a:r>
            <a:endParaRPr lang="en-US" sz="1400" b="1" dirty="0">
              <a:solidFill>
                <a:prstClr val="black"/>
              </a:solidFill>
              <a:latin typeface="Aharoni" pitchFamily="2" charset="-79"/>
              <a:cs typeface="Aharoni" pitchFamily="2" charset="-79"/>
            </a:endParaRPr>
          </a:p>
        </p:txBody>
      </p:sp>
      <p:sp>
        <p:nvSpPr>
          <p:cNvPr id="63" name="TextBox 62"/>
          <p:cNvSpPr txBox="1"/>
          <p:nvPr>
            <p:custDataLst>
              <p:tags r:id="rId2"/>
            </p:custDataLst>
          </p:nvPr>
        </p:nvSpPr>
        <p:spPr>
          <a:xfrm>
            <a:off x="6233160" y="2209231"/>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cxnSp>
        <p:nvCxnSpPr>
          <p:cNvPr id="11" name="Straight Connector 10"/>
          <p:cNvCxnSpPr/>
          <p:nvPr/>
        </p:nvCxnSpPr>
        <p:spPr>
          <a:xfrm>
            <a:off x="6229184" y="2362200"/>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879900" y="1603748"/>
            <a:ext cx="7239456" cy="4437270"/>
            <a:chOff x="879900" y="1603748"/>
            <a:chExt cx="7239456" cy="4437270"/>
          </a:xfrm>
          <a:solidFill>
            <a:schemeClr val="bg1"/>
          </a:solidFill>
        </p:grpSpPr>
        <p:sp>
          <p:nvSpPr>
            <p:cNvPr id="10" name="Rectangle 9"/>
            <p:cNvSpPr/>
            <p:nvPr/>
          </p:nvSpPr>
          <p:spPr>
            <a:xfrm>
              <a:off x="879900" y="1603748"/>
              <a:ext cx="7239456" cy="38014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1665196" y="5540188"/>
              <a:ext cx="4246258" cy="5008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842682" y="1384154"/>
            <a:ext cx="7496138" cy="4711846"/>
            <a:chOff x="842682" y="1384154"/>
            <a:chExt cx="7496138" cy="4711846"/>
          </a:xfrm>
        </p:grpSpPr>
        <p:grpSp>
          <p:nvGrpSpPr>
            <p:cNvPr id="64" name="Group 63"/>
            <p:cNvGrpSpPr/>
            <p:nvPr/>
          </p:nvGrpSpPr>
          <p:grpSpPr>
            <a:xfrm>
              <a:off x="842682" y="1384154"/>
              <a:ext cx="7496138" cy="4711846"/>
              <a:chOff x="838201" y="1384154"/>
              <a:chExt cx="7496138" cy="4711846"/>
            </a:xfrm>
          </p:grpSpPr>
          <p:grpSp>
            <p:nvGrpSpPr>
              <p:cNvPr id="73" name="Group 72"/>
              <p:cNvGrpSpPr/>
              <p:nvPr/>
            </p:nvGrpSpPr>
            <p:grpSpPr>
              <a:xfrm>
                <a:off x="838201" y="1515373"/>
                <a:ext cx="7496138" cy="4580627"/>
                <a:chOff x="838201" y="1515373"/>
                <a:chExt cx="7496138" cy="4580627"/>
              </a:xfrm>
            </p:grpSpPr>
            <p:grpSp>
              <p:nvGrpSpPr>
                <p:cNvPr id="83" name="Group 82"/>
                <p:cNvGrpSpPr/>
                <p:nvPr/>
              </p:nvGrpSpPr>
              <p:grpSpPr>
                <a:xfrm>
                  <a:off x="935594" y="4919032"/>
                  <a:ext cx="7179281" cy="1176968"/>
                  <a:chOff x="935594" y="5105400"/>
                  <a:chExt cx="7179281" cy="990600"/>
                </a:xfrm>
              </p:grpSpPr>
              <p:sp>
                <p:nvSpPr>
                  <p:cNvPr id="117" name="Oval 116"/>
                  <p:cNvSpPr/>
                  <p:nvPr/>
                </p:nvSpPr>
                <p:spPr>
                  <a:xfrm>
                    <a:off x="935594" y="5181600"/>
                    <a:ext cx="1656872"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8" name="Oval 117"/>
                  <p:cNvSpPr/>
                  <p:nvPr/>
                </p:nvSpPr>
                <p:spPr>
                  <a:xfrm>
                    <a:off x="1893092" y="5105400"/>
                    <a:ext cx="1656872"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9" name="Oval 118"/>
                  <p:cNvSpPr/>
                  <p:nvPr/>
                </p:nvSpPr>
                <p:spPr>
                  <a:xfrm>
                    <a:off x="2533172" y="5181600"/>
                    <a:ext cx="2953228"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0" name="Oval 119"/>
                  <p:cNvSpPr/>
                  <p:nvPr/>
                </p:nvSpPr>
                <p:spPr>
                  <a:xfrm>
                    <a:off x="3622690" y="5175504"/>
                    <a:ext cx="2953228"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1" name="Oval 120"/>
                  <p:cNvSpPr/>
                  <p:nvPr/>
                </p:nvSpPr>
                <p:spPr>
                  <a:xfrm>
                    <a:off x="4297681" y="5175504"/>
                    <a:ext cx="2953228"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2" name="Oval 121"/>
                  <p:cNvSpPr/>
                  <p:nvPr/>
                </p:nvSpPr>
                <p:spPr>
                  <a:xfrm>
                    <a:off x="5161647" y="5108448"/>
                    <a:ext cx="2953228"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4" name="Group 83"/>
                <p:cNvGrpSpPr/>
                <p:nvPr/>
              </p:nvGrpSpPr>
              <p:grpSpPr>
                <a:xfrm>
                  <a:off x="838201" y="1806233"/>
                  <a:ext cx="1054892" cy="3962120"/>
                  <a:chOff x="838201" y="1806233"/>
                  <a:chExt cx="1054892" cy="3962120"/>
                </a:xfrm>
              </p:grpSpPr>
              <p:sp>
                <p:nvSpPr>
                  <p:cNvPr id="111" name="Oval 110"/>
                  <p:cNvSpPr/>
                  <p:nvPr/>
                </p:nvSpPr>
                <p:spPr>
                  <a:xfrm rot="5400000">
                    <a:off x="902493" y="1806233"/>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Oval 111"/>
                  <p:cNvSpPr/>
                  <p:nvPr/>
                </p:nvSpPr>
                <p:spPr>
                  <a:xfrm rot="5400000">
                    <a:off x="978693" y="2334660"/>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Oval 112"/>
                  <p:cNvSpPr/>
                  <p:nvPr/>
                </p:nvSpPr>
                <p:spPr>
                  <a:xfrm rot="5400000">
                    <a:off x="517702" y="2860070"/>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Oval 113"/>
                  <p:cNvSpPr/>
                  <p:nvPr/>
                </p:nvSpPr>
                <p:spPr>
                  <a:xfrm rot="5400000">
                    <a:off x="550870" y="3646913"/>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Oval 114"/>
                  <p:cNvSpPr/>
                  <p:nvPr/>
                </p:nvSpPr>
                <p:spPr>
                  <a:xfrm rot="5400000">
                    <a:off x="503944" y="3681319"/>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Oval 115"/>
                  <p:cNvSpPr/>
                  <p:nvPr/>
                </p:nvSpPr>
                <p:spPr>
                  <a:xfrm rot="5400000">
                    <a:off x="480483" y="4496236"/>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5" name="Group 84"/>
                <p:cNvGrpSpPr/>
                <p:nvPr/>
              </p:nvGrpSpPr>
              <p:grpSpPr>
                <a:xfrm>
                  <a:off x="1478280" y="1806234"/>
                  <a:ext cx="1054892" cy="3962120"/>
                  <a:chOff x="838201" y="1806233"/>
                  <a:chExt cx="1054892" cy="3962120"/>
                </a:xfrm>
              </p:grpSpPr>
              <p:sp>
                <p:nvSpPr>
                  <p:cNvPr id="105" name="Oval 104"/>
                  <p:cNvSpPr/>
                  <p:nvPr/>
                </p:nvSpPr>
                <p:spPr>
                  <a:xfrm rot="5400000">
                    <a:off x="902493" y="1806233"/>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Oval 105"/>
                  <p:cNvSpPr/>
                  <p:nvPr/>
                </p:nvSpPr>
                <p:spPr>
                  <a:xfrm rot="5400000">
                    <a:off x="978693" y="2334660"/>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Oval 106"/>
                  <p:cNvSpPr/>
                  <p:nvPr/>
                </p:nvSpPr>
                <p:spPr>
                  <a:xfrm rot="5400000">
                    <a:off x="517702" y="2860070"/>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Oval 107"/>
                  <p:cNvSpPr/>
                  <p:nvPr/>
                </p:nvSpPr>
                <p:spPr>
                  <a:xfrm rot="5400000">
                    <a:off x="550870" y="3646913"/>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Oval 108"/>
                  <p:cNvSpPr/>
                  <p:nvPr/>
                </p:nvSpPr>
                <p:spPr>
                  <a:xfrm rot="5400000">
                    <a:off x="503944" y="3681319"/>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0" name="Oval 109"/>
                  <p:cNvSpPr/>
                  <p:nvPr/>
                </p:nvSpPr>
                <p:spPr>
                  <a:xfrm rot="5400000">
                    <a:off x="480483" y="4496236"/>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6" name="Group 85"/>
                <p:cNvGrpSpPr/>
                <p:nvPr/>
              </p:nvGrpSpPr>
              <p:grpSpPr>
                <a:xfrm rot="5400000">
                  <a:off x="3316396" y="1937118"/>
                  <a:ext cx="2831648" cy="3962120"/>
                  <a:chOff x="838201" y="1806233"/>
                  <a:chExt cx="1054892" cy="3962120"/>
                </a:xfrm>
              </p:grpSpPr>
              <p:sp>
                <p:nvSpPr>
                  <p:cNvPr id="99" name="Oval 98"/>
                  <p:cNvSpPr/>
                  <p:nvPr/>
                </p:nvSpPr>
                <p:spPr>
                  <a:xfrm rot="5400000">
                    <a:off x="902493" y="1806233"/>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Oval 99"/>
                  <p:cNvSpPr/>
                  <p:nvPr/>
                </p:nvSpPr>
                <p:spPr>
                  <a:xfrm rot="5400000">
                    <a:off x="978693" y="2334660"/>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Oval 100"/>
                  <p:cNvSpPr/>
                  <p:nvPr/>
                </p:nvSpPr>
                <p:spPr>
                  <a:xfrm rot="5400000">
                    <a:off x="517702" y="2860070"/>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Oval 101"/>
                  <p:cNvSpPr/>
                  <p:nvPr/>
                </p:nvSpPr>
                <p:spPr>
                  <a:xfrm rot="5400000">
                    <a:off x="550870" y="3646913"/>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3" name="Oval 102"/>
                  <p:cNvSpPr/>
                  <p:nvPr/>
                </p:nvSpPr>
                <p:spPr>
                  <a:xfrm rot="5400000">
                    <a:off x="503944" y="3681319"/>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4" name="Oval 103"/>
                  <p:cNvSpPr/>
                  <p:nvPr/>
                </p:nvSpPr>
                <p:spPr>
                  <a:xfrm rot="5400000">
                    <a:off x="480483" y="4496236"/>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7" name="Group 86"/>
                <p:cNvGrpSpPr/>
                <p:nvPr/>
              </p:nvGrpSpPr>
              <p:grpSpPr>
                <a:xfrm rot="5400000">
                  <a:off x="4259118" y="2314174"/>
                  <a:ext cx="3746257" cy="3433693"/>
                  <a:chOff x="838201" y="2334660"/>
                  <a:chExt cx="1054892" cy="3433693"/>
                </a:xfrm>
              </p:grpSpPr>
              <p:sp>
                <p:nvSpPr>
                  <p:cNvPr id="94" name="Oval 93"/>
                  <p:cNvSpPr/>
                  <p:nvPr/>
                </p:nvSpPr>
                <p:spPr>
                  <a:xfrm rot="5400000">
                    <a:off x="978693" y="2334660"/>
                    <a:ext cx="91439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Oval 94"/>
                  <p:cNvSpPr/>
                  <p:nvPr/>
                </p:nvSpPr>
                <p:spPr>
                  <a:xfrm rot="5400000">
                    <a:off x="517702" y="2860070"/>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Oval 95"/>
                  <p:cNvSpPr/>
                  <p:nvPr/>
                </p:nvSpPr>
                <p:spPr>
                  <a:xfrm rot="5400000">
                    <a:off x="550870" y="3646913"/>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Oval 96"/>
                  <p:cNvSpPr/>
                  <p:nvPr/>
                </p:nvSpPr>
                <p:spPr>
                  <a:xfrm rot="5400000">
                    <a:off x="503944" y="3681319"/>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Oval 97"/>
                  <p:cNvSpPr/>
                  <p:nvPr/>
                </p:nvSpPr>
                <p:spPr>
                  <a:xfrm rot="5400000">
                    <a:off x="480483" y="4496236"/>
                    <a:ext cx="162983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88" name="Oval 87"/>
                <p:cNvSpPr/>
                <p:nvPr/>
              </p:nvSpPr>
              <p:spPr>
                <a:xfrm rot="10800000">
                  <a:off x="7419940" y="1625398"/>
                  <a:ext cx="914399"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rot="10800000">
                  <a:off x="6723086" y="2014304"/>
                  <a:ext cx="914399"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 name="Oval 89"/>
                <p:cNvSpPr/>
                <p:nvPr/>
              </p:nvSpPr>
              <p:spPr>
                <a:xfrm rot="10800000">
                  <a:off x="6077272" y="1601933"/>
                  <a:ext cx="1629835"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Oval 90"/>
                <p:cNvSpPr/>
                <p:nvPr/>
              </p:nvSpPr>
              <p:spPr>
                <a:xfrm rot="10800000">
                  <a:off x="5053115" y="1765339"/>
                  <a:ext cx="1629835"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Oval 91"/>
                <p:cNvSpPr/>
                <p:nvPr/>
              </p:nvSpPr>
              <p:spPr>
                <a:xfrm rot="10800000">
                  <a:off x="5018709" y="1598690"/>
                  <a:ext cx="1629835"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3" name="Oval 92"/>
                <p:cNvSpPr/>
                <p:nvPr/>
              </p:nvSpPr>
              <p:spPr>
                <a:xfrm rot="10800000">
                  <a:off x="4203792" y="1515373"/>
                  <a:ext cx="1629835" cy="324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7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53011" y="1384154"/>
                <a:ext cx="6637977" cy="44832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TextBox 74"/>
              <p:cNvSpPr txBox="1"/>
              <p:nvPr/>
            </p:nvSpPr>
            <p:spPr>
              <a:xfrm>
                <a:off x="1580672" y="1790823"/>
                <a:ext cx="1752600" cy="215444"/>
              </a:xfrm>
              <a:prstGeom prst="rect">
                <a:avLst/>
              </a:prstGeom>
              <a:solidFill>
                <a:schemeClr val="bg1"/>
              </a:solidFill>
            </p:spPr>
            <p:txBody>
              <a:bodyPr wrap="square" rtlCol="0">
                <a:spAutoFit/>
              </a:bodyPr>
              <a:lstStyle/>
              <a:p>
                <a:r>
                  <a:rPr lang="en-US" sz="800" dirty="0" smtClean="0">
                    <a:solidFill>
                      <a:prstClr val="black"/>
                    </a:solidFill>
                  </a:rPr>
                  <a:t>Man.Ager@CompanyX.com</a:t>
                </a:r>
                <a:endParaRPr lang="en-US" sz="800" dirty="0">
                  <a:solidFill>
                    <a:prstClr val="black"/>
                  </a:solidFill>
                </a:endParaRPr>
              </a:p>
            </p:txBody>
          </p:sp>
          <p:sp>
            <p:nvSpPr>
              <p:cNvPr id="76" name="TextBox 75"/>
              <p:cNvSpPr txBox="1"/>
              <p:nvPr/>
            </p:nvSpPr>
            <p:spPr>
              <a:xfrm>
                <a:off x="3657599" y="1524000"/>
                <a:ext cx="1948815" cy="215444"/>
              </a:xfrm>
              <a:prstGeom prst="rect">
                <a:avLst/>
              </a:prstGeom>
              <a:solidFill>
                <a:srgbClr val="7B929D"/>
              </a:solidFill>
              <a:ln>
                <a:noFill/>
              </a:ln>
            </p:spPr>
            <p:txBody>
              <a:bodyPr wrap="square" rtlCol="0">
                <a:spAutoFit/>
              </a:bodyPr>
              <a:lstStyle/>
              <a:p>
                <a:r>
                  <a:rPr lang="en-US" sz="800" dirty="0" smtClean="0">
                    <a:solidFill>
                      <a:prstClr val="black"/>
                    </a:solidFill>
                  </a:rPr>
                  <a:t>PM Status Update for BUMED ID Project</a:t>
                </a:r>
                <a:endParaRPr lang="en-US" sz="800" dirty="0">
                  <a:solidFill>
                    <a:prstClr val="black"/>
                  </a:solidFill>
                </a:endParaRPr>
              </a:p>
            </p:txBody>
          </p:sp>
          <p:sp>
            <p:nvSpPr>
              <p:cNvPr id="77" name="TextBox 76"/>
              <p:cNvSpPr txBox="1"/>
              <p:nvPr/>
            </p:nvSpPr>
            <p:spPr>
              <a:xfrm>
                <a:off x="1253012" y="2750403"/>
                <a:ext cx="6627234" cy="3108543"/>
              </a:xfrm>
              <a:prstGeom prst="rect">
                <a:avLst/>
              </a:prstGeom>
              <a:solidFill>
                <a:schemeClr val="bg1"/>
              </a:solidFill>
            </p:spPr>
            <p:txBody>
              <a:bodyPr wrap="square" rtlCol="0">
                <a:spAutoFit/>
              </a:bodyPr>
              <a:lstStyle/>
              <a:p>
                <a:r>
                  <a:rPr lang="en-US" sz="800" dirty="0" smtClean="0">
                    <a:solidFill>
                      <a:prstClr val="black"/>
                    </a:solidFill>
                  </a:rPr>
                  <a:t>Hello Mr. Ager,</a:t>
                </a:r>
              </a:p>
              <a:p>
                <a:endParaRPr lang="en-US" sz="800" dirty="0">
                  <a:solidFill>
                    <a:prstClr val="black"/>
                  </a:solidFill>
                </a:endParaRPr>
              </a:p>
              <a:p>
                <a:r>
                  <a:rPr lang="en-US" sz="800" dirty="0" smtClean="0">
                    <a:solidFill>
                      <a:prstClr val="black"/>
                    </a:solidFill>
                  </a:rPr>
                  <a:t>The SME session for the BUMED ID Project was conducted Monday and the learner interview was conducted Tuesday. These interviews revealed inconsistencies between the way in which the SME advised that work be performed and how people in the field are actually doing the work to achieve the mission. Our team has scheduled a follow-up session with the SME. However, we would like to conduct further learner analysis to ensure that the SME guidance is reflective of current work practice. </a:t>
                </a:r>
                <a:r>
                  <a:rPr lang="en-US" sz="800" b="1" dirty="0" smtClean="0">
                    <a:solidFill>
                      <a:prstClr val="black"/>
                    </a:solidFill>
                  </a:rPr>
                  <a:t>Does this sound like a plan?</a:t>
                </a:r>
              </a:p>
              <a:p>
                <a:endParaRPr lang="en-US" sz="800" b="1" dirty="0">
                  <a:solidFill>
                    <a:prstClr val="black"/>
                  </a:solidFill>
                </a:endParaRPr>
              </a:p>
              <a:p>
                <a:endParaRPr lang="en-US" sz="800" b="1" dirty="0" smtClean="0">
                  <a:solidFill>
                    <a:prstClr val="black"/>
                  </a:solidFill>
                </a:endParaRPr>
              </a:p>
              <a:p>
                <a:endParaRPr lang="en-US" sz="800" b="1" dirty="0" smtClean="0">
                  <a:solidFill>
                    <a:prstClr val="black"/>
                  </a:solidFill>
                </a:endParaRPr>
              </a:p>
              <a:p>
                <a:r>
                  <a:rPr lang="en-US" sz="1400" b="1" dirty="0" err="1" smtClean="0">
                    <a:solidFill>
                      <a:srgbClr val="4F81BD">
                        <a:lumMod val="75000"/>
                      </a:srgbClr>
                    </a:solidFill>
                    <a:latin typeface="Bradley Hand ITC" panose="03070402050302030203" pitchFamily="66" charset="0"/>
                  </a:rPr>
                  <a:t>Becca</a:t>
                </a:r>
                <a:r>
                  <a:rPr lang="en-US" sz="1400" b="1" dirty="0" smtClean="0">
                    <a:solidFill>
                      <a:srgbClr val="4F81BD">
                        <a:lumMod val="75000"/>
                      </a:srgbClr>
                    </a:solidFill>
                    <a:latin typeface="Bradley Hand ITC" panose="03070402050302030203" pitchFamily="66" charset="0"/>
                  </a:rPr>
                  <a:t> Tremble</a:t>
                </a:r>
              </a:p>
              <a:p>
                <a:r>
                  <a:rPr lang="en-US" sz="800" b="1" dirty="0" smtClean="0">
                    <a:solidFill>
                      <a:prstClr val="black"/>
                    </a:solidFill>
                  </a:rPr>
                  <a:t>Instructional Designer</a:t>
                </a:r>
              </a:p>
              <a:p>
                <a:r>
                  <a:rPr lang="en-US" sz="800" b="1" dirty="0" smtClean="0">
                    <a:solidFill>
                      <a:prstClr val="black"/>
                    </a:solidFill>
                  </a:rPr>
                  <a:t>Company X</a:t>
                </a:r>
              </a:p>
              <a:p>
                <a:r>
                  <a:rPr lang="en-US" sz="800" b="1" dirty="0" smtClean="0">
                    <a:solidFill>
                      <a:prstClr val="black"/>
                    </a:solidFill>
                  </a:rPr>
                  <a:t>1919 N. Lynn Street, Arlington, VA</a:t>
                </a:r>
              </a:p>
              <a:p>
                <a:r>
                  <a:rPr lang="en-US" sz="800" b="1" dirty="0" smtClean="0">
                    <a:solidFill>
                      <a:prstClr val="black"/>
                    </a:solidFill>
                  </a:rPr>
                  <a:t>Mobile: +1 123-456-789</a:t>
                </a:r>
              </a:p>
              <a:p>
                <a:r>
                  <a:rPr lang="en-US" sz="800" b="1" u="sng" dirty="0" smtClean="0">
                    <a:solidFill>
                      <a:srgbClr val="0070C0"/>
                    </a:solidFill>
                    <a:hlinkClick r:id="rId14"/>
                  </a:rPr>
                  <a:t>b.tremble@companyx.com</a:t>
                </a:r>
                <a:endParaRPr lang="en-US" sz="800" b="1" u="sng" dirty="0" smtClean="0">
                  <a:solidFill>
                    <a:srgbClr val="0070C0"/>
                  </a:solidFill>
                </a:endParaRPr>
              </a:p>
              <a:p>
                <a:endParaRPr lang="en-US" sz="800" b="1" u="sng" dirty="0">
                  <a:solidFill>
                    <a:srgbClr val="0070C0"/>
                  </a:solidFill>
                </a:endParaRPr>
              </a:p>
              <a:p>
                <a:endParaRPr lang="en-US" sz="800" b="1" u="sng" dirty="0" smtClean="0">
                  <a:solidFill>
                    <a:srgbClr val="0070C0"/>
                  </a:solidFill>
                </a:endParaRPr>
              </a:p>
              <a:p>
                <a:endParaRPr lang="en-US" sz="800" b="1" u="sng" dirty="0">
                  <a:solidFill>
                    <a:srgbClr val="0070C0"/>
                  </a:solidFill>
                </a:endParaRPr>
              </a:p>
              <a:p>
                <a:endParaRPr lang="en-US" sz="800" b="1" u="sng" dirty="0" smtClean="0">
                  <a:solidFill>
                    <a:srgbClr val="0070C0"/>
                  </a:solidFill>
                </a:endParaRPr>
              </a:p>
              <a:p>
                <a:endParaRPr lang="en-US" sz="800" b="1" u="sng" dirty="0">
                  <a:solidFill>
                    <a:srgbClr val="0070C0"/>
                  </a:solidFill>
                </a:endParaRPr>
              </a:p>
              <a:p>
                <a:endParaRPr lang="en-US" sz="800" b="1" u="sng" dirty="0" smtClean="0">
                  <a:solidFill>
                    <a:srgbClr val="0070C0"/>
                  </a:solidFill>
                </a:endParaRPr>
              </a:p>
              <a:p>
                <a:endParaRPr lang="en-US" sz="800" b="1" u="sng" dirty="0" smtClean="0">
                  <a:solidFill>
                    <a:srgbClr val="0070C0"/>
                  </a:solidFill>
                </a:endParaRPr>
              </a:p>
              <a:p>
                <a:endParaRPr lang="en-US" sz="700" b="1" u="sng" dirty="0" smtClean="0">
                  <a:solidFill>
                    <a:srgbClr val="0070C0"/>
                  </a:solidFill>
                </a:endParaRPr>
              </a:p>
              <a:p>
                <a:endParaRPr lang="en-US" sz="700" b="1" u="sng" dirty="0" smtClean="0">
                  <a:solidFill>
                    <a:srgbClr val="0070C0"/>
                  </a:solidFill>
                </a:endParaRPr>
              </a:p>
            </p:txBody>
          </p:sp>
          <p:sp>
            <p:nvSpPr>
              <p:cNvPr id="78" name="TextBox 77"/>
              <p:cNvSpPr txBox="1"/>
              <p:nvPr/>
            </p:nvSpPr>
            <p:spPr>
              <a:xfrm>
                <a:off x="1887518" y="2475282"/>
                <a:ext cx="1948815" cy="215444"/>
              </a:xfrm>
              <a:prstGeom prst="rect">
                <a:avLst/>
              </a:prstGeom>
              <a:solidFill>
                <a:schemeClr val="bg1"/>
              </a:solidFill>
            </p:spPr>
            <p:txBody>
              <a:bodyPr wrap="square" rtlCol="0">
                <a:spAutoFit/>
              </a:bodyPr>
              <a:lstStyle/>
              <a:p>
                <a:r>
                  <a:rPr lang="en-US" sz="800" dirty="0" smtClean="0">
                    <a:solidFill>
                      <a:prstClr val="black"/>
                    </a:solidFill>
                  </a:rPr>
                  <a:t>PM Status Update for BUMED ID Project</a:t>
                </a:r>
                <a:endParaRPr lang="en-US" sz="800" dirty="0">
                  <a:solidFill>
                    <a:prstClr val="black"/>
                  </a:solidFill>
                </a:endParaRPr>
              </a:p>
            </p:txBody>
          </p:sp>
          <p:sp>
            <p:nvSpPr>
              <p:cNvPr id="79" name="TextBox 78"/>
              <p:cNvSpPr txBox="1"/>
              <p:nvPr/>
            </p:nvSpPr>
            <p:spPr>
              <a:xfrm>
                <a:off x="1289961" y="2482272"/>
                <a:ext cx="597557" cy="215444"/>
              </a:xfrm>
              <a:prstGeom prst="rect">
                <a:avLst/>
              </a:prstGeom>
              <a:solidFill>
                <a:schemeClr val="bg1"/>
              </a:solidFill>
            </p:spPr>
            <p:txBody>
              <a:bodyPr wrap="square" rtlCol="0">
                <a:spAutoFit/>
              </a:bodyPr>
              <a:lstStyle/>
              <a:p>
                <a:r>
                  <a:rPr lang="en-US" sz="800" dirty="0" smtClean="0">
                    <a:solidFill>
                      <a:prstClr val="white">
                        <a:lumMod val="50000"/>
                      </a:prstClr>
                    </a:solidFill>
                  </a:rPr>
                  <a:t>Subject:</a:t>
                </a:r>
                <a:endParaRPr lang="en-US" sz="800" dirty="0">
                  <a:solidFill>
                    <a:prstClr val="white">
                      <a:lumMod val="50000"/>
                    </a:prstClr>
                  </a:solidFill>
                </a:endParaRPr>
              </a:p>
            </p:txBody>
          </p:sp>
          <p:sp>
            <p:nvSpPr>
              <p:cNvPr id="80" name="TextBox 79"/>
              <p:cNvSpPr txBox="1"/>
              <p:nvPr/>
            </p:nvSpPr>
            <p:spPr>
              <a:xfrm>
                <a:off x="1285478" y="2241208"/>
                <a:ext cx="786011" cy="215444"/>
              </a:xfrm>
              <a:prstGeom prst="rect">
                <a:avLst/>
              </a:prstGeom>
              <a:solidFill>
                <a:schemeClr val="bg1"/>
              </a:solidFill>
            </p:spPr>
            <p:txBody>
              <a:bodyPr wrap="square" rtlCol="0">
                <a:spAutoFit/>
              </a:bodyPr>
              <a:lstStyle/>
              <a:p>
                <a:r>
                  <a:rPr lang="en-US" sz="800" dirty="0" smtClean="0">
                    <a:solidFill>
                      <a:prstClr val="white">
                        <a:lumMod val="50000"/>
                      </a:prstClr>
                    </a:solidFill>
                  </a:rPr>
                  <a:t>Attachments:</a:t>
                </a:r>
                <a:endParaRPr lang="en-US" sz="800" dirty="0">
                  <a:solidFill>
                    <a:prstClr val="white">
                      <a:lumMod val="50000"/>
                    </a:prstClr>
                  </a:solidFill>
                </a:endParaRPr>
              </a:p>
            </p:txBody>
          </p:sp>
          <p:sp>
            <p:nvSpPr>
              <p:cNvPr id="81" name="TextBox 80"/>
              <p:cNvSpPr txBox="1"/>
              <p:nvPr/>
            </p:nvSpPr>
            <p:spPr>
              <a:xfrm>
                <a:off x="1280832" y="2014304"/>
                <a:ext cx="786011" cy="215444"/>
              </a:xfrm>
              <a:prstGeom prst="rect">
                <a:avLst/>
              </a:prstGeom>
              <a:solidFill>
                <a:schemeClr val="bg1"/>
              </a:solidFill>
            </p:spPr>
            <p:txBody>
              <a:bodyPr wrap="square" rtlCol="0">
                <a:spAutoFit/>
              </a:bodyPr>
              <a:lstStyle/>
              <a:p>
                <a:r>
                  <a:rPr lang="en-US" sz="800" dirty="0" smtClean="0">
                    <a:solidFill>
                      <a:prstClr val="white">
                        <a:lumMod val="50000"/>
                      </a:prstClr>
                    </a:solidFill>
                  </a:rPr>
                  <a:t>Cc:</a:t>
                </a:r>
                <a:endParaRPr lang="en-US" sz="800" dirty="0">
                  <a:solidFill>
                    <a:prstClr val="white">
                      <a:lumMod val="50000"/>
                    </a:prstClr>
                  </a:solidFill>
                </a:endParaRPr>
              </a:p>
            </p:txBody>
          </p:sp>
          <p:sp>
            <p:nvSpPr>
              <p:cNvPr id="82" name="TextBox 81"/>
              <p:cNvSpPr txBox="1"/>
              <p:nvPr/>
            </p:nvSpPr>
            <p:spPr>
              <a:xfrm>
                <a:off x="1285478" y="1787307"/>
                <a:ext cx="388360" cy="215444"/>
              </a:xfrm>
              <a:prstGeom prst="rect">
                <a:avLst/>
              </a:prstGeom>
              <a:solidFill>
                <a:schemeClr val="bg1"/>
              </a:solidFill>
            </p:spPr>
            <p:txBody>
              <a:bodyPr wrap="square" rtlCol="0">
                <a:spAutoFit/>
              </a:bodyPr>
              <a:lstStyle/>
              <a:p>
                <a:r>
                  <a:rPr lang="en-US" sz="800" dirty="0" smtClean="0">
                    <a:solidFill>
                      <a:prstClr val="white">
                        <a:lumMod val="50000"/>
                      </a:prstClr>
                    </a:solidFill>
                  </a:rPr>
                  <a:t>To:</a:t>
                </a:r>
                <a:endParaRPr lang="en-US" sz="800" dirty="0">
                  <a:solidFill>
                    <a:prstClr val="white">
                      <a:lumMod val="50000"/>
                    </a:prstClr>
                  </a:solidFill>
                </a:endParaRPr>
              </a:p>
            </p:txBody>
          </p:sp>
        </p:grpSp>
        <p:grpSp>
          <p:nvGrpSpPr>
            <p:cNvPr id="65" name="Group 64"/>
            <p:cNvGrpSpPr/>
            <p:nvPr/>
          </p:nvGrpSpPr>
          <p:grpSpPr>
            <a:xfrm>
              <a:off x="2002347" y="2239482"/>
              <a:ext cx="5882379" cy="451244"/>
              <a:chOff x="2012434" y="2239482"/>
              <a:chExt cx="5882379" cy="451244"/>
            </a:xfrm>
          </p:grpSpPr>
          <p:grpSp>
            <p:nvGrpSpPr>
              <p:cNvPr id="67" name="Group 66"/>
              <p:cNvGrpSpPr/>
              <p:nvPr/>
            </p:nvGrpSpPr>
            <p:grpSpPr>
              <a:xfrm>
                <a:off x="2081410" y="2239482"/>
                <a:ext cx="5813403" cy="451244"/>
                <a:chOff x="2081410" y="2239482"/>
                <a:chExt cx="5813403" cy="451244"/>
              </a:xfrm>
            </p:grpSpPr>
            <p:pic>
              <p:nvPicPr>
                <p:cNvPr id="70"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93349" y="2489262"/>
                  <a:ext cx="201464" cy="201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TextBox 70"/>
                <p:cNvSpPr txBox="1"/>
                <p:nvPr/>
              </p:nvSpPr>
              <p:spPr>
                <a:xfrm>
                  <a:off x="2081410" y="2241208"/>
                  <a:ext cx="1850509" cy="215444"/>
                </a:xfrm>
                <a:prstGeom prst="rect">
                  <a:avLst/>
                </a:prstGeom>
                <a:solidFill>
                  <a:schemeClr val="bg1"/>
                </a:solidFill>
              </p:spPr>
              <p:txBody>
                <a:bodyPr wrap="square" rtlCol="0">
                  <a:spAutoFit/>
                </a:bodyPr>
                <a:lstStyle/>
                <a:p>
                  <a:r>
                    <a:rPr lang="en-US" sz="800" dirty="0" smtClean="0">
                      <a:solidFill>
                        <a:prstClr val="black"/>
                      </a:solidFill>
                    </a:rPr>
                    <a:t>SME_Session_Visual_BUMED.pptx</a:t>
                  </a:r>
                  <a:endParaRPr lang="en-US" sz="800" dirty="0">
                    <a:solidFill>
                      <a:prstClr val="black"/>
                    </a:solidFill>
                  </a:endParaRPr>
                </a:p>
              </p:txBody>
            </p:sp>
            <p:sp>
              <p:nvSpPr>
                <p:cNvPr id="72" name="TextBox 71"/>
                <p:cNvSpPr txBox="1"/>
                <p:nvPr/>
              </p:nvSpPr>
              <p:spPr>
                <a:xfrm>
                  <a:off x="4005686" y="2239482"/>
                  <a:ext cx="1850509" cy="215444"/>
                </a:xfrm>
                <a:prstGeom prst="rect">
                  <a:avLst/>
                </a:prstGeom>
                <a:solidFill>
                  <a:schemeClr val="bg1"/>
                </a:solidFill>
              </p:spPr>
              <p:txBody>
                <a:bodyPr wrap="square" rtlCol="0">
                  <a:spAutoFit/>
                </a:bodyPr>
                <a:lstStyle/>
                <a:p>
                  <a:r>
                    <a:rPr lang="en-US" sz="800" dirty="0" smtClean="0">
                      <a:solidFill>
                        <a:prstClr val="black"/>
                      </a:solidFill>
                    </a:rPr>
                    <a:t>SME_Session_Notes_BUMED.docx</a:t>
                  </a:r>
                  <a:endParaRPr lang="en-US" sz="800" dirty="0">
                    <a:solidFill>
                      <a:prstClr val="black"/>
                    </a:solidFill>
                  </a:endParaRPr>
                </a:p>
              </p:txBody>
            </p:sp>
          </p:grpSp>
          <p:pic>
            <p:nvPicPr>
              <p:cNvPr id="68"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12434" y="2295422"/>
                <a:ext cx="119182" cy="11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940679" y="2276071"/>
                <a:ext cx="133060" cy="13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6" name="Rectangle 65"/>
            <p:cNvSpPr/>
            <p:nvPr/>
          </p:nvSpPr>
          <p:spPr>
            <a:xfrm>
              <a:off x="7424420" y="1524000"/>
              <a:ext cx="456482" cy="241339"/>
            </a:xfrm>
            <a:prstGeom prst="rect">
              <a:avLst/>
            </a:prstGeom>
            <a:noFill/>
            <a:ln w="12700">
              <a:solidFill>
                <a:schemeClr val="accent6">
                  <a:lumMod val="75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66714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3012" y="990600"/>
            <a:ext cx="6637977" cy="274320"/>
            <a:chOff x="1210623" y="990600"/>
            <a:chExt cx="6637977" cy="274320"/>
          </a:xfrm>
        </p:grpSpPr>
        <p:sp>
          <p:nvSpPr>
            <p:cNvPr id="3" name="Round Same Side Corner Rectangle 2"/>
            <p:cNvSpPr/>
            <p:nvPr/>
          </p:nvSpPr>
          <p:spPr>
            <a:xfrm>
              <a:off x="1210623"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Analysis</a:t>
              </a:r>
              <a:endParaRPr lang="en-US" sz="1100" dirty="0">
                <a:solidFill>
                  <a:prstClr val="white"/>
                </a:solidFill>
                <a:latin typeface="Aharoni" panose="02010803020104030203" pitchFamily="2" charset="-79"/>
                <a:cs typeface="Aharoni" panose="02010803020104030203" pitchFamily="2" charset="-79"/>
              </a:endParaRPr>
            </a:p>
          </p:txBody>
        </p:sp>
        <p:sp>
          <p:nvSpPr>
            <p:cNvPr id="4" name="Round Same Side Corner Rectangle 3"/>
            <p:cNvSpPr/>
            <p:nvPr/>
          </p:nvSpPr>
          <p:spPr>
            <a:xfrm>
              <a:off x="2550077" y="990600"/>
              <a:ext cx="1280160" cy="274320"/>
            </a:xfrm>
            <a:prstGeom prst="round2SameRect">
              <a:avLst/>
            </a:prstGeom>
            <a:solidFill>
              <a:srgbClr val="FFFF00"/>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black">
                      <a:lumMod val="95000"/>
                      <a:lumOff val="5000"/>
                    </a:prstClr>
                  </a:solidFill>
                  <a:latin typeface="Aharoni" panose="02010803020104030203" pitchFamily="2" charset="-79"/>
                  <a:cs typeface="Aharoni" panose="02010803020104030203" pitchFamily="2" charset="-79"/>
                </a:rPr>
                <a:t>Design</a:t>
              </a:r>
              <a:endParaRPr lang="en-US" sz="1100" b="1" dirty="0">
                <a:solidFill>
                  <a:prstClr val="black">
                    <a:lumMod val="95000"/>
                    <a:lumOff val="5000"/>
                  </a:prstClr>
                </a:solidFill>
                <a:latin typeface="Aharoni" panose="02010803020104030203" pitchFamily="2" charset="-79"/>
                <a:cs typeface="Aharoni" panose="02010803020104030203" pitchFamily="2" charset="-79"/>
              </a:endParaRPr>
            </a:p>
          </p:txBody>
        </p:sp>
        <p:sp>
          <p:nvSpPr>
            <p:cNvPr id="5" name="Round Same Side Corner Rectangle 4"/>
            <p:cNvSpPr/>
            <p:nvPr/>
          </p:nvSpPr>
          <p:spPr>
            <a:xfrm>
              <a:off x="3889531"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Development</a:t>
              </a:r>
              <a:endParaRPr lang="en-US" sz="1100" dirty="0">
                <a:solidFill>
                  <a:prstClr val="white"/>
                </a:solidFill>
                <a:latin typeface="Aharoni" panose="02010803020104030203" pitchFamily="2" charset="-79"/>
                <a:cs typeface="Aharoni" panose="02010803020104030203" pitchFamily="2" charset="-79"/>
              </a:endParaRPr>
            </a:p>
          </p:txBody>
        </p:sp>
        <p:sp>
          <p:nvSpPr>
            <p:cNvPr id="6" name="Round Same Side Corner Rectangle 5"/>
            <p:cNvSpPr/>
            <p:nvPr/>
          </p:nvSpPr>
          <p:spPr>
            <a:xfrm>
              <a:off x="5228985"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Implementation</a:t>
              </a:r>
              <a:endParaRPr lang="en-US" sz="1100" dirty="0">
                <a:solidFill>
                  <a:prstClr val="white"/>
                </a:solidFill>
                <a:latin typeface="Aharoni" panose="02010803020104030203" pitchFamily="2" charset="-79"/>
                <a:cs typeface="Aharoni" panose="02010803020104030203" pitchFamily="2" charset="-79"/>
              </a:endParaRPr>
            </a:p>
          </p:txBody>
        </p:sp>
        <p:sp>
          <p:nvSpPr>
            <p:cNvPr id="7" name="Round Same Side Corner Rectangle 6"/>
            <p:cNvSpPr/>
            <p:nvPr/>
          </p:nvSpPr>
          <p:spPr>
            <a:xfrm>
              <a:off x="6568440"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Evaluation</a:t>
              </a:r>
              <a:endParaRPr lang="en-US" sz="1100" dirty="0">
                <a:solidFill>
                  <a:prstClr val="white"/>
                </a:solidFill>
                <a:latin typeface="Aharoni" panose="02010803020104030203" pitchFamily="2" charset="-79"/>
                <a:cs typeface="Aharoni" panose="02010803020104030203" pitchFamily="2" charset="-79"/>
              </a:endParaRPr>
            </a:p>
          </p:txBody>
        </p:sp>
      </p:grpSp>
      <p:sp>
        <p:nvSpPr>
          <p:cNvPr id="8" name="Rounded Rectangle 7"/>
          <p:cNvSpPr/>
          <p:nvPr/>
        </p:nvSpPr>
        <p:spPr>
          <a:xfrm>
            <a:off x="927860" y="2057400"/>
            <a:ext cx="6172200" cy="3962400"/>
          </a:xfrm>
          <a:prstGeom prst="roundRect">
            <a:avLst/>
          </a:prstGeom>
          <a:solidFill>
            <a:schemeClr val="bg1"/>
          </a:solidFill>
          <a:ln w="3175">
            <a:solidFill>
              <a:schemeClr val="bg1">
                <a:lumMod val="95000"/>
              </a:schemeClr>
            </a:solid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5146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184" y="3000375"/>
            <a:ext cx="373712"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0691" y="4114800"/>
            <a:ext cx="390698"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2403" y="5143500"/>
            <a:ext cx="387275"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2724444108"/>
              </p:ext>
            </p:extLst>
          </p:nvPr>
        </p:nvGraphicFramePr>
        <p:xfrm>
          <a:off x="1285500" y="2179320"/>
          <a:ext cx="4846320" cy="251460"/>
        </p:xfrm>
        <a:graphic>
          <a:graphicData uri="http://schemas.openxmlformats.org/drawingml/2006/table">
            <a:tbl>
              <a:tblPr firstRow="1" bandRow="1">
                <a:tableStyleId>{3B4B98B0-60AC-42C2-AFA5-B58CD77FA1E5}</a:tableStyleId>
              </a:tblPr>
              <a:tblGrid>
                <a:gridCol w="640080"/>
                <a:gridCol w="640080"/>
                <a:gridCol w="640080"/>
                <a:gridCol w="640080"/>
                <a:gridCol w="822960"/>
                <a:gridCol w="822960"/>
                <a:gridCol w="640080"/>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grpSp>
        <p:nvGrpSpPr>
          <p:cNvPr id="31" name="Group 30"/>
          <p:cNvGrpSpPr/>
          <p:nvPr/>
        </p:nvGrpSpPr>
        <p:grpSpPr>
          <a:xfrm>
            <a:off x="2909936" y="2221675"/>
            <a:ext cx="170411" cy="167640"/>
            <a:chOff x="6619340" y="2534426"/>
            <a:chExt cx="170411" cy="167640"/>
          </a:xfrm>
          <a:effectLst>
            <a:glow rad="63500">
              <a:srgbClr val="FFFF00">
                <a:alpha val="40000"/>
              </a:srgbClr>
            </a:glow>
          </a:effectLst>
        </p:grpSpPr>
        <p:cxnSp>
          <p:nvCxnSpPr>
            <p:cNvPr id="32" name="Straight Connector 31"/>
            <p:cNvCxnSpPr/>
            <p:nvPr/>
          </p:nvCxnSpPr>
          <p:spPr>
            <a:xfrm>
              <a:off x="6619340" y="2534426"/>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81800" y="2534426"/>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678875" y="2235135"/>
            <a:ext cx="174335" cy="167640"/>
            <a:chOff x="6043653" y="2651098"/>
            <a:chExt cx="174335" cy="167640"/>
          </a:xfrm>
          <a:effectLst>
            <a:glow rad="63500">
              <a:srgbClr val="FFFF00">
                <a:alpha val="40000"/>
              </a:srgbClr>
            </a:glow>
          </a:effectLst>
        </p:grpSpPr>
        <p:cxnSp>
          <p:nvCxnSpPr>
            <p:cNvPr id="35" name="Straight Connector 34"/>
            <p:cNvCxnSpPr/>
            <p:nvPr/>
          </p:nvCxnSpPr>
          <p:spPr>
            <a:xfrm rot="10800000">
              <a:off x="6047577" y="2818738"/>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6043653" y="2651098"/>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custDataLst>
              <p:tags r:id="rId1"/>
            </p:custDataLst>
          </p:nvPr>
        </p:nvSpPr>
        <p:spPr>
          <a:xfrm>
            <a:off x="6551420" y="2207743"/>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26" name="TextBox 25"/>
          <p:cNvSpPr txBox="1"/>
          <p:nvPr/>
        </p:nvSpPr>
        <p:spPr>
          <a:xfrm>
            <a:off x="6560324" y="2165845"/>
            <a:ext cx="182880" cy="196355"/>
          </a:xfrm>
          <a:prstGeom prst="rect">
            <a:avLst/>
          </a:prstGeom>
          <a:noFill/>
        </p:spPr>
        <p:txBody>
          <a:bodyPr wrap="square" rtlCol="0" anchor="ctr">
            <a:spAutoFit/>
          </a:bodyPr>
          <a:lstStyle/>
          <a:p>
            <a:pPr algn="ctr"/>
            <a:r>
              <a:rPr lang="en-US" sz="1400" b="1" dirty="0" smtClean="0">
                <a:solidFill>
                  <a:prstClr val="black"/>
                </a:solidFill>
                <a:latin typeface="Aharoni" pitchFamily="2" charset="-79"/>
                <a:cs typeface="Aharoni" pitchFamily="2" charset="-79"/>
              </a:rPr>
              <a:t>x</a:t>
            </a:r>
            <a:endParaRPr lang="en-US" sz="1400" b="1" dirty="0">
              <a:solidFill>
                <a:prstClr val="black"/>
              </a:solidFill>
              <a:latin typeface="Aharoni" pitchFamily="2" charset="-79"/>
              <a:cs typeface="Aharoni" pitchFamily="2" charset="-79"/>
            </a:endParaRPr>
          </a:p>
        </p:txBody>
      </p:sp>
      <p:grpSp>
        <p:nvGrpSpPr>
          <p:cNvPr id="29" name="Group 28"/>
          <p:cNvGrpSpPr/>
          <p:nvPr/>
        </p:nvGrpSpPr>
        <p:grpSpPr>
          <a:xfrm>
            <a:off x="2522642" y="1327605"/>
            <a:ext cx="4563958" cy="753690"/>
            <a:chOff x="2552222" y="1295399"/>
            <a:chExt cx="4563958" cy="753690"/>
          </a:xfrm>
        </p:grpSpPr>
        <p:sp>
          <p:nvSpPr>
            <p:cNvPr id="30" name="Flowchart: Alternate Process 29"/>
            <p:cNvSpPr/>
            <p:nvPr/>
          </p:nvSpPr>
          <p:spPr>
            <a:xfrm>
              <a:off x="2592466" y="1333401"/>
              <a:ext cx="4494134" cy="675973"/>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7" name="Group 36"/>
            <p:cNvGrpSpPr/>
            <p:nvPr/>
          </p:nvGrpSpPr>
          <p:grpSpPr>
            <a:xfrm>
              <a:off x="2707064" y="1333401"/>
              <a:ext cx="659249" cy="658207"/>
              <a:chOff x="2617352" y="1363111"/>
              <a:chExt cx="659249" cy="748874"/>
            </a:xfrm>
          </p:grpSpPr>
          <p:pic>
            <p:nvPicPr>
              <p:cNvPr id="59"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7352" y="1363111"/>
                <a:ext cx="659248" cy="54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TextBox 59"/>
              <p:cNvSpPr txBox="1"/>
              <p:nvPr/>
            </p:nvSpPr>
            <p:spPr>
              <a:xfrm>
                <a:off x="2617353" y="1891492"/>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Sketching</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38" name="Group 37"/>
            <p:cNvGrpSpPr/>
            <p:nvPr/>
          </p:nvGrpSpPr>
          <p:grpSpPr>
            <a:xfrm>
              <a:off x="3531752" y="1379746"/>
              <a:ext cx="659248" cy="611862"/>
              <a:chOff x="3364373" y="1389787"/>
              <a:chExt cx="659248" cy="696145"/>
            </a:xfrm>
          </p:grpSpPr>
          <p:sp>
            <p:nvSpPr>
              <p:cNvPr id="57" name="TextBox 56"/>
              <p:cNvSpPr txBox="1"/>
              <p:nvPr/>
            </p:nvSpPr>
            <p:spPr>
              <a:xfrm>
                <a:off x="3364373" y="1865439"/>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Modeling</a:t>
                </a:r>
                <a:endParaRPr lang="en-US" sz="800" dirty="0">
                  <a:solidFill>
                    <a:prstClr val="black"/>
                  </a:solidFill>
                  <a:latin typeface="Aharoni" panose="02010803020104030203" pitchFamily="2" charset="-79"/>
                  <a:cs typeface="Aharoni" panose="02010803020104030203" pitchFamily="2" charset="-79"/>
                </a:endParaRPr>
              </a:p>
            </p:txBody>
          </p:sp>
          <p:pic>
            <p:nvPicPr>
              <p:cNvPr id="58"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11975" y="1389787"/>
                <a:ext cx="487892" cy="48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9" name="Group 38"/>
            <p:cNvGrpSpPr/>
            <p:nvPr/>
          </p:nvGrpSpPr>
          <p:grpSpPr>
            <a:xfrm>
              <a:off x="6017706" y="1390474"/>
              <a:ext cx="840294" cy="606310"/>
              <a:chOff x="4036506" y="1430616"/>
              <a:chExt cx="840294" cy="689828"/>
            </a:xfrm>
          </p:grpSpPr>
          <p:grpSp>
            <p:nvGrpSpPr>
              <p:cNvPr id="53" name="Group 52"/>
              <p:cNvGrpSpPr/>
              <p:nvPr/>
            </p:nvGrpSpPr>
            <p:grpSpPr>
              <a:xfrm>
                <a:off x="4036506" y="1430616"/>
                <a:ext cx="840294" cy="689828"/>
                <a:chOff x="4036506" y="1430616"/>
                <a:chExt cx="840294" cy="689828"/>
              </a:xfrm>
            </p:grpSpPr>
            <p:sp>
              <p:nvSpPr>
                <p:cNvPr id="55" name="TextBox 54"/>
                <p:cNvSpPr txBox="1"/>
                <p:nvPr/>
              </p:nvSpPr>
              <p:spPr>
                <a:xfrm>
                  <a:off x="4036506" y="1905000"/>
                  <a:ext cx="840294"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Collaboration</a:t>
                  </a:r>
                  <a:endParaRPr lang="en-US" sz="800" dirty="0">
                    <a:solidFill>
                      <a:prstClr val="black"/>
                    </a:solidFill>
                    <a:latin typeface="Aharoni" panose="02010803020104030203" pitchFamily="2" charset="-79"/>
                    <a:cs typeface="Aharoni" panose="02010803020104030203" pitchFamily="2" charset="-79"/>
                  </a:endParaRPr>
                </a:p>
              </p:txBody>
            </p:sp>
            <p:pic>
              <p:nvPicPr>
                <p:cNvPr id="56"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30435"/>
                <a:stretch/>
              </p:blipFill>
              <p:spPr bwMode="auto">
                <a:xfrm>
                  <a:off x="4213162" y="1430616"/>
                  <a:ext cx="486982" cy="47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4" name="Freeform 53"/>
              <p:cNvSpPr/>
              <p:nvPr/>
            </p:nvSpPr>
            <p:spPr>
              <a:xfrm>
                <a:off x="4620104" y="1435034"/>
                <a:ext cx="123839" cy="160613"/>
              </a:xfrm>
              <a:custGeom>
                <a:avLst/>
                <a:gdLst>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3521 w 122593"/>
                  <a:gd name="connsiteY4" fmla="*/ 11181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1616 w 122593"/>
                  <a:gd name="connsiteY4" fmla="*/ 10800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08003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13718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9303"/>
                  <a:gd name="connsiteX1" fmla="*/ 180 w 122592"/>
                  <a:gd name="connsiteY1" fmla="*/ 31803 h 159303"/>
                  <a:gd name="connsiteX2" fmla="*/ 42090 w 122592"/>
                  <a:gd name="connsiteY2" fmla="*/ 66093 h 159303"/>
                  <a:gd name="connsiteX3" fmla="*/ 30660 w 122592"/>
                  <a:gd name="connsiteY3" fmla="*/ 117528 h 159303"/>
                  <a:gd name="connsiteX4" fmla="*/ 51615 w 122592"/>
                  <a:gd name="connsiteY4" fmla="*/ 113718 h 159303"/>
                  <a:gd name="connsiteX5" fmla="*/ 53520 w 122592"/>
                  <a:gd name="connsiteY5" fmla="*/ 157533 h 159303"/>
                  <a:gd name="connsiteX6" fmla="*/ 91620 w 122592"/>
                  <a:gd name="connsiteY6" fmla="*/ 149913 h 159303"/>
                  <a:gd name="connsiteX7" fmla="*/ 122100 w 122592"/>
                  <a:gd name="connsiteY7" fmla="*/ 142293 h 159303"/>
                  <a:gd name="connsiteX8" fmla="*/ 106860 w 122592"/>
                  <a:gd name="connsiteY8" fmla="*/ 77523 h 159303"/>
                  <a:gd name="connsiteX9" fmla="*/ 61140 w 122592"/>
                  <a:gd name="connsiteY9" fmla="*/ 1323 h 159303"/>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53520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43995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0871"/>
                  <a:gd name="connsiteX1" fmla="*/ 180 w 122592"/>
                  <a:gd name="connsiteY1" fmla="*/ 31803 h 160871"/>
                  <a:gd name="connsiteX2" fmla="*/ 42090 w 122592"/>
                  <a:gd name="connsiteY2" fmla="*/ 66093 h 160871"/>
                  <a:gd name="connsiteX3" fmla="*/ 30660 w 122592"/>
                  <a:gd name="connsiteY3" fmla="*/ 117528 h 160871"/>
                  <a:gd name="connsiteX4" fmla="*/ 59235 w 122592"/>
                  <a:gd name="connsiteY4" fmla="*/ 121338 h 160871"/>
                  <a:gd name="connsiteX5" fmla="*/ 43995 w 122592"/>
                  <a:gd name="connsiteY5" fmla="*/ 157533 h 160871"/>
                  <a:gd name="connsiteX6" fmla="*/ 85905 w 122592"/>
                  <a:gd name="connsiteY6" fmla="*/ 157533 h 160871"/>
                  <a:gd name="connsiteX7" fmla="*/ 122100 w 122592"/>
                  <a:gd name="connsiteY7" fmla="*/ 142293 h 160871"/>
                  <a:gd name="connsiteX8" fmla="*/ 106860 w 122592"/>
                  <a:gd name="connsiteY8" fmla="*/ 77523 h 160871"/>
                  <a:gd name="connsiteX9" fmla="*/ 61140 w 122592"/>
                  <a:gd name="connsiteY9" fmla="*/ 1323 h 160871"/>
                  <a:gd name="connsiteX0" fmla="*/ 61440 w 122892"/>
                  <a:gd name="connsiteY0" fmla="*/ 1373 h 160921"/>
                  <a:gd name="connsiteX1" fmla="*/ 480 w 122892"/>
                  <a:gd name="connsiteY1" fmla="*/ 31853 h 160921"/>
                  <a:gd name="connsiteX2" fmla="*/ 32865 w 122892"/>
                  <a:gd name="connsiteY2" fmla="*/ 73763 h 160921"/>
                  <a:gd name="connsiteX3" fmla="*/ 30960 w 122892"/>
                  <a:gd name="connsiteY3" fmla="*/ 117578 h 160921"/>
                  <a:gd name="connsiteX4" fmla="*/ 59535 w 122892"/>
                  <a:gd name="connsiteY4" fmla="*/ 121388 h 160921"/>
                  <a:gd name="connsiteX5" fmla="*/ 44295 w 122892"/>
                  <a:gd name="connsiteY5" fmla="*/ 157583 h 160921"/>
                  <a:gd name="connsiteX6" fmla="*/ 86205 w 122892"/>
                  <a:gd name="connsiteY6" fmla="*/ 157583 h 160921"/>
                  <a:gd name="connsiteX7" fmla="*/ 122400 w 122892"/>
                  <a:gd name="connsiteY7" fmla="*/ 142343 h 160921"/>
                  <a:gd name="connsiteX8" fmla="*/ 107160 w 122892"/>
                  <a:gd name="connsiteY8" fmla="*/ 77573 h 160921"/>
                  <a:gd name="connsiteX9" fmla="*/ 61440 w 122892"/>
                  <a:gd name="connsiteY9" fmla="*/ 1373 h 160921"/>
                  <a:gd name="connsiteX0" fmla="*/ 61429 w 122881"/>
                  <a:gd name="connsiteY0" fmla="*/ 1373 h 160921"/>
                  <a:gd name="connsiteX1" fmla="*/ 469 w 122881"/>
                  <a:gd name="connsiteY1" fmla="*/ 31853 h 160921"/>
                  <a:gd name="connsiteX2" fmla="*/ 32854 w 122881"/>
                  <a:gd name="connsiteY2" fmla="*/ 73763 h 160921"/>
                  <a:gd name="connsiteX3" fmla="*/ 25234 w 122881"/>
                  <a:gd name="connsiteY3" fmla="*/ 127103 h 160921"/>
                  <a:gd name="connsiteX4" fmla="*/ 59524 w 122881"/>
                  <a:gd name="connsiteY4" fmla="*/ 121388 h 160921"/>
                  <a:gd name="connsiteX5" fmla="*/ 44284 w 122881"/>
                  <a:gd name="connsiteY5" fmla="*/ 157583 h 160921"/>
                  <a:gd name="connsiteX6" fmla="*/ 86194 w 122881"/>
                  <a:gd name="connsiteY6" fmla="*/ 157583 h 160921"/>
                  <a:gd name="connsiteX7" fmla="*/ 122389 w 122881"/>
                  <a:gd name="connsiteY7" fmla="*/ 142343 h 160921"/>
                  <a:gd name="connsiteX8" fmla="*/ 107149 w 122881"/>
                  <a:gd name="connsiteY8" fmla="*/ 77573 h 160921"/>
                  <a:gd name="connsiteX9" fmla="*/ 61429 w 122881"/>
                  <a:gd name="connsiteY9" fmla="*/ 1373 h 160921"/>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4428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3666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17 w 122869"/>
                  <a:gd name="connsiteY0" fmla="*/ 1373 h 160650"/>
                  <a:gd name="connsiteX1" fmla="*/ 457 w 122869"/>
                  <a:gd name="connsiteY1" fmla="*/ 31853 h 160650"/>
                  <a:gd name="connsiteX2" fmla="*/ 32842 w 122869"/>
                  <a:gd name="connsiteY2" fmla="*/ 73763 h 160650"/>
                  <a:gd name="connsiteX3" fmla="*/ 19507 w 122869"/>
                  <a:gd name="connsiteY3" fmla="*/ 127103 h 160650"/>
                  <a:gd name="connsiteX4" fmla="*/ 49987 w 122869"/>
                  <a:gd name="connsiteY4" fmla="*/ 125198 h 160650"/>
                  <a:gd name="connsiteX5" fmla="*/ 36652 w 122869"/>
                  <a:gd name="connsiteY5" fmla="*/ 157583 h 160650"/>
                  <a:gd name="connsiteX6" fmla="*/ 86182 w 122869"/>
                  <a:gd name="connsiteY6" fmla="*/ 157583 h 160650"/>
                  <a:gd name="connsiteX7" fmla="*/ 122377 w 122869"/>
                  <a:gd name="connsiteY7" fmla="*/ 142343 h 160650"/>
                  <a:gd name="connsiteX8" fmla="*/ 107137 w 122869"/>
                  <a:gd name="connsiteY8" fmla="*/ 77573 h 160650"/>
                  <a:gd name="connsiteX9" fmla="*/ 61417 w 122869"/>
                  <a:gd name="connsiteY9" fmla="*/ 1373 h 160650"/>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3726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9441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39" h="160613">
                    <a:moveTo>
                      <a:pt x="62387" y="1336"/>
                    </a:moveTo>
                    <a:cubicBezTo>
                      <a:pt x="44607" y="-6284"/>
                      <a:pt x="8412" y="20704"/>
                      <a:pt x="1427" y="31816"/>
                    </a:cubicBezTo>
                    <a:cubicBezTo>
                      <a:pt x="-5558" y="42928"/>
                      <a:pt x="15079" y="61026"/>
                      <a:pt x="20476" y="68011"/>
                    </a:cubicBezTo>
                    <a:cubicBezTo>
                      <a:pt x="25873" y="74996"/>
                      <a:pt x="33812" y="69599"/>
                      <a:pt x="33812" y="79441"/>
                    </a:cubicBezTo>
                    <a:cubicBezTo>
                      <a:pt x="33812" y="89283"/>
                      <a:pt x="17620" y="119446"/>
                      <a:pt x="20477" y="127066"/>
                    </a:cubicBezTo>
                    <a:cubicBezTo>
                      <a:pt x="23334" y="134686"/>
                      <a:pt x="48100" y="120081"/>
                      <a:pt x="50957" y="125161"/>
                    </a:cubicBezTo>
                    <a:cubicBezTo>
                      <a:pt x="53814" y="130241"/>
                      <a:pt x="31590" y="152149"/>
                      <a:pt x="37622" y="157546"/>
                    </a:cubicBezTo>
                    <a:cubicBezTo>
                      <a:pt x="43655" y="162944"/>
                      <a:pt x="72865" y="160086"/>
                      <a:pt x="87152" y="157546"/>
                    </a:cubicBezTo>
                    <a:cubicBezTo>
                      <a:pt x="101439" y="155006"/>
                      <a:pt x="120807" y="154371"/>
                      <a:pt x="123347" y="142306"/>
                    </a:cubicBezTo>
                    <a:cubicBezTo>
                      <a:pt x="125887" y="130241"/>
                      <a:pt x="118267" y="98491"/>
                      <a:pt x="108107" y="77536"/>
                    </a:cubicBezTo>
                    <a:cubicBezTo>
                      <a:pt x="97947" y="56581"/>
                      <a:pt x="80167" y="8956"/>
                      <a:pt x="62387" y="1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 name="Group 39"/>
            <p:cNvGrpSpPr/>
            <p:nvPr/>
          </p:nvGrpSpPr>
          <p:grpSpPr>
            <a:xfrm>
              <a:off x="4441768" y="1374612"/>
              <a:ext cx="816032" cy="622172"/>
              <a:chOff x="4441768" y="1374612"/>
              <a:chExt cx="816032" cy="622172"/>
            </a:xfrm>
          </p:grpSpPr>
          <p:pic>
            <p:nvPicPr>
              <p:cNvPr id="51" name="Picture 8"/>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851" t="809" r="2548" b="1221"/>
              <a:stretch/>
            </p:blipFill>
            <p:spPr bwMode="auto">
              <a:xfrm>
                <a:off x="4495800" y="1374612"/>
                <a:ext cx="601980" cy="42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Box 51"/>
              <p:cNvSpPr txBox="1"/>
              <p:nvPr/>
            </p:nvSpPr>
            <p:spPr>
              <a:xfrm>
                <a:off x="4441768" y="1807424"/>
                <a:ext cx="816032" cy="189360"/>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Objectives</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41" name="Group 40"/>
            <p:cNvGrpSpPr/>
            <p:nvPr/>
          </p:nvGrpSpPr>
          <p:grpSpPr>
            <a:xfrm>
              <a:off x="5308138" y="1429029"/>
              <a:ext cx="864062" cy="599342"/>
              <a:chOff x="4850938" y="1447800"/>
              <a:chExt cx="864062" cy="681900"/>
            </a:xfrm>
          </p:grpSpPr>
          <p:sp>
            <p:nvSpPr>
              <p:cNvPr id="44" name="TextBox 43"/>
              <p:cNvSpPr txBox="1"/>
              <p:nvPr/>
            </p:nvSpPr>
            <p:spPr>
              <a:xfrm>
                <a:off x="4850938" y="1914256"/>
                <a:ext cx="864062"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Templates</a:t>
                </a:r>
                <a:endParaRPr lang="en-US" sz="800" dirty="0">
                  <a:solidFill>
                    <a:prstClr val="black"/>
                  </a:solidFill>
                  <a:latin typeface="Aharoni" panose="02010803020104030203" pitchFamily="2" charset="-79"/>
                  <a:cs typeface="Aharoni" panose="02010803020104030203" pitchFamily="2" charset="-79"/>
                </a:endParaRPr>
              </a:p>
            </p:txBody>
          </p:sp>
          <p:sp>
            <p:nvSpPr>
              <p:cNvPr id="45" name="Rectangle 44"/>
              <p:cNvSpPr/>
              <p:nvPr/>
            </p:nvSpPr>
            <p:spPr>
              <a:xfrm>
                <a:off x="4953000" y="1447800"/>
                <a:ext cx="457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46" name="Rectangle 45"/>
              <p:cNvSpPr/>
              <p:nvPr/>
            </p:nvSpPr>
            <p:spPr>
              <a:xfrm>
                <a:off x="4996815" y="1476470"/>
                <a:ext cx="215266" cy="19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5237798" y="1476470"/>
                <a:ext cx="139066" cy="132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p:nvSpPr>
            <p:spPr>
              <a:xfrm>
                <a:off x="5170170" y="1702550"/>
                <a:ext cx="206693" cy="168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 name="Straight Connector 48"/>
              <p:cNvCxnSpPr/>
              <p:nvPr/>
            </p:nvCxnSpPr>
            <p:spPr>
              <a:xfrm>
                <a:off x="5170170" y="1702550"/>
                <a:ext cx="206693" cy="16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168027" y="1728019"/>
                <a:ext cx="206693" cy="135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Round Same Side Corner Rectangle 41"/>
            <p:cNvSpPr/>
            <p:nvPr/>
          </p:nvSpPr>
          <p:spPr>
            <a:xfrm rot="16200000">
              <a:off x="3097195" y="750426"/>
              <a:ext cx="753690" cy="1843636"/>
            </a:xfrm>
            <a:prstGeom prst="round2SameRect">
              <a:avLst/>
            </a:prstGeom>
            <a:solidFill>
              <a:srgbClr val="A6A6A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ound Same Side Corner Rectangle 42"/>
            <p:cNvSpPr/>
            <p:nvPr/>
          </p:nvSpPr>
          <p:spPr>
            <a:xfrm rot="5400000">
              <a:off x="5772045" y="704954"/>
              <a:ext cx="753689" cy="1934580"/>
            </a:xfrm>
            <a:prstGeom prst="round2SameRect">
              <a:avLst/>
            </a:prstGeom>
            <a:solidFill>
              <a:srgbClr val="A6A6A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2" name="TextBox 61"/>
          <p:cNvSpPr txBox="1"/>
          <p:nvPr/>
        </p:nvSpPr>
        <p:spPr>
          <a:xfrm>
            <a:off x="6206844" y="2197925"/>
            <a:ext cx="182880" cy="196355"/>
          </a:xfrm>
          <a:prstGeom prst="rect">
            <a:avLst/>
          </a:prstGeom>
          <a:noFill/>
        </p:spPr>
        <p:txBody>
          <a:bodyPr wrap="square" rtlCol="0" anchor="ctr">
            <a:spAutoFit/>
          </a:bodyPr>
          <a:lstStyle/>
          <a:p>
            <a:pPr algn="ctr"/>
            <a:r>
              <a:rPr lang="en-US" sz="1400" b="1" dirty="0" smtClean="0">
                <a:solidFill>
                  <a:prstClr val="black"/>
                </a:solidFill>
                <a:latin typeface="Aharoni" pitchFamily="2" charset="-79"/>
                <a:cs typeface="Aharoni" pitchFamily="2" charset="-79"/>
              </a:rPr>
              <a:t>x</a:t>
            </a:r>
            <a:endParaRPr lang="en-US" sz="1400" b="1" dirty="0">
              <a:solidFill>
                <a:prstClr val="black"/>
              </a:solidFill>
              <a:latin typeface="Aharoni" pitchFamily="2" charset="-79"/>
              <a:cs typeface="Aharoni" pitchFamily="2" charset="-79"/>
            </a:endParaRPr>
          </a:p>
        </p:txBody>
      </p:sp>
      <p:sp>
        <p:nvSpPr>
          <p:cNvPr id="63" name="TextBox 62"/>
          <p:cNvSpPr txBox="1"/>
          <p:nvPr>
            <p:custDataLst>
              <p:tags r:id="rId2"/>
            </p:custDataLst>
          </p:nvPr>
        </p:nvSpPr>
        <p:spPr>
          <a:xfrm>
            <a:off x="6233160" y="2209231"/>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cxnSp>
        <p:nvCxnSpPr>
          <p:cNvPr id="11" name="Straight Connector 10"/>
          <p:cNvCxnSpPr/>
          <p:nvPr/>
        </p:nvCxnSpPr>
        <p:spPr>
          <a:xfrm>
            <a:off x="6229184" y="2362200"/>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74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3012" y="990600"/>
            <a:ext cx="6637977" cy="274320"/>
            <a:chOff x="1210623" y="990600"/>
            <a:chExt cx="6637977" cy="274320"/>
          </a:xfrm>
        </p:grpSpPr>
        <p:sp>
          <p:nvSpPr>
            <p:cNvPr id="3" name="Round Same Side Corner Rectangle 2"/>
            <p:cNvSpPr/>
            <p:nvPr/>
          </p:nvSpPr>
          <p:spPr>
            <a:xfrm>
              <a:off x="1210623"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Analysis</a:t>
              </a:r>
              <a:endParaRPr lang="en-US" sz="1100" dirty="0">
                <a:solidFill>
                  <a:prstClr val="white"/>
                </a:solidFill>
                <a:latin typeface="Aharoni" panose="02010803020104030203" pitchFamily="2" charset="-79"/>
                <a:cs typeface="Aharoni" panose="02010803020104030203" pitchFamily="2" charset="-79"/>
              </a:endParaRPr>
            </a:p>
          </p:txBody>
        </p:sp>
        <p:sp>
          <p:nvSpPr>
            <p:cNvPr id="4" name="Round Same Side Corner Rectangle 3"/>
            <p:cNvSpPr/>
            <p:nvPr/>
          </p:nvSpPr>
          <p:spPr>
            <a:xfrm>
              <a:off x="2550077" y="990600"/>
              <a:ext cx="1280160" cy="274320"/>
            </a:xfrm>
            <a:prstGeom prst="round2SameRect">
              <a:avLst/>
            </a:prstGeom>
            <a:solidFill>
              <a:srgbClr val="FFFF00"/>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black">
                      <a:lumMod val="95000"/>
                      <a:lumOff val="5000"/>
                    </a:prstClr>
                  </a:solidFill>
                  <a:latin typeface="Aharoni" panose="02010803020104030203" pitchFamily="2" charset="-79"/>
                  <a:cs typeface="Aharoni" panose="02010803020104030203" pitchFamily="2" charset="-79"/>
                </a:rPr>
                <a:t>Design</a:t>
              </a:r>
              <a:endParaRPr lang="en-US" sz="1100" b="1" dirty="0">
                <a:solidFill>
                  <a:prstClr val="black">
                    <a:lumMod val="95000"/>
                    <a:lumOff val="5000"/>
                  </a:prstClr>
                </a:solidFill>
                <a:latin typeface="Aharoni" panose="02010803020104030203" pitchFamily="2" charset="-79"/>
                <a:cs typeface="Aharoni" panose="02010803020104030203" pitchFamily="2" charset="-79"/>
              </a:endParaRPr>
            </a:p>
          </p:txBody>
        </p:sp>
        <p:sp>
          <p:nvSpPr>
            <p:cNvPr id="5" name="Round Same Side Corner Rectangle 4"/>
            <p:cNvSpPr/>
            <p:nvPr/>
          </p:nvSpPr>
          <p:spPr>
            <a:xfrm>
              <a:off x="3889531"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Development</a:t>
              </a:r>
              <a:endParaRPr lang="en-US" sz="1100" dirty="0">
                <a:solidFill>
                  <a:prstClr val="white"/>
                </a:solidFill>
                <a:latin typeface="Aharoni" panose="02010803020104030203" pitchFamily="2" charset="-79"/>
                <a:cs typeface="Aharoni" panose="02010803020104030203" pitchFamily="2" charset="-79"/>
              </a:endParaRPr>
            </a:p>
          </p:txBody>
        </p:sp>
        <p:sp>
          <p:nvSpPr>
            <p:cNvPr id="6" name="Round Same Side Corner Rectangle 5"/>
            <p:cNvSpPr/>
            <p:nvPr/>
          </p:nvSpPr>
          <p:spPr>
            <a:xfrm>
              <a:off x="5228985"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Implementation</a:t>
              </a:r>
              <a:endParaRPr lang="en-US" sz="1100" dirty="0">
                <a:solidFill>
                  <a:prstClr val="white"/>
                </a:solidFill>
                <a:latin typeface="Aharoni" panose="02010803020104030203" pitchFamily="2" charset="-79"/>
                <a:cs typeface="Aharoni" panose="02010803020104030203" pitchFamily="2" charset="-79"/>
              </a:endParaRPr>
            </a:p>
          </p:txBody>
        </p:sp>
        <p:sp>
          <p:nvSpPr>
            <p:cNvPr id="7" name="Round Same Side Corner Rectangle 6"/>
            <p:cNvSpPr/>
            <p:nvPr/>
          </p:nvSpPr>
          <p:spPr>
            <a:xfrm>
              <a:off x="6568440"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Evaluation</a:t>
              </a:r>
              <a:endParaRPr lang="en-US" sz="1100" dirty="0">
                <a:solidFill>
                  <a:prstClr val="white"/>
                </a:solidFill>
                <a:latin typeface="Aharoni" panose="02010803020104030203" pitchFamily="2" charset="-79"/>
                <a:cs typeface="Aharoni" panose="02010803020104030203" pitchFamily="2" charset="-79"/>
              </a:endParaRPr>
            </a:p>
          </p:txBody>
        </p:sp>
      </p:grpSp>
      <p:grpSp>
        <p:nvGrpSpPr>
          <p:cNvPr id="11" name="Group 10"/>
          <p:cNvGrpSpPr/>
          <p:nvPr/>
        </p:nvGrpSpPr>
        <p:grpSpPr>
          <a:xfrm>
            <a:off x="927860" y="2057400"/>
            <a:ext cx="6172200" cy="3962400"/>
            <a:chOff x="927860" y="2057400"/>
            <a:chExt cx="6172200" cy="3962400"/>
          </a:xfrm>
        </p:grpSpPr>
        <p:sp>
          <p:nvSpPr>
            <p:cNvPr id="8" name="Rounded Rectangle 7"/>
            <p:cNvSpPr/>
            <p:nvPr/>
          </p:nvSpPr>
          <p:spPr>
            <a:xfrm>
              <a:off x="927860" y="2057400"/>
              <a:ext cx="6172200" cy="3962400"/>
            </a:xfrm>
            <a:prstGeom prst="roundRect">
              <a:avLst/>
            </a:prstGeom>
            <a:solidFill>
              <a:schemeClr val="bg1"/>
            </a:solidFill>
            <a:ln w="3175">
              <a:solidFill>
                <a:schemeClr val="bg1">
                  <a:lumMod val="95000"/>
                </a:schemeClr>
              </a:solid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5146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184" y="3000375"/>
              <a:ext cx="373712"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0691" y="4114800"/>
              <a:ext cx="390698"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2403" y="5143500"/>
              <a:ext cx="387275"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graphicFrame>
        <p:nvGraphicFramePr>
          <p:cNvPr id="12" name="Table 11"/>
          <p:cNvGraphicFramePr>
            <a:graphicFrameLocks noGrp="1"/>
          </p:cNvGraphicFramePr>
          <p:nvPr>
            <p:extLst>
              <p:ext uri="{D42A27DB-BD31-4B8C-83A1-F6EECF244321}">
                <p14:modId xmlns:p14="http://schemas.microsoft.com/office/powerpoint/2010/main" val="2919676364"/>
              </p:ext>
            </p:extLst>
          </p:nvPr>
        </p:nvGraphicFramePr>
        <p:xfrm>
          <a:off x="1285500" y="2179320"/>
          <a:ext cx="4846320" cy="251460"/>
        </p:xfrm>
        <a:graphic>
          <a:graphicData uri="http://schemas.openxmlformats.org/drawingml/2006/table">
            <a:tbl>
              <a:tblPr firstRow="1" bandRow="1">
                <a:tableStyleId>{3B4B98B0-60AC-42C2-AFA5-B58CD77FA1E5}</a:tableStyleId>
              </a:tblPr>
              <a:tblGrid>
                <a:gridCol w="640080"/>
                <a:gridCol w="640080"/>
                <a:gridCol w="640080"/>
                <a:gridCol w="640080"/>
                <a:gridCol w="822960"/>
                <a:gridCol w="822960"/>
                <a:gridCol w="640080"/>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grpSp>
        <p:nvGrpSpPr>
          <p:cNvPr id="31" name="Group 30"/>
          <p:cNvGrpSpPr/>
          <p:nvPr/>
        </p:nvGrpSpPr>
        <p:grpSpPr>
          <a:xfrm>
            <a:off x="2909936" y="2221675"/>
            <a:ext cx="170411" cy="167640"/>
            <a:chOff x="6619340" y="2534426"/>
            <a:chExt cx="170411" cy="167640"/>
          </a:xfrm>
          <a:effectLst>
            <a:glow rad="63500">
              <a:srgbClr val="FFFF00">
                <a:alpha val="40000"/>
              </a:srgbClr>
            </a:glow>
          </a:effectLst>
        </p:grpSpPr>
        <p:cxnSp>
          <p:nvCxnSpPr>
            <p:cNvPr id="32" name="Straight Connector 31"/>
            <p:cNvCxnSpPr/>
            <p:nvPr/>
          </p:nvCxnSpPr>
          <p:spPr>
            <a:xfrm>
              <a:off x="6619340" y="2534426"/>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81800" y="2534426"/>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678875" y="2235135"/>
            <a:ext cx="174335" cy="167640"/>
            <a:chOff x="6043653" y="2651098"/>
            <a:chExt cx="174335" cy="167640"/>
          </a:xfrm>
          <a:effectLst>
            <a:glow rad="63500">
              <a:srgbClr val="FFFF00">
                <a:alpha val="40000"/>
              </a:srgbClr>
            </a:glow>
          </a:effectLst>
        </p:grpSpPr>
        <p:cxnSp>
          <p:nvCxnSpPr>
            <p:cNvPr id="35" name="Straight Connector 34"/>
            <p:cNvCxnSpPr/>
            <p:nvPr/>
          </p:nvCxnSpPr>
          <p:spPr>
            <a:xfrm rot="10800000">
              <a:off x="6047577" y="2818738"/>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6043653" y="2651098"/>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custDataLst>
              <p:tags r:id="rId1"/>
            </p:custDataLst>
          </p:nvPr>
        </p:nvSpPr>
        <p:spPr>
          <a:xfrm>
            <a:off x="6551420" y="2207743"/>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26" name="TextBox 25"/>
          <p:cNvSpPr txBox="1"/>
          <p:nvPr/>
        </p:nvSpPr>
        <p:spPr>
          <a:xfrm>
            <a:off x="6551420" y="2197925"/>
            <a:ext cx="182880" cy="196355"/>
          </a:xfrm>
          <a:prstGeom prst="rect">
            <a:avLst/>
          </a:prstGeom>
          <a:noFill/>
        </p:spPr>
        <p:txBody>
          <a:bodyPr wrap="square" rtlCol="0" anchor="ctr">
            <a:spAutoFit/>
          </a:bodyPr>
          <a:lstStyle/>
          <a:p>
            <a:pPr algn="ctr"/>
            <a:r>
              <a:rPr lang="en-US" sz="1400" b="1" dirty="0" smtClean="0">
                <a:solidFill>
                  <a:prstClr val="black"/>
                </a:solidFill>
                <a:latin typeface="Aharoni" pitchFamily="2" charset="-79"/>
                <a:cs typeface="Aharoni" pitchFamily="2" charset="-79"/>
              </a:rPr>
              <a:t>x</a:t>
            </a:r>
            <a:endParaRPr lang="en-US" sz="1400" b="1" dirty="0">
              <a:solidFill>
                <a:prstClr val="black"/>
              </a:solidFill>
              <a:latin typeface="Aharoni" pitchFamily="2" charset="-79"/>
              <a:cs typeface="Aharoni" pitchFamily="2" charset="-79"/>
            </a:endParaRPr>
          </a:p>
        </p:txBody>
      </p:sp>
      <p:grpSp>
        <p:nvGrpSpPr>
          <p:cNvPr id="9" name="Group 8"/>
          <p:cNvGrpSpPr/>
          <p:nvPr/>
        </p:nvGrpSpPr>
        <p:grpSpPr>
          <a:xfrm>
            <a:off x="6277100" y="2133600"/>
            <a:ext cx="182880" cy="338554"/>
            <a:chOff x="6277100" y="2133600"/>
            <a:chExt cx="182880" cy="338554"/>
          </a:xfrm>
        </p:grpSpPr>
        <p:sp>
          <p:nvSpPr>
            <p:cNvPr id="27" name="TextBox 26"/>
            <p:cNvSpPr txBox="1"/>
            <p:nvPr>
              <p:custDataLst>
                <p:tags r:id="rId2"/>
              </p:custDataLst>
            </p:nvPr>
          </p:nvSpPr>
          <p:spPr>
            <a:xfrm>
              <a:off x="6277100" y="2219618"/>
              <a:ext cx="182880" cy="176719"/>
            </a:xfrm>
            <a:prstGeom prst="rect">
              <a:avLst/>
            </a:prstGeom>
            <a:solidFill>
              <a:schemeClr val="bg1">
                <a:lumMod val="85000"/>
              </a:schemeClr>
            </a:solidFill>
            <a:ln>
              <a:solidFill>
                <a:schemeClr val="bg1"/>
              </a:solidFill>
            </a:ln>
            <a:effectLst>
              <a:glow rad="1397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28" name="TextBox 27"/>
            <p:cNvSpPr txBox="1"/>
            <p:nvPr/>
          </p:nvSpPr>
          <p:spPr>
            <a:xfrm>
              <a:off x="6277100" y="2133600"/>
              <a:ext cx="182880" cy="338554"/>
            </a:xfrm>
            <a:prstGeom prst="rect">
              <a:avLst/>
            </a:prstGeom>
            <a:noFill/>
          </p:spPr>
          <p:txBody>
            <a:bodyPr wrap="square" rtlCol="0" anchor="ctr">
              <a:spAutoFit/>
            </a:bodyPr>
            <a:lstStyle/>
            <a:p>
              <a:pPr algn="ctr"/>
              <a:r>
                <a:rPr lang="en-US" sz="1600" b="1" dirty="0" smtClean="0">
                  <a:solidFill>
                    <a:prstClr val="black"/>
                  </a:solidFill>
                  <a:latin typeface="Aharoni" pitchFamily="2" charset="-79"/>
                  <a:cs typeface="Aharoni" pitchFamily="2" charset="-79"/>
                </a:rPr>
                <a:t>_</a:t>
              </a:r>
              <a:endParaRPr lang="en-US" sz="1600" b="1" dirty="0">
                <a:solidFill>
                  <a:prstClr val="black"/>
                </a:solidFill>
                <a:latin typeface="Aharoni" pitchFamily="2" charset="-79"/>
                <a:cs typeface="Aharoni" pitchFamily="2" charset="-79"/>
              </a:endParaRPr>
            </a:p>
          </p:txBody>
        </p:sp>
      </p:grpSp>
      <p:grpSp>
        <p:nvGrpSpPr>
          <p:cNvPr id="29" name="Group 28"/>
          <p:cNvGrpSpPr/>
          <p:nvPr/>
        </p:nvGrpSpPr>
        <p:grpSpPr>
          <a:xfrm>
            <a:off x="2522642" y="1327605"/>
            <a:ext cx="4563958" cy="753690"/>
            <a:chOff x="2552222" y="1295399"/>
            <a:chExt cx="4563958" cy="753690"/>
          </a:xfrm>
        </p:grpSpPr>
        <p:sp>
          <p:nvSpPr>
            <p:cNvPr id="30" name="Flowchart: Alternate Process 29"/>
            <p:cNvSpPr/>
            <p:nvPr/>
          </p:nvSpPr>
          <p:spPr>
            <a:xfrm>
              <a:off x="2592466" y="1333401"/>
              <a:ext cx="4494134" cy="675973"/>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7" name="Group 36"/>
            <p:cNvGrpSpPr/>
            <p:nvPr/>
          </p:nvGrpSpPr>
          <p:grpSpPr>
            <a:xfrm>
              <a:off x="2707064" y="1333401"/>
              <a:ext cx="659249" cy="658207"/>
              <a:chOff x="2617352" y="1363111"/>
              <a:chExt cx="659249" cy="748874"/>
            </a:xfrm>
          </p:grpSpPr>
          <p:pic>
            <p:nvPicPr>
              <p:cNvPr id="59"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7352" y="1363111"/>
                <a:ext cx="659248" cy="54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TextBox 59"/>
              <p:cNvSpPr txBox="1"/>
              <p:nvPr/>
            </p:nvSpPr>
            <p:spPr>
              <a:xfrm>
                <a:off x="2617353" y="1891492"/>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Sketching</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38" name="Group 37"/>
            <p:cNvGrpSpPr/>
            <p:nvPr/>
          </p:nvGrpSpPr>
          <p:grpSpPr>
            <a:xfrm>
              <a:off x="3531752" y="1379746"/>
              <a:ext cx="659248" cy="611862"/>
              <a:chOff x="3364373" y="1389787"/>
              <a:chExt cx="659248" cy="696145"/>
            </a:xfrm>
          </p:grpSpPr>
          <p:sp>
            <p:nvSpPr>
              <p:cNvPr id="57" name="TextBox 56"/>
              <p:cNvSpPr txBox="1"/>
              <p:nvPr/>
            </p:nvSpPr>
            <p:spPr>
              <a:xfrm>
                <a:off x="3364373" y="1865439"/>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Modeling</a:t>
                </a:r>
                <a:endParaRPr lang="en-US" sz="800" dirty="0">
                  <a:solidFill>
                    <a:prstClr val="black"/>
                  </a:solidFill>
                  <a:latin typeface="Aharoni" panose="02010803020104030203" pitchFamily="2" charset="-79"/>
                  <a:cs typeface="Aharoni" panose="02010803020104030203" pitchFamily="2" charset="-79"/>
                </a:endParaRPr>
              </a:p>
            </p:txBody>
          </p:sp>
          <p:pic>
            <p:nvPicPr>
              <p:cNvPr id="58"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11975" y="1389787"/>
                <a:ext cx="487892" cy="48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9" name="Group 38"/>
            <p:cNvGrpSpPr/>
            <p:nvPr/>
          </p:nvGrpSpPr>
          <p:grpSpPr>
            <a:xfrm>
              <a:off x="6017706" y="1390474"/>
              <a:ext cx="840294" cy="606310"/>
              <a:chOff x="4036506" y="1430616"/>
              <a:chExt cx="840294" cy="689828"/>
            </a:xfrm>
          </p:grpSpPr>
          <p:grpSp>
            <p:nvGrpSpPr>
              <p:cNvPr id="53" name="Group 52"/>
              <p:cNvGrpSpPr/>
              <p:nvPr/>
            </p:nvGrpSpPr>
            <p:grpSpPr>
              <a:xfrm>
                <a:off x="4036506" y="1430616"/>
                <a:ext cx="840294" cy="689828"/>
                <a:chOff x="4036506" y="1430616"/>
                <a:chExt cx="840294" cy="689828"/>
              </a:xfrm>
            </p:grpSpPr>
            <p:sp>
              <p:nvSpPr>
                <p:cNvPr id="55" name="TextBox 54"/>
                <p:cNvSpPr txBox="1"/>
                <p:nvPr/>
              </p:nvSpPr>
              <p:spPr>
                <a:xfrm>
                  <a:off x="4036506" y="1905000"/>
                  <a:ext cx="840294"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Collaboration</a:t>
                  </a:r>
                  <a:endParaRPr lang="en-US" sz="800" dirty="0">
                    <a:solidFill>
                      <a:prstClr val="black"/>
                    </a:solidFill>
                    <a:latin typeface="Aharoni" panose="02010803020104030203" pitchFamily="2" charset="-79"/>
                    <a:cs typeface="Aharoni" panose="02010803020104030203" pitchFamily="2" charset="-79"/>
                  </a:endParaRPr>
                </a:p>
              </p:txBody>
            </p:sp>
            <p:pic>
              <p:nvPicPr>
                <p:cNvPr id="56"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30435"/>
                <a:stretch/>
              </p:blipFill>
              <p:spPr bwMode="auto">
                <a:xfrm>
                  <a:off x="4213162" y="1430616"/>
                  <a:ext cx="486982" cy="47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4" name="Freeform 53"/>
              <p:cNvSpPr/>
              <p:nvPr/>
            </p:nvSpPr>
            <p:spPr>
              <a:xfrm>
                <a:off x="4620104" y="1435034"/>
                <a:ext cx="123839" cy="160613"/>
              </a:xfrm>
              <a:custGeom>
                <a:avLst/>
                <a:gdLst>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3521 w 122593"/>
                  <a:gd name="connsiteY4" fmla="*/ 11181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1616 w 122593"/>
                  <a:gd name="connsiteY4" fmla="*/ 10800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08003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13718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9303"/>
                  <a:gd name="connsiteX1" fmla="*/ 180 w 122592"/>
                  <a:gd name="connsiteY1" fmla="*/ 31803 h 159303"/>
                  <a:gd name="connsiteX2" fmla="*/ 42090 w 122592"/>
                  <a:gd name="connsiteY2" fmla="*/ 66093 h 159303"/>
                  <a:gd name="connsiteX3" fmla="*/ 30660 w 122592"/>
                  <a:gd name="connsiteY3" fmla="*/ 117528 h 159303"/>
                  <a:gd name="connsiteX4" fmla="*/ 51615 w 122592"/>
                  <a:gd name="connsiteY4" fmla="*/ 113718 h 159303"/>
                  <a:gd name="connsiteX5" fmla="*/ 53520 w 122592"/>
                  <a:gd name="connsiteY5" fmla="*/ 157533 h 159303"/>
                  <a:gd name="connsiteX6" fmla="*/ 91620 w 122592"/>
                  <a:gd name="connsiteY6" fmla="*/ 149913 h 159303"/>
                  <a:gd name="connsiteX7" fmla="*/ 122100 w 122592"/>
                  <a:gd name="connsiteY7" fmla="*/ 142293 h 159303"/>
                  <a:gd name="connsiteX8" fmla="*/ 106860 w 122592"/>
                  <a:gd name="connsiteY8" fmla="*/ 77523 h 159303"/>
                  <a:gd name="connsiteX9" fmla="*/ 61140 w 122592"/>
                  <a:gd name="connsiteY9" fmla="*/ 1323 h 159303"/>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53520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43995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0871"/>
                  <a:gd name="connsiteX1" fmla="*/ 180 w 122592"/>
                  <a:gd name="connsiteY1" fmla="*/ 31803 h 160871"/>
                  <a:gd name="connsiteX2" fmla="*/ 42090 w 122592"/>
                  <a:gd name="connsiteY2" fmla="*/ 66093 h 160871"/>
                  <a:gd name="connsiteX3" fmla="*/ 30660 w 122592"/>
                  <a:gd name="connsiteY3" fmla="*/ 117528 h 160871"/>
                  <a:gd name="connsiteX4" fmla="*/ 59235 w 122592"/>
                  <a:gd name="connsiteY4" fmla="*/ 121338 h 160871"/>
                  <a:gd name="connsiteX5" fmla="*/ 43995 w 122592"/>
                  <a:gd name="connsiteY5" fmla="*/ 157533 h 160871"/>
                  <a:gd name="connsiteX6" fmla="*/ 85905 w 122592"/>
                  <a:gd name="connsiteY6" fmla="*/ 157533 h 160871"/>
                  <a:gd name="connsiteX7" fmla="*/ 122100 w 122592"/>
                  <a:gd name="connsiteY7" fmla="*/ 142293 h 160871"/>
                  <a:gd name="connsiteX8" fmla="*/ 106860 w 122592"/>
                  <a:gd name="connsiteY8" fmla="*/ 77523 h 160871"/>
                  <a:gd name="connsiteX9" fmla="*/ 61140 w 122592"/>
                  <a:gd name="connsiteY9" fmla="*/ 1323 h 160871"/>
                  <a:gd name="connsiteX0" fmla="*/ 61440 w 122892"/>
                  <a:gd name="connsiteY0" fmla="*/ 1373 h 160921"/>
                  <a:gd name="connsiteX1" fmla="*/ 480 w 122892"/>
                  <a:gd name="connsiteY1" fmla="*/ 31853 h 160921"/>
                  <a:gd name="connsiteX2" fmla="*/ 32865 w 122892"/>
                  <a:gd name="connsiteY2" fmla="*/ 73763 h 160921"/>
                  <a:gd name="connsiteX3" fmla="*/ 30960 w 122892"/>
                  <a:gd name="connsiteY3" fmla="*/ 117578 h 160921"/>
                  <a:gd name="connsiteX4" fmla="*/ 59535 w 122892"/>
                  <a:gd name="connsiteY4" fmla="*/ 121388 h 160921"/>
                  <a:gd name="connsiteX5" fmla="*/ 44295 w 122892"/>
                  <a:gd name="connsiteY5" fmla="*/ 157583 h 160921"/>
                  <a:gd name="connsiteX6" fmla="*/ 86205 w 122892"/>
                  <a:gd name="connsiteY6" fmla="*/ 157583 h 160921"/>
                  <a:gd name="connsiteX7" fmla="*/ 122400 w 122892"/>
                  <a:gd name="connsiteY7" fmla="*/ 142343 h 160921"/>
                  <a:gd name="connsiteX8" fmla="*/ 107160 w 122892"/>
                  <a:gd name="connsiteY8" fmla="*/ 77573 h 160921"/>
                  <a:gd name="connsiteX9" fmla="*/ 61440 w 122892"/>
                  <a:gd name="connsiteY9" fmla="*/ 1373 h 160921"/>
                  <a:gd name="connsiteX0" fmla="*/ 61429 w 122881"/>
                  <a:gd name="connsiteY0" fmla="*/ 1373 h 160921"/>
                  <a:gd name="connsiteX1" fmla="*/ 469 w 122881"/>
                  <a:gd name="connsiteY1" fmla="*/ 31853 h 160921"/>
                  <a:gd name="connsiteX2" fmla="*/ 32854 w 122881"/>
                  <a:gd name="connsiteY2" fmla="*/ 73763 h 160921"/>
                  <a:gd name="connsiteX3" fmla="*/ 25234 w 122881"/>
                  <a:gd name="connsiteY3" fmla="*/ 127103 h 160921"/>
                  <a:gd name="connsiteX4" fmla="*/ 59524 w 122881"/>
                  <a:gd name="connsiteY4" fmla="*/ 121388 h 160921"/>
                  <a:gd name="connsiteX5" fmla="*/ 44284 w 122881"/>
                  <a:gd name="connsiteY5" fmla="*/ 157583 h 160921"/>
                  <a:gd name="connsiteX6" fmla="*/ 86194 w 122881"/>
                  <a:gd name="connsiteY6" fmla="*/ 157583 h 160921"/>
                  <a:gd name="connsiteX7" fmla="*/ 122389 w 122881"/>
                  <a:gd name="connsiteY7" fmla="*/ 142343 h 160921"/>
                  <a:gd name="connsiteX8" fmla="*/ 107149 w 122881"/>
                  <a:gd name="connsiteY8" fmla="*/ 77573 h 160921"/>
                  <a:gd name="connsiteX9" fmla="*/ 61429 w 122881"/>
                  <a:gd name="connsiteY9" fmla="*/ 1373 h 160921"/>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4428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3666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17 w 122869"/>
                  <a:gd name="connsiteY0" fmla="*/ 1373 h 160650"/>
                  <a:gd name="connsiteX1" fmla="*/ 457 w 122869"/>
                  <a:gd name="connsiteY1" fmla="*/ 31853 h 160650"/>
                  <a:gd name="connsiteX2" fmla="*/ 32842 w 122869"/>
                  <a:gd name="connsiteY2" fmla="*/ 73763 h 160650"/>
                  <a:gd name="connsiteX3" fmla="*/ 19507 w 122869"/>
                  <a:gd name="connsiteY3" fmla="*/ 127103 h 160650"/>
                  <a:gd name="connsiteX4" fmla="*/ 49987 w 122869"/>
                  <a:gd name="connsiteY4" fmla="*/ 125198 h 160650"/>
                  <a:gd name="connsiteX5" fmla="*/ 36652 w 122869"/>
                  <a:gd name="connsiteY5" fmla="*/ 157583 h 160650"/>
                  <a:gd name="connsiteX6" fmla="*/ 86182 w 122869"/>
                  <a:gd name="connsiteY6" fmla="*/ 157583 h 160650"/>
                  <a:gd name="connsiteX7" fmla="*/ 122377 w 122869"/>
                  <a:gd name="connsiteY7" fmla="*/ 142343 h 160650"/>
                  <a:gd name="connsiteX8" fmla="*/ 107137 w 122869"/>
                  <a:gd name="connsiteY8" fmla="*/ 77573 h 160650"/>
                  <a:gd name="connsiteX9" fmla="*/ 61417 w 122869"/>
                  <a:gd name="connsiteY9" fmla="*/ 1373 h 160650"/>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3726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9441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39" h="160613">
                    <a:moveTo>
                      <a:pt x="62387" y="1336"/>
                    </a:moveTo>
                    <a:cubicBezTo>
                      <a:pt x="44607" y="-6284"/>
                      <a:pt x="8412" y="20704"/>
                      <a:pt x="1427" y="31816"/>
                    </a:cubicBezTo>
                    <a:cubicBezTo>
                      <a:pt x="-5558" y="42928"/>
                      <a:pt x="15079" y="61026"/>
                      <a:pt x="20476" y="68011"/>
                    </a:cubicBezTo>
                    <a:cubicBezTo>
                      <a:pt x="25873" y="74996"/>
                      <a:pt x="33812" y="69599"/>
                      <a:pt x="33812" y="79441"/>
                    </a:cubicBezTo>
                    <a:cubicBezTo>
                      <a:pt x="33812" y="89283"/>
                      <a:pt x="17620" y="119446"/>
                      <a:pt x="20477" y="127066"/>
                    </a:cubicBezTo>
                    <a:cubicBezTo>
                      <a:pt x="23334" y="134686"/>
                      <a:pt x="48100" y="120081"/>
                      <a:pt x="50957" y="125161"/>
                    </a:cubicBezTo>
                    <a:cubicBezTo>
                      <a:pt x="53814" y="130241"/>
                      <a:pt x="31590" y="152149"/>
                      <a:pt x="37622" y="157546"/>
                    </a:cubicBezTo>
                    <a:cubicBezTo>
                      <a:pt x="43655" y="162944"/>
                      <a:pt x="72865" y="160086"/>
                      <a:pt x="87152" y="157546"/>
                    </a:cubicBezTo>
                    <a:cubicBezTo>
                      <a:pt x="101439" y="155006"/>
                      <a:pt x="120807" y="154371"/>
                      <a:pt x="123347" y="142306"/>
                    </a:cubicBezTo>
                    <a:cubicBezTo>
                      <a:pt x="125887" y="130241"/>
                      <a:pt x="118267" y="98491"/>
                      <a:pt x="108107" y="77536"/>
                    </a:cubicBezTo>
                    <a:cubicBezTo>
                      <a:pt x="97947" y="56581"/>
                      <a:pt x="80167" y="8956"/>
                      <a:pt x="62387" y="1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 name="Group 39"/>
            <p:cNvGrpSpPr/>
            <p:nvPr/>
          </p:nvGrpSpPr>
          <p:grpSpPr>
            <a:xfrm>
              <a:off x="4441768" y="1374612"/>
              <a:ext cx="816032" cy="622172"/>
              <a:chOff x="4441768" y="1374612"/>
              <a:chExt cx="816032" cy="622172"/>
            </a:xfrm>
          </p:grpSpPr>
          <p:pic>
            <p:nvPicPr>
              <p:cNvPr id="51" name="Picture 8"/>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851" t="809" r="2548" b="1221"/>
              <a:stretch/>
            </p:blipFill>
            <p:spPr bwMode="auto">
              <a:xfrm>
                <a:off x="4495800" y="1374612"/>
                <a:ext cx="601980" cy="42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Box 51"/>
              <p:cNvSpPr txBox="1"/>
              <p:nvPr/>
            </p:nvSpPr>
            <p:spPr>
              <a:xfrm>
                <a:off x="4441768" y="1807424"/>
                <a:ext cx="816032" cy="189360"/>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Objectives</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41" name="Group 40"/>
            <p:cNvGrpSpPr/>
            <p:nvPr/>
          </p:nvGrpSpPr>
          <p:grpSpPr>
            <a:xfrm>
              <a:off x="5308138" y="1429029"/>
              <a:ext cx="864062" cy="599342"/>
              <a:chOff x="4850938" y="1447800"/>
              <a:chExt cx="864062" cy="681900"/>
            </a:xfrm>
          </p:grpSpPr>
          <p:sp>
            <p:nvSpPr>
              <p:cNvPr id="44" name="TextBox 43"/>
              <p:cNvSpPr txBox="1"/>
              <p:nvPr/>
            </p:nvSpPr>
            <p:spPr>
              <a:xfrm>
                <a:off x="4850938" y="1914256"/>
                <a:ext cx="864062"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Templates</a:t>
                </a:r>
                <a:endParaRPr lang="en-US" sz="800" dirty="0">
                  <a:solidFill>
                    <a:prstClr val="black"/>
                  </a:solidFill>
                  <a:latin typeface="Aharoni" panose="02010803020104030203" pitchFamily="2" charset="-79"/>
                  <a:cs typeface="Aharoni" panose="02010803020104030203" pitchFamily="2" charset="-79"/>
                </a:endParaRPr>
              </a:p>
            </p:txBody>
          </p:sp>
          <p:sp>
            <p:nvSpPr>
              <p:cNvPr id="45" name="Rectangle 44"/>
              <p:cNvSpPr/>
              <p:nvPr/>
            </p:nvSpPr>
            <p:spPr>
              <a:xfrm>
                <a:off x="4953000" y="1447800"/>
                <a:ext cx="457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46" name="Rectangle 45"/>
              <p:cNvSpPr/>
              <p:nvPr/>
            </p:nvSpPr>
            <p:spPr>
              <a:xfrm>
                <a:off x="4996815" y="1476470"/>
                <a:ext cx="215266" cy="19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5237798" y="1476470"/>
                <a:ext cx="139066" cy="132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p:nvSpPr>
            <p:spPr>
              <a:xfrm>
                <a:off x="5170170" y="1702550"/>
                <a:ext cx="206693" cy="168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 name="Straight Connector 48"/>
              <p:cNvCxnSpPr/>
              <p:nvPr/>
            </p:nvCxnSpPr>
            <p:spPr>
              <a:xfrm>
                <a:off x="5170170" y="1702550"/>
                <a:ext cx="206693" cy="16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168027" y="1728019"/>
                <a:ext cx="206693" cy="135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Round Same Side Corner Rectangle 41"/>
            <p:cNvSpPr/>
            <p:nvPr/>
          </p:nvSpPr>
          <p:spPr>
            <a:xfrm rot="16200000">
              <a:off x="3097195" y="750426"/>
              <a:ext cx="753690" cy="1843636"/>
            </a:xfrm>
            <a:prstGeom prst="round2SameRect">
              <a:avLst/>
            </a:prstGeom>
            <a:solidFill>
              <a:srgbClr val="A6A6A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ound Same Side Corner Rectangle 42"/>
            <p:cNvSpPr/>
            <p:nvPr/>
          </p:nvSpPr>
          <p:spPr>
            <a:xfrm rot="5400000">
              <a:off x="5772045" y="704954"/>
              <a:ext cx="753689" cy="1934580"/>
            </a:xfrm>
            <a:prstGeom prst="round2SameRect">
              <a:avLst/>
            </a:prstGeom>
            <a:solidFill>
              <a:srgbClr val="A6A6A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81257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9"/>
                                        </p:tgtEl>
                                      </p:cBhvr>
                                    </p:animEffect>
                                    <p:animScale>
                                      <p:cBhvr>
                                        <p:cTn id="7" dur="375"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colourbox.com/preview/1556947-712705-open-nested-dolls-it-is-isolated-on-a-white-background.jpg"/>
          <p:cNvPicPr>
            <a:picLocks noChangeAspect="1" noChangeArrowheads="1"/>
          </p:cNvPicPr>
          <p:nvPr/>
        </p:nvPicPr>
        <p:blipFill rotWithShape="1">
          <a:blip r:embed="rId3">
            <a:extLst>
              <a:ext uri="{28A0092B-C50C-407E-A947-70E740481C1C}">
                <a14:useLocalDpi xmlns:a14="http://schemas.microsoft.com/office/drawing/2010/main" val="0"/>
              </a:ext>
            </a:extLst>
          </a:blip>
          <a:srcRect t="10185" b="21122"/>
          <a:stretch/>
        </p:blipFill>
        <p:spPr bwMode="auto">
          <a:xfrm>
            <a:off x="2401887" y="3886200"/>
            <a:ext cx="6742114" cy="297179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atcegan.files.wordpress.com/2011/01/russian-nesting-dol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72"/>
            <a:ext cx="5029200" cy="4256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49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3012" y="990600"/>
            <a:ext cx="6637977" cy="274320"/>
            <a:chOff x="1210623" y="990600"/>
            <a:chExt cx="6637977" cy="274320"/>
          </a:xfrm>
        </p:grpSpPr>
        <p:sp>
          <p:nvSpPr>
            <p:cNvPr id="3" name="Round Same Side Corner Rectangle 2"/>
            <p:cNvSpPr/>
            <p:nvPr/>
          </p:nvSpPr>
          <p:spPr>
            <a:xfrm>
              <a:off x="1210623"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Analysis</a:t>
              </a:r>
              <a:endParaRPr lang="en-US" sz="1100" dirty="0">
                <a:solidFill>
                  <a:prstClr val="white"/>
                </a:solidFill>
                <a:latin typeface="Aharoni" panose="02010803020104030203" pitchFamily="2" charset="-79"/>
                <a:cs typeface="Aharoni" panose="02010803020104030203" pitchFamily="2" charset="-79"/>
              </a:endParaRPr>
            </a:p>
          </p:txBody>
        </p:sp>
        <p:sp>
          <p:nvSpPr>
            <p:cNvPr id="4" name="Round Same Side Corner Rectangle 3"/>
            <p:cNvSpPr/>
            <p:nvPr/>
          </p:nvSpPr>
          <p:spPr>
            <a:xfrm>
              <a:off x="2550077" y="990600"/>
              <a:ext cx="1280160" cy="274320"/>
            </a:xfrm>
            <a:prstGeom prst="round2SameRect">
              <a:avLst/>
            </a:prstGeom>
            <a:solidFill>
              <a:srgbClr val="FFFF00"/>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black">
                      <a:lumMod val="95000"/>
                      <a:lumOff val="5000"/>
                    </a:prstClr>
                  </a:solidFill>
                  <a:latin typeface="Aharoni" panose="02010803020104030203" pitchFamily="2" charset="-79"/>
                  <a:cs typeface="Aharoni" panose="02010803020104030203" pitchFamily="2" charset="-79"/>
                </a:rPr>
                <a:t>Design</a:t>
              </a:r>
              <a:endParaRPr lang="en-US" sz="1100" b="1" dirty="0">
                <a:solidFill>
                  <a:prstClr val="black">
                    <a:lumMod val="95000"/>
                    <a:lumOff val="5000"/>
                  </a:prstClr>
                </a:solidFill>
                <a:latin typeface="Aharoni" panose="02010803020104030203" pitchFamily="2" charset="-79"/>
                <a:cs typeface="Aharoni" panose="02010803020104030203" pitchFamily="2" charset="-79"/>
              </a:endParaRPr>
            </a:p>
          </p:txBody>
        </p:sp>
        <p:sp>
          <p:nvSpPr>
            <p:cNvPr id="5" name="Round Same Side Corner Rectangle 4"/>
            <p:cNvSpPr/>
            <p:nvPr/>
          </p:nvSpPr>
          <p:spPr>
            <a:xfrm>
              <a:off x="3889531"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Development</a:t>
              </a:r>
              <a:endParaRPr lang="en-US" sz="1100" dirty="0">
                <a:solidFill>
                  <a:prstClr val="white"/>
                </a:solidFill>
                <a:latin typeface="Aharoni" panose="02010803020104030203" pitchFamily="2" charset="-79"/>
                <a:cs typeface="Aharoni" panose="02010803020104030203" pitchFamily="2" charset="-79"/>
              </a:endParaRPr>
            </a:p>
          </p:txBody>
        </p:sp>
        <p:sp>
          <p:nvSpPr>
            <p:cNvPr id="6" name="Round Same Side Corner Rectangle 5"/>
            <p:cNvSpPr/>
            <p:nvPr/>
          </p:nvSpPr>
          <p:spPr>
            <a:xfrm>
              <a:off x="5228985"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Implementation</a:t>
              </a:r>
              <a:endParaRPr lang="en-US" sz="1100" dirty="0">
                <a:solidFill>
                  <a:prstClr val="white"/>
                </a:solidFill>
                <a:latin typeface="Aharoni" panose="02010803020104030203" pitchFamily="2" charset="-79"/>
                <a:cs typeface="Aharoni" panose="02010803020104030203" pitchFamily="2" charset="-79"/>
              </a:endParaRPr>
            </a:p>
          </p:txBody>
        </p:sp>
        <p:sp>
          <p:nvSpPr>
            <p:cNvPr id="7" name="Round Same Side Corner Rectangle 6"/>
            <p:cNvSpPr/>
            <p:nvPr/>
          </p:nvSpPr>
          <p:spPr>
            <a:xfrm>
              <a:off x="6568440"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Evaluation</a:t>
              </a:r>
              <a:endParaRPr lang="en-US" sz="1100" dirty="0">
                <a:solidFill>
                  <a:prstClr val="white"/>
                </a:solidFill>
                <a:latin typeface="Aharoni" panose="02010803020104030203" pitchFamily="2" charset="-79"/>
                <a:cs typeface="Aharoni" panose="02010803020104030203" pitchFamily="2" charset="-79"/>
              </a:endParaRPr>
            </a:p>
          </p:txBody>
        </p:sp>
      </p:grpSp>
      <p:sp>
        <p:nvSpPr>
          <p:cNvPr id="8" name="Rounded Rectangle 7"/>
          <p:cNvSpPr/>
          <p:nvPr/>
        </p:nvSpPr>
        <p:spPr>
          <a:xfrm>
            <a:off x="914400" y="2057400"/>
            <a:ext cx="6172200" cy="457200"/>
          </a:xfrm>
          <a:prstGeom prst="roundRect">
            <a:avLst/>
          </a:prstGeom>
          <a:solidFill>
            <a:schemeClr val="bg1"/>
          </a:solidFill>
          <a:ln w="3175">
            <a:solidFill>
              <a:schemeClr val="bg1">
                <a:lumMod val="95000"/>
              </a:schemeClr>
            </a:solidFill>
          </a:ln>
          <a:scene3d>
            <a:camera prst="orthographicFront"/>
            <a:lightRig rig="threePt" dir="t"/>
          </a:scene3d>
          <a:sp3d>
            <a:bevelT w="101600" prst="ribl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493427701"/>
              </p:ext>
            </p:extLst>
          </p:nvPr>
        </p:nvGraphicFramePr>
        <p:xfrm>
          <a:off x="1285500" y="2179320"/>
          <a:ext cx="4846320" cy="251460"/>
        </p:xfrm>
        <a:graphic>
          <a:graphicData uri="http://schemas.openxmlformats.org/drawingml/2006/table">
            <a:tbl>
              <a:tblPr firstRow="1" bandRow="1">
                <a:tableStyleId>{3B4B98B0-60AC-42C2-AFA5-B58CD77FA1E5}</a:tableStyleId>
              </a:tblPr>
              <a:tblGrid>
                <a:gridCol w="640080"/>
                <a:gridCol w="640080"/>
                <a:gridCol w="640080"/>
                <a:gridCol w="640080"/>
                <a:gridCol w="822960"/>
                <a:gridCol w="822960"/>
                <a:gridCol w="640080"/>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grpSp>
        <p:nvGrpSpPr>
          <p:cNvPr id="31" name="Group 30"/>
          <p:cNvGrpSpPr/>
          <p:nvPr/>
        </p:nvGrpSpPr>
        <p:grpSpPr>
          <a:xfrm>
            <a:off x="2909936" y="2221675"/>
            <a:ext cx="170411" cy="167640"/>
            <a:chOff x="6619340" y="2534426"/>
            <a:chExt cx="170411" cy="167640"/>
          </a:xfrm>
          <a:effectLst>
            <a:glow rad="63500">
              <a:srgbClr val="FFFF00">
                <a:alpha val="40000"/>
              </a:srgbClr>
            </a:glow>
          </a:effectLst>
        </p:grpSpPr>
        <p:cxnSp>
          <p:nvCxnSpPr>
            <p:cNvPr id="32" name="Straight Connector 31"/>
            <p:cNvCxnSpPr/>
            <p:nvPr/>
          </p:nvCxnSpPr>
          <p:spPr>
            <a:xfrm>
              <a:off x="6619340" y="2534426"/>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81800" y="2534426"/>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678875" y="2235135"/>
            <a:ext cx="174335" cy="167640"/>
            <a:chOff x="6043653" y="2651098"/>
            <a:chExt cx="174335" cy="167640"/>
          </a:xfrm>
          <a:effectLst>
            <a:glow rad="63500">
              <a:srgbClr val="FFFF00">
                <a:alpha val="40000"/>
              </a:srgbClr>
            </a:glow>
          </a:effectLst>
        </p:grpSpPr>
        <p:cxnSp>
          <p:nvCxnSpPr>
            <p:cNvPr id="35" name="Straight Connector 34"/>
            <p:cNvCxnSpPr/>
            <p:nvPr/>
          </p:nvCxnSpPr>
          <p:spPr>
            <a:xfrm rot="10800000">
              <a:off x="6047577" y="2818738"/>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6043653" y="2651098"/>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custDataLst>
              <p:tags r:id="rId1"/>
            </p:custDataLst>
          </p:nvPr>
        </p:nvSpPr>
        <p:spPr>
          <a:xfrm>
            <a:off x="6551420" y="2207743"/>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26" name="TextBox 25"/>
          <p:cNvSpPr txBox="1"/>
          <p:nvPr/>
        </p:nvSpPr>
        <p:spPr>
          <a:xfrm>
            <a:off x="6551420" y="2197925"/>
            <a:ext cx="182880" cy="196355"/>
          </a:xfrm>
          <a:prstGeom prst="rect">
            <a:avLst/>
          </a:prstGeom>
          <a:noFill/>
        </p:spPr>
        <p:txBody>
          <a:bodyPr wrap="square" rtlCol="0" anchor="ctr">
            <a:spAutoFit/>
          </a:bodyPr>
          <a:lstStyle/>
          <a:p>
            <a:pPr algn="ctr"/>
            <a:r>
              <a:rPr lang="en-US" sz="1400" b="1" dirty="0" smtClean="0">
                <a:solidFill>
                  <a:prstClr val="black"/>
                </a:solidFill>
                <a:latin typeface="Aharoni" pitchFamily="2" charset="-79"/>
                <a:cs typeface="Aharoni" pitchFamily="2" charset="-79"/>
              </a:rPr>
              <a:t>x</a:t>
            </a:r>
            <a:endParaRPr lang="en-US" sz="1400" b="1" dirty="0">
              <a:solidFill>
                <a:prstClr val="black"/>
              </a:solidFill>
              <a:latin typeface="Aharoni" pitchFamily="2" charset="-79"/>
              <a:cs typeface="Aharoni" pitchFamily="2" charset="-79"/>
            </a:endParaRPr>
          </a:p>
        </p:txBody>
      </p:sp>
      <p:sp>
        <p:nvSpPr>
          <p:cNvPr id="27" name="TextBox 26"/>
          <p:cNvSpPr txBox="1"/>
          <p:nvPr>
            <p:custDataLst>
              <p:tags r:id="rId2"/>
            </p:custDataLst>
          </p:nvPr>
        </p:nvSpPr>
        <p:spPr>
          <a:xfrm>
            <a:off x="6277100" y="221961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28" name="TextBox 27"/>
          <p:cNvSpPr txBox="1"/>
          <p:nvPr/>
        </p:nvSpPr>
        <p:spPr>
          <a:xfrm>
            <a:off x="6277100" y="2138701"/>
            <a:ext cx="182880" cy="338554"/>
          </a:xfrm>
          <a:prstGeom prst="rect">
            <a:avLst/>
          </a:prstGeom>
          <a:noFill/>
        </p:spPr>
        <p:txBody>
          <a:bodyPr wrap="square" rtlCol="0" anchor="ctr">
            <a:spAutoFit/>
          </a:bodyPr>
          <a:lstStyle/>
          <a:p>
            <a:pPr algn="ctr"/>
            <a:r>
              <a:rPr lang="en-US" sz="1600" b="1" dirty="0">
                <a:solidFill>
                  <a:prstClr val="black"/>
                </a:solidFill>
                <a:latin typeface="Wingdings" panose="05000000000000000000" pitchFamily="2" charset="2"/>
                <a:cs typeface="Aharoni" pitchFamily="2" charset="-79"/>
              </a:rPr>
              <a:t>q</a:t>
            </a:r>
          </a:p>
        </p:txBody>
      </p:sp>
      <p:grpSp>
        <p:nvGrpSpPr>
          <p:cNvPr id="22" name="Group 21"/>
          <p:cNvGrpSpPr/>
          <p:nvPr/>
        </p:nvGrpSpPr>
        <p:grpSpPr>
          <a:xfrm>
            <a:off x="2522642" y="1327605"/>
            <a:ext cx="4563958" cy="753690"/>
            <a:chOff x="2552222" y="1295399"/>
            <a:chExt cx="4563958" cy="753690"/>
          </a:xfrm>
        </p:grpSpPr>
        <p:sp>
          <p:nvSpPr>
            <p:cNvPr id="23" name="Flowchart: Alternate Process 22"/>
            <p:cNvSpPr/>
            <p:nvPr/>
          </p:nvSpPr>
          <p:spPr>
            <a:xfrm>
              <a:off x="2592466" y="1333401"/>
              <a:ext cx="4494134" cy="675973"/>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p:nvGrpSpPr>
          <p:grpSpPr>
            <a:xfrm>
              <a:off x="2707064" y="1333401"/>
              <a:ext cx="659249" cy="658207"/>
              <a:chOff x="2617352" y="1363111"/>
              <a:chExt cx="659249" cy="748874"/>
            </a:xfrm>
          </p:grpSpPr>
          <p:pic>
            <p:nvPicPr>
              <p:cNvPr id="5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7352" y="1363111"/>
                <a:ext cx="659248" cy="54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TextBox 56"/>
              <p:cNvSpPr txBox="1"/>
              <p:nvPr/>
            </p:nvSpPr>
            <p:spPr>
              <a:xfrm>
                <a:off x="2617353" y="1891492"/>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Sketching</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29" name="Group 28"/>
            <p:cNvGrpSpPr/>
            <p:nvPr/>
          </p:nvGrpSpPr>
          <p:grpSpPr>
            <a:xfrm>
              <a:off x="3531752" y="1379746"/>
              <a:ext cx="659248" cy="611862"/>
              <a:chOff x="3364373" y="1389787"/>
              <a:chExt cx="659248" cy="696145"/>
            </a:xfrm>
          </p:grpSpPr>
          <p:sp>
            <p:nvSpPr>
              <p:cNvPr id="54" name="TextBox 53"/>
              <p:cNvSpPr txBox="1"/>
              <p:nvPr/>
            </p:nvSpPr>
            <p:spPr>
              <a:xfrm>
                <a:off x="3364373" y="1865439"/>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Modeling</a:t>
                </a:r>
                <a:endParaRPr lang="en-US" sz="800" dirty="0">
                  <a:solidFill>
                    <a:prstClr val="black"/>
                  </a:solidFill>
                  <a:latin typeface="Aharoni" panose="02010803020104030203" pitchFamily="2" charset="-79"/>
                  <a:cs typeface="Aharoni" panose="02010803020104030203" pitchFamily="2" charset="-79"/>
                </a:endParaRPr>
              </a:p>
            </p:txBody>
          </p:sp>
          <p:pic>
            <p:nvPicPr>
              <p:cNvPr id="5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975" y="1389787"/>
                <a:ext cx="487892" cy="48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0" name="Group 29"/>
            <p:cNvGrpSpPr/>
            <p:nvPr/>
          </p:nvGrpSpPr>
          <p:grpSpPr>
            <a:xfrm>
              <a:off x="6017706" y="1390474"/>
              <a:ext cx="840294" cy="606310"/>
              <a:chOff x="4036506" y="1430616"/>
              <a:chExt cx="840294" cy="689828"/>
            </a:xfrm>
          </p:grpSpPr>
          <p:grpSp>
            <p:nvGrpSpPr>
              <p:cNvPr id="50" name="Group 49"/>
              <p:cNvGrpSpPr/>
              <p:nvPr/>
            </p:nvGrpSpPr>
            <p:grpSpPr>
              <a:xfrm>
                <a:off x="4036506" y="1430616"/>
                <a:ext cx="840294" cy="689828"/>
                <a:chOff x="4036506" y="1430616"/>
                <a:chExt cx="840294" cy="689828"/>
              </a:xfrm>
            </p:grpSpPr>
            <p:sp>
              <p:nvSpPr>
                <p:cNvPr id="52" name="TextBox 51"/>
                <p:cNvSpPr txBox="1"/>
                <p:nvPr/>
              </p:nvSpPr>
              <p:spPr>
                <a:xfrm>
                  <a:off x="4036506" y="1905000"/>
                  <a:ext cx="840294"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Collaboration</a:t>
                  </a:r>
                  <a:endParaRPr lang="en-US" sz="800" dirty="0">
                    <a:solidFill>
                      <a:prstClr val="black"/>
                    </a:solidFill>
                    <a:latin typeface="Aharoni" panose="02010803020104030203" pitchFamily="2" charset="-79"/>
                    <a:cs typeface="Aharoni" panose="02010803020104030203" pitchFamily="2" charset="-79"/>
                  </a:endParaRPr>
                </a:p>
              </p:txBody>
            </p:sp>
            <p:pic>
              <p:nvPicPr>
                <p:cNvPr id="53"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30435"/>
                <a:stretch/>
              </p:blipFill>
              <p:spPr bwMode="auto">
                <a:xfrm>
                  <a:off x="4213162" y="1430616"/>
                  <a:ext cx="486982" cy="47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1" name="Freeform 50"/>
              <p:cNvSpPr/>
              <p:nvPr/>
            </p:nvSpPr>
            <p:spPr>
              <a:xfrm>
                <a:off x="4620104" y="1435034"/>
                <a:ext cx="123839" cy="160613"/>
              </a:xfrm>
              <a:custGeom>
                <a:avLst/>
                <a:gdLst>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3521 w 122593"/>
                  <a:gd name="connsiteY4" fmla="*/ 11181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1616 w 122593"/>
                  <a:gd name="connsiteY4" fmla="*/ 10800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08003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13718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9303"/>
                  <a:gd name="connsiteX1" fmla="*/ 180 w 122592"/>
                  <a:gd name="connsiteY1" fmla="*/ 31803 h 159303"/>
                  <a:gd name="connsiteX2" fmla="*/ 42090 w 122592"/>
                  <a:gd name="connsiteY2" fmla="*/ 66093 h 159303"/>
                  <a:gd name="connsiteX3" fmla="*/ 30660 w 122592"/>
                  <a:gd name="connsiteY3" fmla="*/ 117528 h 159303"/>
                  <a:gd name="connsiteX4" fmla="*/ 51615 w 122592"/>
                  <a:gd name="connsiteY4" fmla="*/ 113718 h 159303"/>
                  <a:gd name="connsiteX5" fmla="*/ 53520 w 122592"/>
                  <a:gd name="connsiteY5" fmla="*/ 157533 h 159303"/>
                  <a:gd name="connsiteX6" fmla="*/ 91620 w 122592"/>
                  <a:gd name="connsiteY6" fmla="*/ 149913 h 159303"/>
                  <a:gd name="connsiteX7" fmla="*/ 122100 w 122592"/>
                  <a:gd name="connsiteY7" fmla="*/ 142293 h 159303"/>
                  <a:gd name="connsiteX8" fmla="*/ 106860 w 122592"/>
                  <a:gd name="connsiteY8" fmla="*/ 77523 h 159303"/>
                  <a:gd name="connsiteX9" fmla="*/ 61140 w 122592"/>
                  <a:gd name="connsiteY9" fmla="*/ 1323 h 159303"/>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53520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43995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0871"/>
                  <a:gd name="connsiteX1" fmla="*/ 180 w 122592"/>
                  <a:gd name="connsiteY1" fmla="*/ 31803 h 160871"/>
                  <a:gd name="connsiteX2" fmla="*/ 42090 w 122592"/>
                  <a:gd name="connsiteY2" fmla="*/ 66093 h 160871"/>
                  <a:gd name="connsiteX3" fmla="*/ 30660 w 122592"/>
                  <a:gd name="connsiteY3" fmla="*/ 117528 h 160871"/>
                  <a:gd name="connsiteX4" fmla="*/ 59235 w 122592"/>
                  <a:gd name="connsiteY4" fmla="*/ 121338 h 160871"/>
                  <a:gd name="connsiteX5" fmla="*/ 43995 w 122592"/>
                  <a:gd name="connsiteY5" fmla="*/ 157533 h 160871"/>
                  <a:gd name="connsiteX6" fmla="*/ 85905 w 122592"/>
                  <a:gd name="connsiteY6" fmla="*/ 157533 h 160871"/>
                  <a:gd name="connsiteX7" fmla="*/ 122100 w 122592"/>
                  <a:gd name="connsiteY7" fmla="*/ 142293 h 160871"/>
                  <a:gd name="connsiteX8" fmla="*/ 106860 w 122592"/>
                  <a:gd name="connsiteY8" fmla="*/ 77523 h 160871"/>
                  <a:gd name="connsiteX9" fmla="*/ 61140 w 122592"/>
                  <a:gd name="connsiteY9" fmla="*/ 1323 h 160871"/>
                  <a:gd name="connsiteX0" fmla="*/ 61440 w 122892"/>
                  <a:gd name="connsiteY0" fmla="*/ 1373 h 160921"/>
                  <a:gd name="connsiteX1" fmla="*/ 480 w 122892"/>
                  <a:gd name="connsiteY1" fmla="*/ 31853 h 160921"/>
                  <a:gd name="connsiteX2" fmla="*/ 32865 w 122892"/>
                  <a:gd name="connsiteY2" fmla="*/ 73763 h 160921"/>
                  <a:gd name="connsiteX3" fmla="*/ 30960 w 122892"/>
                  <a:gd name="connsiteY3" fmla="*/ 117578 h 160921"/>
                  <a:gd name="connsiteX4" fmla="*/ 59535 w 122892"/>
                  <a:gd name="connsiteY4" fmla="*/ 121388 h 160921"/>
                  <a:gd name="connsiteX5" fmla="*/ 44295 w 122892"/>
                  <a:gd name="connsiteY5" fmla="*/ 157583 h 160921"/>
                  <a:gd name="connsiteX6" fmla="*/ 86205 w 122892"/>
                  <a:gd name="connsiteY6" fmla="*/ 157583 h 160921"/>
                  <a:gd name="connsiteX7" fmla="*/ 122400 w 122892"/>
                  <a:gd name="connsiteY7" fmla="*/ 142343 h 160921"/>
                  <a:gd name="connsiteX8" fmla="*/ 107160 w 122892"/>
                  <a:gd name="connsiteY8" fmla="*/ 77573 h 160921"/>
                  <a:gd name="connsiteX9" fmla="*/ 61440 w 122892"/>
                  <a:gd name="connsiteY9" fmla="*/ 1373 h 160921"/>
                  <a:gd name="connsiteX0" fmla="*/ 61429 w 122881"/>
                  <a:gd name="connsiteY0" fmla="*/ 1373 h 160921"/>
                  <a:gd name="connsiteX1" fmla="*/ 469 w 122881"/>
                  <a:gd name="connsiteY1" fmla="*/ 31853 h 160921"/>
                  <a:gd name="connsiteX2" fmla="*/ 32854 w 122881"/>
                  <a:gd name="connsiteY2" fmla="*/ 73763 h 160921"/>
                  <a:gd name="connsiteX3" fmla="*/ 25234 w 122881"/>
                  <a:gd name="connsiteY3" fmla="*/ 127103 h 160921"/>
                  <a:gd name="connsiteX4" fmla="*/ 59524 w 122881"/>
                  <a:gd name="connsiteY4" fmla="*/ 121388 h 160921"/>
                  <a:gd name="connsiteX5" fmla="*/ 44284 w 122881"/>
                  <a:gd name="connsiteY5" fmla="*/ 157583 h 160921"/>
                  <a:gd name="connsiteX6" fmla="*/ 86194 w 122881"/>
                  <a:gd name="connsiteY6" fmla="*/ 157583 h 160921"/>
                  <a:gd name="connsiteX7" fmla="*/ 122389 w 122881"/>
                  <a:gd name="connsiteY7" fmla="*/ 142343 h 160921"/>
                  <a:gd name="connsiteX8" fmla="*/ 107149 w 122881"/>
                  <a:gd name="connsiteY8" fmla="*/ 77573 h 160921"/>
                  <a:gd name="connsiteX9" fmla="*/ 61429 w 122881"/>
                  <a:gd name="connsiteY9" fmla="*/ 1373 h 160921"/>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4428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3666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17 w 122869"/>
                  <a:gd name="connsiteY0" fmla="*/ 1373 h 160650"/>
                  <a:gd name="connsiteX1" fmla="*/ 457 w 122869"/>
                  <a:gd name="connsiteY1" fmla="*/ 31853 h 160650"/>
                  <a:gd name="connsiteX2" fmla="*/ 32842 w 122869"/>
                  <a:gd name="connsiteY2" fmla="*/ 73763 h 160650"/>
                  <a:gd name="connsiteX3" fmla="*/ 19507 w 122869"/>
                  <a:gd name="connsiteY3" fmla="*/ 127103 h 160650"/>
                  <a:gd name="connsiteX4" fmla="*/ 49987 w 122869"/>
                  <a:gd name="connsiteY4" fmla="*/ 125198 h 160650"/>
                  <a:gd name="connsiteX5" fmla="*/ 36652 w 122869"/>
                  <a:gd name="connsiteY5" fmla="*/ 157583 h 160650"/>
                  <a:gd name="connsiteX6" fmla="*/ 86182 w 122869"/>
                  <a:gd name="connsiteY6" fmla="*/ 157583 h 160650"/>
                  <a:gd name="connsiteX7" fmla="*/ 122377 w 122869"/>
                  <a:gd name="connsiteY7" fmla="*/ 142343 h 160650"/>
                  <a:gd name="connsiteX8" fmla="*/ 107137 w 122869"/>
                  <a:gd name="connsiteY8" fmla="*/ 77573 h 160650"/>
                  <a:gd name="connsiteX9" fmla="*/ 61417 w 122869"/>
                  <a:gd name="connsiteY9" fmla="*/ 1373 h 160650"/>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3726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9441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39" h="160613">
                    <a:moveTo>
                      <a:pt x="62387" y="1336"/>
                    </a:moveTo>
                    <a:cubicBezTo>
                      <a:pt x="44607" y="-6284"/>
                      <a:pt x="8412" y="20704"/>
                      <a:pt x="1427" y="31816"/>
                    </a:cubicBezTo>
                    <a:cubicBezTo>
                      <a:pt x="-5558" y="42928"/>
                      <a:pt x="15079" y="61026"/>
                      <a:pt x="20476" y="68011"/>
                    </a:cubicBezTo>
                    <a:cubicBezTo>
                      <a:pt x="25873" y="74996"/>
                      <a:pt x="33812" y="69599"/>
                      <a:pt x="33812" y="79441"/>
                    </a:cubicBezTo>
                    <a:cubicBezTo>
                      <a:pt x="33812" y="89283"/>
                      <a:pt x="17620" y="119446"/>
                      <a:pt x="20477" y="127066"/>
                    </a:cubicBezTo>
                    <a:cubicBezTo>
                      <a:pt x="23334" y="134686"/>
                      <a:pt x="48100" y="120081"/>
                      <a:pt x="50957" y="125161"/>
                    </a:cubicBezTo>
                    <a:cubicBezTo>
                      <a:pt x="53814" y="130241"/>
                      <a:pt x="31590" y="152149"/>
                      <a:pt x="37622" y="157546"/>
                    </a:cubicBezTo>
                    <a:cubicBezTo>
                      <a:pt x="43655" y="162944"/>
                      <a:pt x="72865" y="160086"/>
                      <a:pt x="87152" y="157546"/>
                    </a:cubicBezTo>
                    <a:cubicBezTo>
                      <a:pt x="101439" y="155006"/>
                      <a:pt x="120807" y="154371"/>
                      <a:pt x="123347" y="142306"/>
                    </a:cubicBezTo>
                    <a:cubicBezTo>
                      <a:pt x="125887" y="130241"/>
                      <a:pt x="118267" y="98491"/>
                      <a:pt x="108107" y="77536"/>
                    </a:cubicBezTo>
                    <a:cubicBezTo>
                      <a:pt x="97947" y="56581"/>
                      <a:pt x="80167" y="8956"/>
                      <a:pt x="62387" y="1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 name="Group 36"/>
            <p:cNvGrpSpPr/>
            <p:nvPr/>
          </p:nvGrpSpPr>
          <p:grpSpPr>
            <a:xfrm>
              <a:off x="4441768" y="1374612"/>
              <a:ext cx="816032" cy="622172"/>
              <a:chOff x="4441768" y="1374612"/>
              <a:chExt cx="816032" cy="622172"/>
            </a:xfrm>
          </p:grpSpPr>
          <p:pic>
            <p:nvPicPr>
              <p:cNvPr id="48" name="Picture 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851" t="809" r="2548" b="1221"/>
              <a:stretch/>
            </p:blipFill>
            <p:spPr bwMode="auto">
              <a:xfrm>
                <a:off x="4495800" y="1374612"/>
                <a:ext cx="601980" cy="42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TextBox 48"/>
              <p:cNvSpPr txBox="1"/>
              <p:nvPr/>
            </p:nvSpPr>
            <p:spPr>
              <a:xfrm>
                <a:off x="4441768" y="1807424"/>
                <a:ext cx="816032" cy="189360"/>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Objectives</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38" name="Group 37"/>
            <p:cNvGrpSpPr/>
            <p:nvPr/>
          </p:nvGrpSpPr>
          <p:grpSpPr>
            <a:xfrm>
              <a:off x="5308138" y="1429029"/>
              <a:ext cx="864062" cy="599342"/>
              <a:chOff x="4850938" y="1447800"/>
              <a:chExt cx="864062" cy="681900"/>
            </a:xfrm>
          </p:grpSpPr>
          <p:sp>
            <p:nvSpPr>
              <p:cNvPr id="41" name="TextBox 40"/>
              <p:cNvSpPr txBox="1"/>
              <p:nvPr/>
            </p:nvSpPr>
            <p:spPr>
              <a:xfrm>
                <a:off x="4850938" y="1914256"/>
                <a:ext cx="864062"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Templates</a:t>
                </a:r>
                <a:endParaRPr lang="en-US" sz="800" dirty="0">
                  <a:solidFill>
                    <a:prstClr val="black"/>
                  </a:solidFill>
                  <a:latin typeface="Aharoni" panose="02010803020104030203" pitchFamily="2" charset="-79"/>
                  <a:cs typeface="Aharoni" panose="02010803020104030203" pitchFamily="2" charset="-79"/>
                </a:endParaRPr>
              </a:p>
            </p:txBody>
          </p:sp>
          <p:sp>
            <p:nvSpPr>
              <p:cNvPr id="42" name="Rectangle 41"/>
              <p:cNvSpPr/>
              <p:nvPr/>
            </p:nvSpPr>
            <p:spPr>
              <a:xfrm>
                <a:off x="4953000" y="1447800"/>
                <a:ext cx="457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43" name="Rectangle 42"/>
              <p:cNvSpPr/>
              <p:nvPr/>
            </p:nvSpPr>
            <p:spPr>
              <a:xfrm>
                <a:off x="4996815" y="1476470"/>
                <a:ext cx="215266" cy="19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p:nvSpPr>
            <p:spPr>
              <a:xfrm>
                <a:off x="5237798" y="1476470"/>
                <a:ext cx="139066" cy="132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p:nvSpPr>
            <p:spPr>
              <a:xfrm>
                <a:off x="5170170" y="1702550"/>
                <a:ext cx="206693" cy="168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6" name="Straight Connector 45"/>
              <p:cNvCxnSpPr/>
              <p:nvPr/>
            </p:nvCxnSpPr>
            <p:spPr>
              <a:xfrm>
                <a:off x="5170170" y="1702550"/>
                <a:ext cx="206693" cy="16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168027" y="1728019"/>
                <a:ext cx="206693" cy="135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Round Same Side Corner Rectangle 38"/>
            <p:cNvSpPr/>
            <p:nvPr/>
          </p:nvSpPr>
          <p:spPr>
            <a:xfrm rot="16200000">
              <a:off x="3097195" y="750426"/>
              <a:ext cx="753690" cy="1843636"/>
            </a:xfrm>
            <a:prstGeom prst="round2SameRect">
              <a:avLst/>
            </a:prstGeom>
            <a:solidFill>
              <a:srgbClr val="A6A6A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ound Same Side Corner Rectangle 39"/>
            <p:cNvSpPr/>
            <p:nvPr/>
          </p:nvSpPr>
          <p:spPr>
            <a:xfrm rot="5400000">
              <a:off x="5772045" y="704954"/>
              <a:ext cx="753689" cy="1934580"/>
            </a:xfrm>
            <a:prstGeom prst="round2SameRect">
              <a:avLst/>
            </a:prstGeom>
            <a:solidFill>
              <a:srgbClr val="A6A6A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58" name="Picture 3" descr="C:\Users\eogbuchiekwe\AppData\Local\Microsoft\Windows\Temporary Internet Files\Content.IE5\0W969H60\Yahoo Widget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4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58"/>
                                        </p:tgtEl>
                                      </p:cBhvr>
                                    </p:animEffect>
                                    <p:animScale>
                                      <p:cBhvr>
                                        <p:cTn id="7" dur="375" autoRev="1" fill="hold"/>
                                        <p:tgtEl>
                                          <p:spTgt spid="5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3012" y="990600"/>
            <a:ext cx="6637977" cy="274320"/>
            <a:chOff x="1210623" y="990600"/>
            <a:chExt cx="6637977" cy="274320"/>
          </a:xfrm>
        </p:grpSpPr>
        <p:sp>
          <p:nvSpPr>
            <p:cNvPr id="3" name="Round Same Side Corner Rectangle 2"/>
            <p:cNvSpPr/>
            <p:nvPr/>
          </p:nvSpPr>
          <p:spPr>
            <a:xfrm>
              <a:off x="1210623"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Analysis</a:t>
              </a:r>
              <a:endParaRPr lang="en-US" sz="1100" dirty="0">
                <a:solidFill>
                  <a:prstClr val="white"/>
                </a:solidFill>
                <a:latin typeface="Aharoni" panose="02010803020104030203" pitchFamily="2" charset="-79"/>
                <a:cs typeface="Aharoni" panose="02010803020104030203" pitchFamily="2" charset="-79"/>
              </a:endParaRPr>
            </a:p>
          </p:txBody>
        </p:sp>
        <p:sp>
          <p:nvSpPr>
            <p:cNvPr id="4" name="Round Same Side Corner Rectangle 3"/>
            <p:cNvSpPr/>
            <p:nvPr/>
          </p:nvSpPr>
          <p:spPr>
            <a:xfrm>
              <a:off x="2550077" y="990600"/>
              <a:ext cx="1280160" cy="274320"/>
            </a:xfrm>
            <a:prstGeom prst="round2SameRect">
              <a:avLst/>
            </a:prstGeom>
            <a:solidFill>
              <a:srgbClr val="FFFF00"/>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black">
                      <a:lumMod val="95000"/>
                      <a:lumOff val="5000"/>
                    </a:prstClr>
                  </a:solidFill>
                  <a:latin typeface="Aharoni" panose="02010803020104030203" pitchFamily="2" charset="-79"/>
                  <a:cs typeface="Aharoni" panose="02010803020104030203" pitchFamily="2" charset="-79"/>
                </a:rPr>
                <a:t>Design</a:t>
              </a:r>
              <a:endParaRPr lang="en-US" sz="1100" b="1" dirty="0">
                <a:solidFill>
                  <a:prstClr val="black">
                    <a:lumMod val="95000"/>
                    <a:lumOff val="5000"/>
                  </a:prstClr>
                </a:solidFill>
                <a:latin typeface="Aharoni" panose="02010803020104030203" pitchFamily="2" charset="-79"/>
                <a:cs typeface="Aharoni" panose="02010803020104030203" pitchFamily="2" charset="-79"/>
              </a:endParaRPr>
            </a:p>
          </p:txBody>
        </p:sp>
        <p:sp>
          <p:nvSpPr>
            <p:cNvPr id="5" name="Round Same Side Corner Rectangle 4"/>
            <p:cNvSpPr/>
            <p:nvPr/>
          </p:nvSpPr>
          <p:spPr>
            <a:xfrm>
              <a:off x="3889531"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Development</a:t>
              </a:r>
              <a:endParaRPr lang="en-US" sz="1100" dirty="0">
                <a:solidFill>
                  <a:prstClr val="white"/>
                </a:solidFill>
                <a:latin typeface="Aharoni" panose="02010803020104030203" pitchFamily="2" charset="-79"/>
                <a:cs typeface="Aharoni" panose="02010803020104030203" pitchFamily="2" charset="-79"/>
              </a:endParaRPr>
            </a:p>
          </p:txBody>
        </p:sp>
        <p:sp>
          <p:nvSpPr>
            <p:cNvPr id="6" name="Round Same Side Corner Rectangle 5"/>
            <p:cNvSpPr/>
            <p:nvPr/>
          </p:nvSpPr>
          <p:spPr>
            <a:xfrm>
              <a:off x="5228985"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Implementation</a:t>
              </a:r>
              <a:endParaRPr lang="en-US" sz="1100" dirty="0">
                <a:solidFill>
                  <a:prstClr val="white"/>
                </a:solidFill>
                <a:latin typeface="Aharoni" panose="02010803020104030203" pitchFamily="2" charset="-79"/>
                <a:cs typeface="Aharoni" panose="02010803020104030203" pitchFamily="2" charset="-79"/>
              </a:endParaRPr>
            </a:p>
          </p:txBody>
        </p:sp>
        <p:sp>
          <p:nvSpPr>
            <p:cNvPr id="7" name="Round Same Side Corner Rectangle 6"/>
            <p:cNvSpPr/>
            <p:nvPr/>
          </p:nvSpPr>
          <p:spPr>
            <a:xfrm>
              <a:off x="6568440"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Evaluation</a:t>
              </a:r>
              <a:endParaRPr lang="en-US" sz="1100" dirty="0">
                <a:solidFill>
                  <a:prstClr val="white"/>
                </a:solidFill>
                <a:latin typeface="Aharoni" panose="02010803020104030203" pitchFamily="2" charset="-79"/>
                <a:cs typeface="Aharoni" panose="02010803020104030203" pitchFamily="2" charset="-79"/>
              </a:endParaRPr>
            </a:p>
          </p:txBody>
        </p:sp>
      </p:grpSp>
      <p:sp>
        <p:nvSpPr>
          <p:cNvPr id="8" name="Rounded Rectangle 7"/>
          <p:cNvSpPr/>
          <p:nvPr/>
        </p:nvSpPr>
        <p:spPr>
          <a:xfrm>
            <a:off x="914400" y="2057400"/>
            <a:ext cx="6172200" cy="457200"/>
          </a:xfrm>
          <a:prstGeom prst="roundRect">
            <a:avLst/>
          </a:prstGeom>
          <a:solidFill>
            <a:schemeClr val="bg1"/>
          </a:solidFill>
          <a:ln w="3175">
            <a:solidFill>
              <a:schemeClr val="bg1">
                <a:lumMod val="95000"/>
              </a:schemeClr>
            </a:solidFill>
          </a:ln>
          <a:scene3d>
            <a:camera prst="orthographicFront"/>
            <a:lightRig rig="threePt" dir="t"/>
          </a:scene3d>
          <a:sp3d>
            <a:bevelT w="101600" prst="ribl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840771122"/>
              </p:ext>
            </p:extLst>
          </p:nvPr>
        </p:nvGraphicFramePr>
        <p:xfrm>
          <a:off x="1285500" y="2179320"/>
          <a:ext cx="4846320" cy="251460"/>
        </p:xfrm>
        <a:graphic>
          <a:graphicData uri="http://schemas.openxmlformats.org/drawingml/2006/table">
            <a:tbl>
              <a:tblPr firstRow="1" bandRow="1">
                <a:tableStyleId>{3B4B98B0-60AC-42C2-AFA5-B58CD77FA1E5}</a:tableStyleId>
              </a:tblPr>
              <a:tblGrid>
                <a:gridCol w="640080"/>
                <a:gridCol w="640080"/>
                <a:gridCol w="640080"/>
                <a:gridCol w="640080"/>
                <a:gridCol w="822960"/>
                <a:gridCol w="822960"/>
                <a:gridCol w="640080"/>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grpSp>
        <p:nvGrpSpPr>
          <p:cNvPr id="31" name="Group 30"/>
          <p:cNvGrpSpPr/>
          <p:nvPr/>
        </p:nvGrpSpPr>
        <p:grpSpPr>
          <a:xfrm>
            <a:off x="2909936" y="2221675"/>
            <a:ext cx="170411" cy="167640"/>
            <a:chOff x="6619340" y="2534426"/>
            <a:chExt cx="170411" cy="167640"/>
          </a:xfrm>
          <a:effectLst>
            <a:glow rad="63500">
              <a:srgbClr val="FFFF00">
                <a:alpha val="40000"/>
              </a:srgbClr>
            </a:glow>
          </a:effectLst>
        </p:grpSpPr>
        <p:cxnSp>
          <p:nvCxnSpPr>
            <p:cNvPr id="32" name="Straight Connector 31"/>
            <p:cNvCxnSpPr/>
            <p:nvPr/>
          </p:nvCxnSpPr>
          <p:spPr>
            <a:xfrm>
              <a:off x="6619340" y="2534426"/>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81800" y="2534426"/>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678875" y="2235135"/>
            <a:ext cx="174335" cy="167640"/>
            <a:chOff x="6043653" y="2651098"/>
            <a:chExt cx="174335" cy="167640"/>
          </a:xfrm>
          <a:effectLst>
            <a:glow rad="63500">
              <a:srgbClr val="FFFF00">
                <a:alpha val="40000"/>
              </a:srgbClr>
            </a:glow>
          </a:effectLst>
        </p:grpSpPr>
        <p:cxnSp>
          <p:nvCxnSpPr>
            <p:cNvPr id="35" name="Straight Connector 34"/>
            <p:cNvCxnSpPr/>
            <p:nvPr/>
          </p:nvCxnSpPr>
          <p:spPr>
            <a:xfrm rot="10800000">
              <a:off x="6047577" y="2818738"/>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6043653" y="2651098"/>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custDataLst>
              <p:tags r:id="rId1"/>
            </p:custDataLst>
          </p:nvPr>
        </p:nvSpPr>
        <p:spPr>
          <a:xfrm>
            <a:off x="6551420" y="2207743"/>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26" name="TextBox 25"/>
          <p:cNvSpPr txBox="1"/>
          <p:nvPr/>
        </p:nvSpPr>
        <p:spPr>
          <a:xfrm>
            <a:off x="6551420" y="2197925"/>
            <a:ext cx="182880" cy="196355"/>
          </a:xfrm>
          <a:prstGeom prst="rect">
            <a:avLst/>
          </a:prstGeom>
          <a:noFill/>
        </p:spPr>
        <p:txBody>
          <a:bodyPr wrap="square" rtlCol="0" anchor="ctr">
            <a:spAutoFit/>
          </a:bodyPr>
          <a:lstStyle/>
          <a:p>
            <a:pPr algn="ctr"/>
            <a:r>
              <a:rPr lang="en-US" sz="1400" b="1" dirty="0" smtClean="0">
                <a:solidFill>
                  <a:prstClr val="black"/>
                </a:solidFill>
                <a:latin typeface="Aharoni" pitchFamily="2" charset="-79"/>
                <a:cs typeface="Aharoni" pitchFamily="2" charset="-79"/>
              </a:rPr>
              <a:t>x</a:t>
            </a:r>
            <a:endParaRPr lang="en-US" sz="1400" b="1" dirty="0">
              <a:solidFill>
                <a:prstClr val="black"/>
              </a:solidFill>
              <a:latin typeface="Aharoni" pitchFamily="2" charset="-79"/>
              <a:cs typeface="Aharoni" pitchFamily="2" charset="-79"/>
            </a:endParaRPr>
          </a:p>
        </p:txBody>
      </p:sp>
      <p:sp>
        <p:nvSpPr>
          <p:cNvPr id="27" name="TextBox 26"/>
          <p:cNvSpPr txBox="1"/>
          <p:nvPr>
            <p:custDataLst>
              <p:tags r:id="rId2"/>
            </p:custDataLst>
          </p:nvPr>
        </p:nvSpPr>
        <p:spPr>
          <a:xfrm>
            <a:off x="6277100" y="221961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28" name="TextBox 27"/>
          <p:cNvSpPr txBox="1"/>
          <p:nvPr/>
        </p:nvSpPr>
        <p:spPr>
          <a:xfrm>
            <a:off x="6277100" y="2138701"/>
            <a:ext cx="182880" cy="338554"/>
          </a:xfrm>
          <a:prstGeom prst="rect">
            <a:avLst/>
          </a:prstGeom>
          <a:noFill/>
        </p:spPr>
        <p:txBody>
          <a:bodyPr wrap="square" rtlCol="0" anchor="ctr">
            <a:spAutoFit/>
          </a:bodyPr>
          <a:lstStyle/>
          <a:p>
            <a:pPr algn="ctr"/>
            <a:r>
              <a:rPr lang="en-US" sz="1600" b="1" dirty="0">
                <a:solidFill>
                  <a:prstClr val="black"/>
                </a:solidFill>
                <a:latin typeface="Wingdings" panose="05000000000000000000" pitchFamily="2" charset="2"/>
                <a:cs typeface="Aharoni" pitchFamily="2" charset="-79"/>
              </a:rPr>
              <a:t>q</a:t>
            </a:r>
          </a:p>
        </p:txBody>
      </p:sp>
      <p:pic>
        <p:nvPicPr>
          <p:cNvPr id="22" name="Picture 3" descr="C:\Users\eogbuchiekwe\AppData\Local\Microsoft\Windows\Temporary Internet Files\Content.IE5\0W969H60\Yahoo Widget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sp>
        <p:nvSpPr>
          <p:cNvPr id="30" name="Flowchart: Alternate Process 29"/>
          <p:cNvSpPr/>
          <p:nvPr/>
        </p:nvSpPr>
        <p:spPr>
          <a:xfrm>
            <a:off x="2562886" y="1365607"/>
            <a:ext cx="4494134" cy="675973"/>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7" name="Group 36"/>
          <p:cNvGrpSpPr/>
          <p:nvPr/>
        </p:nvGrpSpPr>
        <p:grpSpPr>
          <a:xfrm>
            <a:off x="2677484" y="1365607"/>
            <a:ext cx="659249" cy="658207"/>
            <a:chOff x="2617352" y="1363111"/>
            <a:chExt cx="659249" cy="748874"/>
          </a:xfrm>
        </p:grpSpPr>
        <p:pic>
          <p:nvPicPr>
            <p:cNvPr id="5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7352" y="1363111"/>
              <a:ext cx="659248" cy="54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TextBox 59"/>
            <p:cNvSpPr txBox="1"/>
            <p:nvPr/>
          </p:nvSpPr>
          <p:spPr>
            <a:xfrm>
              <a:off x="2617353" y="1891492"/>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Sketching</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38" name="Group 37"/>
          <p:cNvGrpSpPr/>
          <p:nvPr/>
        </p:nvGrpSpPr>
        <p:grpSpPr>
          <a:xfrm>
            <a:off x="3502172" y="1411952"/>
            <a:ext cx="659248" cy="611862"/>
            <a:chOff x="3364373" y="1389787"/>
            <a:chExt cx="659248" cy="696145"/>
          </a:xfrm>
        </p:grpSpPr>
        <p:sp>
          <p:nvSpPr>
            <p:cNvPr id="57" name="TextBox 56"/>
            <p:cNvSpPr txBox="1"/>
            <p:nvPr/>
          </p:nvSpPr>
          <p:spPr>
            <a:xfrm>
              <a:off x="3364373" y="1865439"/>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Modeling</a:t>
              </a:r>
              <a:endParaRPr lang="en-US" sz="800" dirty="0">
                <a:solidFill>
                  <a:prstClr val="black"/>
                </a:solidFill>
                <a:latin typeface="Aharoni" panose="02010803020104030203" pitchFamily="2" charset="-79"/>
                <a:cs typeface="Aharoni" panose="02010803020104030203" pitchFamily="2" charset="-79"/>
              </a:endParaRPr>
            </a:p>
          </p:txBody>
        </p:sp>
        <p:pic>
          <p:nvPicPr>
            <p:cNvPr id="58"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1975" y="1389787"/>
              <a:ext cx="487892" cy="48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9" name="Group 38"/>
          <p:cNvGrpSpPr/>
          <p:nvPr/>
        </p:nvGrpSpPr>
        <p:grpSpPr>
          <a:xfrm>
            <a:off x="5988126" y="1422680"/>
            <a:ext cx="840294" cy="606310"/>
            <a:chOff x="4036506" y="1430616"/>
            <a:chExt cx="840294" cy="689828"/>
          </a:xfrm>
        </p:grpSpPr>
        <p:grpSp>
          <p:nvGrpSpPr>
            <p:cNvPr id="53" name="Group 52"/>
            <p:cNvGrpSpPr/>
            <p:nvPr/>
          </p:nvGrpSpPr>
          <p:grpSpPr>
            <a:xfrm>
              <a:off x="4036506" y="1430616"/>
              <a:ext cx="840294" cy="689828"/>
              <a:chOff x="4036506" y="1430616"/>
              <a:chExt cx="840294" cy="689828"/>
            </a:xfrm>
          </p:grpSpPr>
          <p:sp>
            <p:nvSpPr>
              <p:cNvPr id="55" name="TextBox 54"/>
              <p:cNvSpPr txBox="1"/>
              <p:nvPr/>
            </p:nvSpPr>
            <p:spPr>
              <a:xfrm>
                <a:off x="4036506" y="1905000"/>
                <a:ext cx="840294"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Collaboration</a:t>
                </a:r>
                <a:endParaRPr lang="en-US" sz="800" dirty="0">
                  <a:solidFill>
                    <a:prstClr val="black"/>
                  </a:solidFill>
                  <a:latin typeface="Aharoni" panose="02010803020104030203" pitchFamily="2" charset="-79"/>
                  <a:cs typeface="Aharoni" panose="02010803020104030203" pitchFamily="2" charset="-79"/>
                </a:endParaRPr>
              </a:p>
            </p:txBody>
          </p:sp>
          <p:pic>
            <p:nvPicPr>
              <p:cNvPr id="56" name="Picture 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30435"/>
              <a:stretch/>
            </p:blipFill>
            <p:spPr bwMode="auto">
              <a:xfrm>
                <a:off x="4213162" y="1430616"/>
                <a:ext cx="486982" cy="47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4" name="Freeform 53"/>
            <p:cNvSpPr/>
            <p:nvPr/>
          </p:nvSpPr>
          <p:spPr>
            <a:xfrm>
              <a:off x="4620104" y="1435034"/>
              <a:ext cx="123839" cy="160613"/>
            </a:xfrm>
            <a:custGeom>
              <a:avLst/>
              <a:gdLst>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3521 w 122593"/>
                <a:gd name="connsiteY4" fmla="*/ 11181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1616 w 122593"/>
                <a:gd name="connsiteY4" fmla="*/ 10800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08003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13718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9303"/>
                <a:gd name="connsiteX1" fmla="*/ 180 w 122592"/>
                <a:gd name="connsiteY1" fmla="*/ 31803 h 159303"/>
                <a:gd name="connsiteX2" fmla="*/ 42090 w 122592"/>
                <a:gd name="connsiteY2" fmla="*/ 66093 h 159303"/>
                <a:gd name="connsiteX3" fmla="*/ 30660 w 122592"/>
                <a:gd name="connsiteY3" fmla="*/ 117528 h 159303"/>
                <a:gd name="connsiteX4" fmla="*/ 51615 w 122592"/>
                <a:gd name="connsiteY4" fmla="*/ 113718 h 159303"/>
                <a:gd name="connsiteX5" fmla="*/ 53520 w 122592"/>
                <a:gd name="connsiteY5" fmla="*/ 157533 h 159303"/>
                <a:gd name="connsiteX6" fmla="*/ 91620 w 122592"/>
                <a:gd name="connsiteY6" fmla="*/ 149913 h 159303"/>
                <a:gd name="connsiteX7" fmla="*/ 122100 w 122592"/>
                <a:gd name="connsiteY7" fmla="*/ 142293 h 159303"/>
                <a:gd name="connsiteX8" fmla="*/ 106860 w 122592"/>
                <a:gd name="connsiteY8" fmla="*/ 77523 h 159303"/>
                <a:gd name="connsiteX9" fmla="*/ 61140 w 122592"/>
                <a:gd name="connsiteY9" fmla="*/ 1323 h 159303"/>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53520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43995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0871"/>
                <a:gd name="connsiteX1" fmla="*/ 180 w 122592"/>
                <a:gd name="connsiteY1" fmla="*/ 31803 h 160871"/>
                <a:gd name="connsiteX2" fmla="*/ 42090 w 122592"/>
                <a:gd name="connsiteY2" fmla="*/ 66093 h 160871"/>
                <a:gd name="connsiteX3" fmla="*/ 30660 w 122592"/>
                <a:gd name="connsiteY3" fmla="*/ 117528 h 160871"/>
                <a:gd name="connsiteX4" fmla="*/ 59235 w 122592"/>
                <a:gd name="connsiteY4" fmla="*/ 121338 h 160871"/>
                <a:gd name="connsiteX5" fmla="*/ 43995 w 122592"/>
                <a:gd name="connsiteY5" fmla="*/ 157533 h 160871"/>
                <a:gd name="connsiteX6" fmla="*/ 85905 w 122592"/>
                <a:gd name="connsiteY6" fmla="*/ 157533 h 160871"/>
                <a:gd name="connsiteX7" fmla="*/ 122100 w 122592"/>
                <a:gd name="connsiteY7" fmla="*/ 142293 h 160871"/>
                <a:gd name="connsiteX8" fmla="*/ 106860 w 122592"/>
                <a:gd name="connsiteY8" fmla="*/ 77523 h 160871"/>
                <a:gd name="connsiteX9" fmla="*/ 61140 w 122592"/>
                <a:gd name="connsiteY9" fmla="*/ 1323 h 160871"/>
                <a:gd name="connsiteX0" fmla="*/ 61440 w 122892"/>
                <a:gd name="connsiteY0" fmla="*/ 1373 h 160921"/>
                <a:gd name="connsiteX1" fmla="*/ 480 w 122892"/>
                <a:gd name="connsiteY1" fmla="*/ 31853 h 160921"/>
                <a:gd name="connsiteX2" fmla="*/ 32865 w 122892"/>
                <a:gd name="connsiteY2" fmla="*/ 73763 h 160921"/>
                <a:gd name="connsiteX3" fmla="*/ 30960 w 122892"/>
                <a:gd name="connsiteY3" fmla="*/ 117578 h 160921"/>
                <a:gd name="connsiteX4" fmla="*/ 59535 w 122892"/>
                <a:gd name="connsiteY4" fmla="*/ 121388 h 160921"/>
                <a:gd name="connsiteX5" fmla="*/ 44295 w 122892"/>
                <a:gd name="connsiteY5" fmla="*/ 157583 h 160921"/>
                <a:gd name="connsiteX6" fmla="*/ 86205 w 122892"/>
                <a:gd name="connsiteY6" fmla="*/ 157583 h 160921"/>
                <a:gd name="connsiteX7" fmla="*/ 122400 w 122892"/>
                <a:gd name="connsiteY7" fmla="*/ 142343 h 160921"/>
                <a:gd name="connsiteX8" fmla="*/ 107160 w 122892"/>
                <a:gd name="connsiteY8" fmla="*/ 77573 h 160921"/>
                <a:gd name="connsiteX9" fmla="*/ 61440 w 122892"/>
                <a:gd name="connsiteY9" fmla="*/ 1373 h 160921"/>
                <a:gd name="connsiteX0" fmla="*/ 61429 w 122881"/>
                <a:gd name="connsiteY0" fmla="*/ 1373 h 160921"/>
                <a:gd name="connsiteX1" fmla="*/ 469 w 122881"/>
                <a:gd name="connsiteY1" fmla="*/ 31853 h 160921"/>
                <a:gd name="connsiteX2" fmla="*/ 32854 w 122881"/>
                <a:gd name="connsiteY2" fmla="*/ 73763 h 160921"/>
                <a:gd name="connsiteX3" fmla="*/ 25234 w 122881"/>
                <a:gd name="connsiteY3" fmla="*/ 127103 h 160921"/>
                <a:gd name="connsiteX4" fmla="*/ 59524 w 122881"/>
                <a:gd name="connsiteY4" fmla="*/ 121388 h 160921"/>
                <a:gd name="connsiteX5" fmla="*/ 44284 w 122881"/>
                <a:gd name="connsiteY5" fmla="*/ 157583 h 160921"/>
                <a:gd name="connsiteX6" fmla="*/ 86194 w 122881"/>
                <a:gd name="connsiteY6" fmla="*/ 157583 h 160921"/>
                <a:gd name="connsiteX7" fmla="*/ 122389 w 122881"/>
                <a:gd name="connsiteY7" fmla="*/ 142343 h 160921"/>
                <a:gd name="connsiteX8" fmla="*/ 107149 w 122881"/>
                <a:gd name="connsiteY8" fmla="*/ 77573 h 160921"/>
                <a:gd name="connsiteX9" fmla="*/ 61429 w 122881"/>
                <a:gd name="connsiteY9" fmla="*/ 1373 h 160921"/>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4428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3666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17 w 122869"/>
                <a:gd name="connsiteY0" fmla="*/ 1373 h 160650"/>
                <a:gd name="connsiteX1" fmla="*/ 457 w 122869"/>
                <a:gd name="connsiteY1" fmla="*/ 31853 h 160650"/>
                <a:gd name="connsiteX2" fmla="*/ 32842 w 122869"/>
                <a:gd name="connsiteY2" fmla="*/ 73763 h 160650"/>
                <a:gd name="connsiteX3" fmla="*/ 19507 w 122869"/>
                <a:gd name="connsiteY3" fmla="*/ 127103 h 160650"/>
                <a:gd name="connsiteX4" fmla="*/ 49987 w 122869"/>
                <a:gd name="connsiteY4" fmla="*/ 125198 h 160650"/>
                <a:gd name="connsiteX5" fmla="*/ 36652 w 122869"/>
                <a:gd name="connsiteY5" fmla="*/ 157583 h 160650"/>
                <a:gd name="connsiteX6" fmla="*/ 86182 w 122869"/>
                <a:gd name="connsiteY6" fmla="*/ 157583 h 160650"/>
                <a:gd name="connsiteX7" fmla="*/ 122377 w 122869"/>
                <a:gd name="connsiteY7" fmla="*/ 142343 h 160650"/>
                <a:gd name="connsiteX8" fmla="*/ 107137 w 122869"/>
                <a:gd name="connsiteY8" fmla="*/ 77573 h 160650"/>
                <a:gd name="connsiteX9" fmla="*/ 61417 w 122869"/>
                <a:gd name="connsiteY9" fmla="*/ 1373 h 160650"/>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3726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9441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39" h="160613">
                  <a:moveTo>
                    <a:pt x="62387" y="1336"/>
                  </a:moveTo>
                  <a:cubicBezTo>
                    <a:pt x="44607" y="-6284"/>
                    <a:pt x="8412" y="20704"/>
                    <a:pt x="1427" y="31816"/>
                  </a:cubicBezTo>
                  <a:cubicBezTo>
                    <a:pt x="-5558" y="42928"/>
                    <a:pt x="15079" y="61026"/>
                    <a:pt x="20476" y="68011"/>
                  </a:cubicBezTo>
                  <a:cubicBezTo>
                    <a:pt x="25873" y="74996"/>
                    <a:pt x="33812" y="69599"/>
                    <a:pt x="33812" y="79441"/>
                  </a:cubicBezTo>
                  <a:cubicBezTo>
                    <a:pt x="33812" y="89283"/>
                    <a:pt x="17620" y="119446"/>
                    <a:pt x="20477" y="127066"/>
                  </a:cubicBezTo>
                  <a:cubicBezTo>
                    <a:pt x="23334" y="134686"/>
                    <a:pt x="48100" y="120081"/>
                    <a:pt x="50957" y="125161"/>
                  </a:cubicBezTo>
                  <a:cubicBezTo>
                    <a:pt x="53814" y="130241"/>
                    <a:pt x="31590" y="152149"/>
                    <a:pt x="37622" y="157546"/>
                  </a:cubicBezTo>
                  <a:cubicBezTo>
                    <a:pt x="43655" y="162944"/>
                    <a:pt x="72865" y="160086"/>
                    <a:pt x="87152" y="157546"/>
                  </a:cubicBezTo>
                  <a:cubicBezTo>
                    <a:pt x="101439" y="155006"/>
                    <a:pt x="120807" y="154371"/>
                    <a:pt x="123347" y="142306"/>
                  </a:cubicBezTo>
                  <a:cubicBezTo>
                    <a:pt x="125887" y="130241"/>
                    <a:pt x="118267" y="98491"/>
                    <a:pt x="108107" y="77536"/>
                  </a:cubicBezTo>
                  <a:cubicBezTo>
                    <a:pt x="97947" y="56581"/>
                    <a:pt x="80167" y="8956"/>
                    <a:pt x="62387" y="1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 name="Group 39"/>
          <p:cNvGrpSpPr/>
          <p:nvPr/>
        </p:nvGrpSpPr>
        <p:grpSpPr>
          <a:xfrm>
            <a:off x="4412188" y="1406818"/>
            <a:ext cx="816032" cy="622172"/>
            <a:chOff x="4441768" y="1374612"/>
            <a:chExt cx="816032" cy="622172"/>
          </a:xfrm>
        </p:grpSpPr>
        <p:pic>
          <p:nvPicPr>
            <p:cNvPr id="51" name="Picture 8"/>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851" t="809" r="2548" b="1221"/>
            <a:stretch/>
          </p:blipFill>
          <p:spPr bwMode="auto">
            <a:xfrm>
              <a:off x="4495800" y="1374612"/>
              <a:ext cx="601980" cy="42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Box 51"/>
            <p:cNvSpPr txBox="1"/>
            <p:nvPr/>
          </p:nvSpPr>
          <p:spPr>
            <a:xfrm>
              <a:off x="4441768" y="1807424"/>
              <a:ext cx="816032" cy="189360"/>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Objectives</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41" name="Group 40"/>
          <p:cNvGrpSpPr/>
          <p:nvPr/>
        </p:nvGrpSpPr>
        <p:grpSpPr>
          <a:xfrm>
            <a:off x="5278558" y="1461235"/>
            <a:ext cx="864062" cy="599342"/>
            <a:chOff x="4850938" y="1447800"/>
            <a:chExt cx="864062" cy="681900"/>
          </a:xfrm>
        </p:grpSpPr>
        <p:sp>
          <p:nvSpPr>
            <p:cNvPr id="44" name="TextBox 43"/>
            <p:cNvSpPr txBox="1"/>
            <p:nvPr/>
          </p:nvSpPr>
          <p:spPr>
            <a:xfrm>
              <a:off x="4850938" y="1914256"/>
              <a:ext cx="864062"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Templates</a:t>
              </a:r>
              <a:endParaRPr lang="en-US" sz="800" dirty="0">
                <a:solidFill>
                  <a:prstClr val="black"/>
                </a:solidFill>
                <a:latin typeface="Aharoni" panose="02010803020104030203" pitchFamily="2" charset="-79"/>
                <a:cs typeface="Aharoni" panose="02010803020104030203" pitchFamily="2" charset="-79"/>
              </a:endParaRPr>
            </a:p>
          </p:txBody>
        </p:sp>
        <p:sp>
          <p:nvSpPr>
            <p:cNvPr id="45" name="Rectangle 44"/>
            <p:cNvSpPr/>
            <p:nvPr/>
          </p:nvSpPr>
          <p:spPr>
            <a:xfrm>
              <a:off x="4953000" y="1447800"/>
              <a:ext cx="457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46" name="Rectangle 45"/>
            <p:cNvSpPr/>
            <p:nvPr/>
          </p:nvSpPr>
          <p:spPr>
            <a:xfrm>
              <a:off x="4996815" y="1476470"/>
              <a:ext cx="215266" cy="19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5237798" y="1476470"/>
              <a:ext cx="139066" cy="132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p:nvSpPr>
          <p:spPr>
            <a:xfrm>
              <a:off x="5170170" y="1702550"/>
              <a:ext cx="206693" cy="168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 name="Straight Connector 48"/>
            <p:cNvCxnSpPr/>
            <p:nvPr/>
          </p:nvCxnSpPr>
          <p:spPr>
            <a:xfrm>
              <a:off x="5170170" y="1702550"/>
              <a:ext cx="206693" cy="16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168027" y="1728019"/>
              <a:ext cx="206693" cy="135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ounded Rectangle 10"/>
          <p:cNvSpPr/>
          <p:nvPr/>
        </p:nvSpPr>
        <p:spPr>
          <a:xfrm>
            <a:off x="747210" y="838200"/>
            <a:ext cx="7649580" cy="5254929"/>
          </a:xfrm>
          <a:prstGeom prst="roundRect">
            <a:avLst/>
          </a:prstGeom>
          <a:solidFill>
            <a:srgbClr val="D9D9D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1111781" y="5562600"/>
            <a:ext cx="895863" cy="523220"/>
          </a:xfrm>
          <a:prstGeom prst="rect">
            <a:avLst/>
          </a:prstGeom>
          <a:solidFill>
            <a:srgbClr val="F2F2F2">
              <a:alpha val="85882"/>
            </a:srgbClr>
          </a:solidFill>
          <a:effectLst>
            <a:softEdge rad="127000"/>
          </a:effectLst>
        </p:spPr>
        <p:txBody>
          <a:bodyPr wrap="square">
            <a:spAutoFit/>
          </a:bodyPr>
          <a:lstStyle/>
          <a:p>
            <a:pPr algn="ctr"/>
            <a:r>
              <a:rPr lang="en-US" sz="1400" dirty="0">
                <a:solidFill>
                  <a:prstClr val="black"/>
                </a:solidFill>
              </a:rPr>
              <a:t>Widgets Library</a:t>
            </a:r>
          </a:p>
        </p:txBody>
      </p:sp>
      <p:pic>
        <p:nvPicPr>
          <p:cNvPr id="62" name="Picture 3" descr="C:\Users\eogbuchiekwe\AppData\Local\Microsoft\Windows\Temporary Internet Files\Content.IE5\0W969H60\Yahoo Widget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633" y="4681717"/>
            <a:ext cx="1020159" cy="1020159"/>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16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3012" y="990600"/>
            <a:ext cx="6637977" cy="274320"/>
            <a:chOff x="1210623" y="990600"/>
            <a:chExt cx="6637977" cy="274320"/>
          </a:xfrm>
        </p:grpSpPr>
        <p:sp>
          <p:nvSpPr>
            <p:cNvPr id="3" name="Round Same Side Corner Rectangle 2"/>
            <p:cNvSpPr/>
            <p:nvPr/>
          </p:nvSpPr>
          <p:spPr>
            <a:xfrm>
              <a:off x="1210623"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Analysis</a:t>
              </a:r>
              <a:endParaRPr lang="en-US" sz="1100" dirty="0">
                <a:solidFill>
                  <a:prstClr val="white"/>
                </a:solidFill>
                <a:latin typeface="Aharoni" panose="02010803020104030203" pitchFamily="2" charset="-79"/>
                <a:cs typeface="Aharoni" panose="02010803020104030203" pitchFamily="2" charset="-79"/>
              </a:endParaRPr>
            </a:p>
          </p:txBody>
        </p:sp>
        <p:sp>
          <p:nvSpPr>
            <p:cNvPr id="4" name="Round Same Side Corner Rectangle 3"/>
            <p:cNvSpPr/>
            <p:nvPr/>
          </p:nvSpPr>
          <p:spPr>
            <a:xfrm>
              <a:off x="2550077" y="990600"/>
              <a:ext cx="1280160" cy="274320"/>
            </a:xfrm>
            <a:prstGeom prst="round2SameRect">
              <a:avLst/>
            </a:prstGeom>
            <a:solidFill>
              <a:srgbClr val="FFFF00"/>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black">
                      <a:lumMod val="95000"/>
                      <a:lumOff val="5000"/>
                    </a:prstClr>
                  </a:solidFill>
                  <a:latin typeface="Aharoni" panose="02010803020104030203" pitchFamily="2" charset="-79"/>
                  <a:cs typeface="Aharoni" panose="02010803020104030203" pitchFamily="2" charset="-79"/>
                </a:rPr>
                <a:t>Design</a:t>
              </a:r>
              <a:endParaRPr lang="en-US" sz="1100" b="1" dirty="0">
                <a:solidFill>
                  <a:prstClr val="black">
                    <a:lumMod val="95000"/>
                    <a:lumOff val="5000"/>
                  </a:prstClr>
                </a:solidFill>
                <a:latin typeface="Aharoni" panose="02010803020104030203" pitchFamily="2" charset="-79"/>
                <a:cs typeface="Aharoni" panose="02010803020104030203" pitchFamily="2" charset="-79"/>
              </a:endParaRPr>
            </a:p>
          </p:txBody>
        </p:sp>
        <p:sp>
          <p:nvSpPr>
            <p:cNvPr id="5" name="Round Same Side Corner Rectangle 4"/>
            <p:cNvSpPr/>
            <p:nvPr/>
          </p:nvSpPr>
          <p:spPr>
            <a:xfrm>
              <a:off x="3889531"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Development</a:t>
              </a:r>
              <a:endParaRPr lang="en-US" sz="1100" dirty="0">
                <a:solidFill>
                  <a:prstClr val="white"/>
                </a:solidFill>
                <a:latin typeface="Aharoni" panose="02010803020104030203" pitchFamily="2" charset="-79"/>
                <a:cs typeface="Aharoni" panose="02010803020104030203" pitchFamily="2" charset="-79"/>
              </a:endParaRPr>
            </a:p>
          </p:txBody>
        </p:sp>
        <p:sp>
          <p:nvSpPr>
            <p:cNvPr id="6" name="Round Same Side Corner Rectangle 5"/>
            <p:cNvSpPr/>
            <p:nvPr/>
          </p:nvSpPr>
          <p:spPr>
            <a:xfrm>
              <a:off x="5228985"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Implementation</a:t>
              </a:r>
              <a:endParaRPr lang="en-US" sz="1100" dirty="0">
                <a:solidFill>
                  <a:prstClr val="white"/>
                </a:solidFill>
                <a:latin typeface="Aharoni" panose="02010803020104030203" pitchFamily="2" charset="-79"/>
                <a:cs typeface="Aharoni" panose="02010803020104030203" pitchFamily="2" charset="-79"/>
              </a:endParaRPr>
            </a:p>
          </p:txBody>
        </p:sp>
        <p:sp>
          <p:nvSpPr>
            <p:cNvPr id="7" name="Round Same Side Corner Rectangle 6"/>
            <p:cNvSpPr/>
            <p:nvPr/>
          </p:nvSpPr>
          <p:spPr>
            <a:xfrm>
              <a:off x="6568440"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Evaluation</a:t>
              </a:r>
              <a:endParaRPr lang="en-US" sz="1100" dirty="0">
                <a:solidFill>
                  <a:prstClr val="white"/>
                </a:solidFill>
                <a:latin typeface="Aharoni" panose="02010803020104030203" pitchFamily="2" charset="-79"/>
                <a:cs typeface="Aharoni" panose="02010803020104030203" pitchFamily="2" charset="-79"/>
              </a:endParaRPr>
            </a:p>
          </p:txBody>
        </p:sp>
      </p:grpSp>
      <p:sp>
        <p:nvSpPr>
          <p:cNvPr id="8" name="Rounded Rectangle 7"/>
          <p:cNvSpPr/>
          <p:nvPr/>
        </p:nvSpPr>
        <p:spPr>
          <a:xfrm>
            <a:off x="914400" y="2057400"/>
            <a:ext cx="6172200" cy="457200"/>
          </a:xfrm>
          <a:prstGeom prst="roundRect">
            <a:avLst/>
          </a:prstGeom>
          <a:solidFill>
            <a:schemeClr val="bg1"/>
          </a:solidFill>
          <a:ln w="3175">
            <a:solidFill>
              <a:schemeClr val="bg1">
                <a:lumMod val="95000"/>
              </a:schemeClr>
            </a:solidFill>
          </a:ln>
          <a:scene3d>
            <a:camera prst="orthographicFront"/>
            <a:lightRig rig="threePt" dir="t"/>
          </a:scene3d>
          <a:sp3d>
            <a:bevelT w="101600" prst="ribl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892957433"/>
              </p:ext>
            </p:extLst>
          </p:nvPr>
        </p:nvGraphicFramePr>
        <p:xfrm>
          <a:off x="1285500" y="2179320"/>
          <a:ext cx="4846320" cy="251460"/>
        </p:xfrm>
        <a:graphic>
          <a:graphicData uri="http://schemas.openxmlformats.org/drawingml/2006/table">
            <a:tbl>
              <a:tblPr firstRow="1" bandRow="1">
                <a:tableStyleId>{3B4B98B0-60AC-42C2-AFA5-B58CD77FA1E5}</a:tableStyleId>
              </a:tblPr>
              <a:tblGrid>
                <a:gridCol w="640080"/>
                <a:gridCol w="640080"/>
                <a:gridCol w="640080"/>
                <a:gridCol w="640080"/>
                <a:gridCol w="822960"/>
                <a:gridCol w="822960"/>
                <a:gridCol w="640080"/>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grpSp>
        <p:nvGrpSpPr>
          <p:cNvPr id="31" name="Group 30"/>
          <p:cNvGrpSpPr/>
          <p:nvPr/>
        </p:nvGrpSpPr>
        <p:grpSpPr>
          <a:xfrm>
            <a:off x="2909936" y="2221675"/>
            <a:ext cx="170411" cy="167640"/>
            <a:chOff x="6619340" y="2534426"/>
            <a:chExt cx="170411" cy="167640"/>
          </a:xfrm>
          <a:effectLst>
            <a:glow rad="63500">
              <a:srgbClr val="FFFF00">
                <a:alpha val="40000"/>
              </a:srgbClr>
            </a:glow>
          </a:effectLst>
        </p:grpSpPr>
        <p:cxnSp>
          <p:nvCxnSpPr>
            <p:cNvPr id="32" name="Straight Connector 31"/>
            <p:cNvCxnSpPr/>
            <p:nvPr/>
          </p:nvCxnSpPr>
          <p:spPr>
            <a:xfrm>
              <a:off x="6619340" y="2534426"/>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81800" y="2534426"/>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678875" y="2235135"/>
            <a:ext cx="174335" cy="167640"/>
            <a:chOff x="6043653" y="2651098"/>
            <a:chExt cx="174335" cy="167640"/>
          </a:xfrm>
          <a:effectLst>
            <a:glow rad="63500">
              <a:srgbClr val="FFFF00">
                <a:alpha val="40000"/>
              </a:srgbClr>
            </a:glow>
          </a:effectLst>
        </p:grpSpPr>
        <p:cxnSp>
          <p:nvCxnSpPr>
            <p:cNvPr id="35" name="Straight Connector 34"/>
            <p:cNvCxnSpPr/>
            <p:nvPr/>
          </p:nvCxnSpPr>
          <p:spPr>
            <a:xfrm rot="10800000">
              <a:off x="6047577" y="2818738"/>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6043653" y="2651098"/>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custDataLst>
              <p:tags r:id="rId1"/>
            </p:custDataLst>
          </p:nvPr>
        </p:nvSpPr>
        <p:spPr>
          <a:xfrm>
            <a:off x="6551420" y="2207743"/>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26" name="TextBox 25"/>
          <p:cNvSpPr txBox="1"/>
          <p:nvPr/>
        </p:nvSpPr>
        <p:spPr>
          <a:xfrm>
            <a:off x="6551420" y="2197925"/>
            <a:ext cx="182880" cy="196355"/>
          </a:xfrm>
          <a:prstGeom prst="rect">
            <a:avLst/>
          </a:prstGeom>
          <a:noFill/>
        </p:spPr>
        <p:txBody>
          <a:bodyPr wrap="square" rtlCol="0" anchor="ctr">
            <a:spAutoFit/>
          </a:bodyPr>
          <a:lstStyle/>
          <a:p>
            <a:pPr algn="ctr"/>
            <a:r>
              <a:rPr lang="en-US" sz="1400" b="1" dirty="0" smtClean="0">
                <a:solidFill>
                  <a:prstClr val="black"/>
                </a:solidFill>
                <a:latin typeface="Aharoni" pitchFamily="2" charset="-79"/>
                <a:cs typeface="Aharoni" pitchFamily="2" charset="-79"/>
              </a:rPr>
              <a:t>x</a:t>
            </a:r>
            <a:endParaRPr lang="en-US" sz="1400" b="1" dirty="0">
              <a:solidFill>
                <a:prstClr val="black"/>
              </a:solidFill>
              <a:latin typeface="Aharoni" pitchFamily="2" charset="-79"/>
              <a:cs typeface="Aharoni" pitchFamily="2" charset="-79"/>
            </a:endParaRPr>
          </a:p>
        </p:txBody>
      </p:sp>
      <p:sp>
        <p:nvSpPr>
          <p:cNvPr id="27" name="TextBox 26"/>
          <p:cNvSpPr txBox="1"/>
          <p:nvPr>
            <p:custDataLst>
              <p:tags r:id="rId2"/>
            </p:custDataLst>
          </p:nvPr>
        </p:nvSpPr>
        <p:spPr>
          <a:xfrm>
            <a:off x="6277100" y="2219618"/>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28" name="TextBox 27"/>
          <p:cNvSpPr txBox="1"/>
          <p:nvPr/>
        </p:nvSpPr>
        <p:spPr>
          <a:xfrm>
            <a:off x="6277100" y="2138701"/>
            <a:ext cx="182880" cy="338554"/>
          </a:xfrm>
          <a:prstGeom prst="rect">
            <a:avLst/>
          </a:prstGeom>
          <a:noFill/>
        </p:spPr>
        <p:txBody>
          <a:bodyPr wrap="square" rtlCol="0" anchor="ctr">
            <a:spAutoFit/>
          </a:bodyPr>
          <a:lstStyle/>
          <a:p>
            <a:pPr algn="ctr"/>
            <a:r>
              <a:rPr lang="en-US" sz="1600" b="1" dirty="0">
                <a:solidFill>
                  <a:prstClr val="black"/>
                </a:solidFill>
                <a:latin typeface="Wingdings" panose="05000000000000000000" pitchFamily="2" charset="2"/>
                <a:cs typeface="Aharoni" pitchFamily="2" charset="-79"/>
              </a:rPr>
              <a:t>q</a:t>
            </a:r>
          </a:p>
        </p:txBody>
      </p:sp>
      <p:pic>
        <p:nvPicPr>
          <p:cNvPr id="22" name="Picture 3" descr="C:\Users\eogbuchiekwe\AppData\Local\Microsoft\Windows\Temporary Internet Files\Content.IE5\0W969H60\Yahoo Widget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sp>
        <p:nvSpPr>
          <p:cNvPr id="30" name="Flowchart: Alternate Process 29"/>
          <p:cNvSpPr/>
          <p:nvPr/>
        </p:nvSpPr>
        <p:spPr>
          <a:xfrm>
            <a:off x="2562886" y="1365607"/>
            <a:ext cx="4494134" cy="675973"/>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7" name="Group 36"/>
          <p:cNvGrpSpPr/>
          <p:nvPr/>
        </p:nvGrpSpPr>
        <p:grpSpPr>
          <a:xfrm>
            <a:off x="2677484" y="1365607"/>
            <a:ext cx="659249" cy="658207"/>
            <a:chOff x="2617352" y="1363111"/>
            <a:chExt cx="659249" cy="748874"/>
          </a:xfrm>
        </p:grpSpPr>
        <p:pic>
          <p:nvPicPr>
            <p:cNvPr id="5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7352" y="1363111"/>
              <a:ext cx="659248" cy="54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TextBox 59"/>
            <p:cNvSpPr txBox="1"/>
            <p:nvPr/>
          </p:nvSpPr>
          <p:spPr>
            <a:xfrm>
              <a:off x="2617353" y="1891492"/>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Sketching</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38" name="Group 37"/>
          <p:cNvGrpSpPr/>
          <p:nvPr/>
        </p:nvGrpSpPr>
        <p:grpSpPr>
          <a:xfrm>
            <a:off x="3502172" y="1411952"/>
            <a:ext cx="659248" cy="611862"/>
            <a:chOff x="3364373" y="1389787"/>
            <a:chExt cx="659248" cy="696145"/>
          </a:xfrm>
        </p:grpSpPr>
        <p:sp>
          <p:nvSpPr>
            <p:cNvPr id="57" name="TextBox 56"/>
            <p:cNvSpPr txBox="1"/>
            <p:nvPr/>
          </p:nvSpPr>
          <p:spPr>
            <a:xfrm>
              <a:off x="3364373" y="1865439"/>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Modeling</a:t>
              </a:r>
              <a:endParaRPr lang="en-US" sz="800" dirty="0">
                <a:solidFill>
                  <a:prstClr val="black"/>
                </a:solidFill>
                <a:latin typeface="Aharoni" panose="02010803020104030203" pitchFamily="2" charset="-79"/>
                <a:cs typeface="Aharoni" panose="02010803020104030203" pitchFamily="2" charset="-79"/>
              </a:endParaRPr>
            </a:p>
          </p:txBody>
        </p:sp>
        <p:pic>
          <p:nvPicPr>
            <p:cNvPr id="58"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1975" y="1389787"/>
              <a:ext cx="487892" cy="48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9" name="Group 38"/>
          <p:cNvGrpSpPr/>
          <p:nvPr/>
        </p:nvGrpSpPr>
        <p:grpSpPr>
          <a:xfrm>
            <a:off x="5988126" y="1422680"/>
            <a:ext cx="840294" cy="606310"/>
            <a:chOff x="4036506" y="1430616"/>
            <a:chExt cx="840294" cy="689828"/>
          </a:xfrm>
        </p:grpSpPr>
        <p:grpSp>
          <p:nvGrpSpPr>
            <p:cNvPr id="53" name="Group 52"/>
            <p:cNvGrpSpPr/>
            <p:nvPr/>
          </p:nvGrpSpPr>
          <p:grpSpPr>
            <a:xfrm>
              <a:off x="4036506" y="1430616"/>
              <a:ext cx="840294" cy="689828"/>
              <a:chOff x="4036506" y="1430616"/>
              <a:chExt cx="840294" cy="689828"/>
            </a:xfrm>
          </p:grpSpPr>
          <p:sp>
            <p:nvSpPr>
              <p:cNvPr id="55" name="TextBox 54"/>
              <p:cNvSpPr txBox="1"/>
              <p:nvPr/>
            </p:nvSpPr>
            <p:spPr>
              <a:xfrm>
                <a:off x="4036506" y="1905000"/>
                <a:ext cx="840294"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Collaboration</a:t>
                </a:r>
                <a:endParaRPr lang="en-US" sz="800" dirty="0">
                  <a:solidFill>
                    <a:prstClr val="black"/>
                  </a:solidFill>
                  <a:latin typeface="Aharoni" panose="02010803020104030203" pitchFamily="2" charset="-79"/>
                  <a:cs typeface="Aharoni" panose="02010803020104030203" pitchFamily="2" charset="-79"/>
                </a:endParaRPr>
              </a:p>
            </p:txBody>
          </p:sp>
          <p:pic>
            <p:nvPicPr>
              <p:cNvPr id="56" name="Picture 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30435"/>
              <a:stretch/>
            </p:blipFill>
            <p:spPr bwMode="auto">
              <a:xfrm>
                <a:off x="4213162" y="1430616"/>
                <a:ext cx="486982" cy="47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4" name="Freeform 53"/>
            <p:cNvSpPr/>
            <p:nvPr/>
          </p:nvSpPr>
          <p:spPr>
            <a:xfrm>
              <a:off x="4620104" y="1435034"/>
              <a:ext cx="123839" cy="160613"/>
            </a:xfrm>
            <a:custGeom>
              <a:avLst/>
              <a:gdLst>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3521 w 122593"/>
                <a:gd name="connsiteY4" fmla="*/ 11181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1616 w 122593"/>
                <a:gd name="connsiteY4" fmla="*/ 10800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08003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13718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9303"/>
                <a:gd name="connsiteX1" fmla="*/ 180 w 122592"/>
                <a:gd name="connsiteY1" fmla="*/ 31803 h 159303"/>
                <a:gd name="connsiteX2" fmla="*/ 42090 w 122592"/>
                <a:gd name="connsiteY2" fmla="*/ 66093 h 159303"/>
                <a:gd name="connsiteX3" fmla="*/ 30660 w 122592"/>
                <a:gd name="connsiteY3" fmla="*/ 117528 h 159303"/>
                <a:gd name="connsiteX4" fmla="*/ 51615 w 122592"/>
                <a:gd name="connsiteY4" fmla="*/ 113718 h 159303"/>
                <a:gd name="connsiteX5" fmla="*/ 53520 w 122592"/>
                <a:gd name="connsiteY5" fmla="*/ 157533 h 159303"/>
                <a:gd name="connsiteX6" fmla="*/ 91620 w 122592"/>
                <a:gd name="connsiteY6" fmla="*/ 149913 h 159303"/>
                <a:gd name="connsiteX7" fmla="*/ 122100 w 122592"/>
                <a:gd name="connsiteY7" fmla="*/ 142293 h 159303"/>
                <a:gd name="connsiteX8" fmla="*/ 106860 w 122592"/>
                <a:gd name="connsiteY8" fmla="*/ 77523 h 159303"/>
                <a:gd name="connsiteX9" fmla="*/ 61140 w 122592"/>
                <a:gd name="connsiteY9" fmla="*/ 1323 h 159303"/>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53520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43995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0871"/>
                <a:gd name="connsiteX1" fmla="*/ 180 w 122592"/>
                <a:gd name="connsiteY1" fmla="*/ 31803 h 160871"/>
                <a:gd name="connsiteX2" fmla="*/ 42090 w 122592"/>
                <a:gd name="connsiteY2" fmla="*/ 66093 h 160871"/>
                <a:gd name="connsiteX3" fmla="*/ 30660 w 122592"/>
                <a:gd name="connsiteY3" fmla="*/ 117528 h 160871"/>
                <a:gd name="connsiteX4" fmla="*/ 59235 w 122592"/>
                <a:gd name="connsiteY4" fmla="*/ 121338 h 160871"/>
                <a:gd name="connsiteX5" fmla="*/ 43995 w 122592"/>
                <a:gd name="connsiteY5" fmla="*/ 157533 h 160871"/>
                <a:gd name="connsiteX6" fmla="*/ 85905 w 122592"/>
                <a:gd name="connsiteY6" fmla="*/ 157533 h 160871"/>
                <a:gd name="connsiteX7" fmla="*/ 122100 w 122592"/>
                <a:gd name="connsiteY7" fmla="*/ 142293 h 160871"/>
                <a:gd name="connsiteX8" fmla="*/ 106860 w 122592"/>
                <a:gd name="connsiteY8" fmla="*/ 77523 h 160871"/>
                <a:gd name="connsiteX9" fmla="*/ 61140 w 122592"/>
                <a:gd name="connsiteY9" fmla="*/ 1323 h 160871"/>
                <a:gd name="connsiteX0" fmla="*/ 61440 w 122892"/>
                <a:gd name="connsiteY0" fmla="*/ 1373 h 160921"/>
                <a:gd name="connsiteX1" fmla="*/ 480 w 122892"/>
                <a:gd name="connsiteY1" fmla="*/ 31853 h 160921"/>
                <a:gd name="connsiteX2" fmla="*/ 32865 w 122892"/>
                <a:gd name="connsiteY2" fmla="*/ 73763 h 160921"/>
                <a:gd name="connsiteX3" fmla="*/ 30960 w 122892"/>
                <a:gd name="connsiteY3" fmla="*/ 117578 h 160921"/>
                <a:gd name="connsiteX4" fmla="*/ 59535 w 122892"/>
                <a:gd name="connsiteY4" fmla="*/ 121388 h 160921"/>
                <a:gd name="connsiteX5" fmla="*/ 44295 w 122892"/>
                <a:gd name="connsiteY5" fmla="*/ 157583 h 160921"/>
                <a:gd name="connsiteX6" fmla="*/ 86205 w 122892"/>
                <a:gd name="connsiteY6" fmla="*/ 157583 h 160921"/>
                <a:gd name="connsiteX7" fmla="*/ 122400 w 122892"/>
                <a:gd name="connsiteY7" fmla="*/ 142343 h 160921"/>
                <a:gd name="connsiteX8" fmla="*/ 107160 w 122892"/>
                <a:gd name="connsiteY8" fmla="*/ 77573 h 160921"/>
                <a:gd name="connsiteX9" fmla="*/ 61440 w 122892"/>
                <a:gd name="connsiteY9" fmla="*/ 1373 h 160921"/>
                <a:gd name="connsiteX0" fmla="*/ 61429 w 122881"/>
                <a:gd name="connsiteY0" fmla="*/ 1373 h 160921"/>
                <a:gd name="connsiteX1" fmla="*/ 469 w 122881"/>
                <a:gd name="connsiteY1" fmla="*/ 31853 h 160921"/>
                <a:gd name="connsiteX2" fmla="*/ 32854 w 122881"/>
                <a:gd name="connsiteY2" fmla="*/ 73763 h 160921"/>
                <a:gd name="connsiteX3" fmla="*/ 25234 w 122881"/>
                <a:gd name="connsiteY3" fmla="*/ 127103 h 160921"/>
                <a:gd name="connsiteX4" fmla="*/ 59524 w 122881"/>
                <a:gd name="connsiteY4" fmla="*/ 121388 h 160921"/>
                <a:gd name="connsiteX5" fmla="*/ 44284 w 122881"/>
                <a:gd name="connsiteY5" fmla="*/ 157583 h 160921"/>
                <a:gd name="connsiteX6" fmla="*/ 86194 w 122881"/>
                <a:gd name="connsiteY6" fmla="*/ 157583 h 160921"/>
                <a:gd name="connsiteX7" fmla="*/ 122389 w 122881"/>
                <a:gd name="connsiteY7" fmla="*/ 142343 h 160921"/>
                <a:gd name="connsiteX8" fmla="*/ 107149 w 122881"/>
                <a:gd name="connsiteY8" fmla="*/ 77573 h 160921"/>
                <a:gd name="connsiteX9" fmla="*/ 61429 w 122881"/>
                <a:gd name="connsiteY9" fmla="*/ 1373 h 160921"/>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4428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3666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17 w 122869"/>
                <a:gd name="connsiteY0" fmla="*/ 1373 h 160650"/>
                <a:gd name="connsiteX1" fmla="*/ 457 w 122869"/>
                <a:gd name="connsiteY1" fmla="*/ 31853 h 160650"/>
                <a:gd name="connsiteX2" fmla="*/ 32842 w 122869"/>
                <a:gd name="connsiteY2" fmla="*/ 73763 h 160650"/>
                <a:gd name="connsiteX3" fmla="*/ 19507 w 122869"/>
                <a:gd name="connsiteY3" fmla="*/ 127103 h 160650"/>
                <a:gd name="connsiteX4" fmla="*/ 49987 w 122869"/>
                <a:gd name="connsiteY4" fmla="*/ 125198 h 160650"/>
                <a:gd name="connsiteX5" fmla="*/ 36652 w 122869"/>
                <a:gd name="connsiteY5" fmla="*/ 157583 h 160650"/>
                <a:gd name="connsiteX6" fmla="*/ 86182 w 122869"/>
                <a:gd name="connsiteY6" fmla="*/ 157583 h 160650"/>
                <a:gd name="connsiteX7" fmla="*/ 122377 w 122869"/>
                <a:gd name="connsiteY7" fmla="*/ 142343 h 160650"/>
                <a:gd name="connsiteX8" fmla="*/ 107137 w 122869"/>
                <a:gd name="connsiteY8" fmla="*/ 77573 h 160650"/>
                <a:gd name="connsiteX9" fmla="*/ 61417 w 122869"/>
                <a:gd name="connsiteY9" fmla="*/ 1373 h 160650"/>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3726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9441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39" h="160613">
                  <a:moveTo>
                    <a:pt x="62387" y="1336"/>
                  </a:moveTo>
                  <a:cubicBezTo>
                    <a:pt x="44607" y="-6284"/>
                    <a:pt x="8412" y="20704"/>
                    <a:pt x="1427" y="31816"/>
                  </a:cubicBezTo>
                  <a:cubicBezTo>
                    <a:pt x="-5558" y="42928"/>
                    <a:pt x="15079" y="61026"/>
                    <a:pt x="20476" y="68011"/>
                  </a:cubicBezTo>
                  <a:cubicBezTo>
                    <a:pt x="25873" y="74996"/>
                    <a:pt x="33812" y="69599"/>
                    <a:pt x="33812" y="79441"/>
                  </a:cubicBezTo>
                  <a:cubicBezTo>
                    <a:pt x="33812" y="89283"/>
                    <a:pt x="17620" y="119446"/>
                    <a:pt x="20477" y="127066"/>
                  </a:cubicBezTo>
                  <a:cubicBezTo>
                    <a:pt x="23334" y="134686"/>
                    <a:pt x="48100" y="120081"/>
                    <a:pt x="50957" y="125161"/>
                  </a:cubicBezTo>
                  <a:cubicBezTo>
                    <a:pt x="53814" y="130241"/>
                    <a:pt x="31590" y="152149"/>
                    <a:pt x="37622" y="157546"/>
                  </a:cubicBezTo>
                  <a:cubicBezTo>
                    <a:pt x="43655" y="162944"/>
                    <a:pt x="72865" y="160086"/>
                    <a:pt x="87152" y="157546"/>
                  </a:cubicBezTo>
                  <a:cubicBezTo>
                    <a:pt x="101439" y="155006"/>
                    <a:pt x="120807" y="154371"/>
                    <a:pt x="123347" y="142306"/>
                  </a:cubicBezTo>
                  <a:cubicBezTo>
                    <a:pt x="125887" y="130241"/>
                    <a:pt x="118267" y="98491"/>
                    <a:pt x="108107" y="77536"/>
                  </a:cubicBezTo>
                  <a:cubicBezTo>
                    <a:pt x="97947" y="56581"/>
                    <a:pt x="80167" y="8956"/>
                    <a:pt x="62387" y="1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 name="Group 39"/>
          <p:cNvGrpSpPr/>
          <p:nvPr/>
        </p:nvGrpSpPr>
        <p:grpSpPr>
          <a:xfrm>
            <a:off x="4412188" y="1406818"/>
            <a:ext cx="816032" cy="622172"/>
            <a:chOff x="4441768" y="1374612"/>
            <a:chExt cx="816032" cy="622172"/>
          </a:xfrm>
        </p:grpSpPr>
        <p:pic>
          <p:nvPicPr>
            <p:cNvPr id="51" name="Picture 8"/>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851" t="809" r="2548" b="1221"/>
            <a:stretch/>
          </p:blipFill>
          <p:spPr bwMode="auto">
            <a:xfrm>
              <a:off x="4495800" y="1374612"/>
              <a:ext cx="601980" cy="42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Box 51"/>
            <p:cNvSpPr txBox="1"/>
            <p:nvPr/>
          </p:nvSpPr>
          <p:spPr>
            <a:xfrm>
              <a:off x="4441768" y="1807424"/>
              <a:ext cx="816032" cy="189360"/>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Objectives</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41" name="Group 40"/>
          <p:cNvGrpSpPr/>
          <p:nvPr/>
        </p:nvGrpSpPr>
        <p:grpSpPr>
          <a:xfrm>
            <a:off x="5278558" y="1461235"/>
            <a:ext cx="864062" cy="599342"/>
            <a:chOff x="4850938" y="1447800"/>
            <a:chExt cx="864062" cy="681900"/>
          </a:xfrm>
        </p:grpSpPr>
        <p:sp>
          <p:nvSpPr>
            <p:cNvPr id="44" name="TextBox 43"/>
            <p:cNvSpPr txBox="1"/>
            <p:nvPr/>
          </p:nvSpPr>
          <p:spPr>
            <a:xfrm>
              <a:off x="4850938" y="1914256"/>
              <a:ext cx="864062"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Templates</a:t>
              </a:r>
              <a:endParaRPr lang="en-US" sz="800" dirty="0">
                <a:solidFill>
                  <a:prstClr val="black"/>
                </a:solidFill>
                <a:latin typeface="Aharoni" panose="02010803020104030203" pitchFamily="2" charset="-79"/>
                <a:cs typeface="Aharoni" panose="02010803020104030203" pitchFamily="2" charset="-79"/>
              </a:endParaRPr>
            </a:p>
          </p:txBody>
        </p:sp>
        <p:sp>
          <p:nvSpPr>
            <p:cNvPr id="45" name="Rectangle 44"/>
            <p:cNvSpPr/>
            <p:nvPr/>
          </p:nvSpPr>
          <p:spPr>
            <a:xfrm>
              <a:off x="4953000" y="1447800"/>
              <a:ext cx="457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46" name="Rectangle 45"/>
            <p:cNvSpPr/>
            <p:nvPr/>
          </p:nvSpPr>
          <p:spPr>
            <a:xfrm>
              <a:off x="4996815" y="1476470"/>
              <a:ext cx="215266" cy="19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5237798" y="1476470"/>
              <a:ext cx="139066" cy="132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p:nvSpPr>
          <p:spPr>
            <a:xfrm>
              <a:off x="5170170" y="1702550"/>
              <a:ext cx="206693" cy="168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 name="Straight Connector 48"/>
            <p:cNvCxnSpPr/>
            <p:nvPr/>
          </p:nvCxnSpPr>
          <p:spPr>
            <a:xfrm>
              <a:off x="5170170" y="1702550"/>
              <a:ext cx="206693" cy="16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168027" y="1728019"/>
              <a:ext cx="206693" cy="135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ounded Rectangle 10"/>
          <p:cNvSpPr/>
          <p:nvPr/>
        </p:nvSpPr>
        <p:spPr>
          <a:xfrm>
            <a:off x="747210" y="838200"/>
            <a:ext cx="7649580" cy="5254929"/>
          </a:xfrm>
          <a:prstGeom prst="roundRect">
            <a:avLst/>
          </a:prstGeom>
          <a:solidFill>
            <a:srgbClr val="D9D9D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1111781" y="5562600"/>
            <a:ext cx="895863" cy="523220"/>
          </a:xfrm>
          <a:prstGeom prst="rect">
            <a:avLst/>
          </a:prstGeom>
          <a:solidFill>
            <a:srgbClr val="F2F2F2">
              <a:alpha val="85882"/>
            </a:srgbClr>
          </a:solidFill>
          <a:effectLst>
            <a:softEdge rad="127000"/>
          </a:effectLst>
        </p:spPr>
        <p:txBody>
          <a:bodyPr wrap="square">
            <a:spAutoFit/>
          </a:bodyPr>
          <a:lstStyle/>
          <a:p>
            <a:pPr algn="ctr"/>
            <a:r>
              <a:rPr lang="en-US" sz="1400" dirty="0">
                <a:solidFill>
                  <a:prstClr val="black"/>
                </a:solidFill>
              </a:rPr>
              <a:t>Widgets Library</a:t>
            </a:r>
          </a:p>
        </p:txBody>
      </p:sp>
      <p:pic>
        <p:nvPicPr>
          <p:cNvPr id="62" name="Picture 3" descr="C:\Users\eogbuchiekwe\AppData\Local\Microsoft\Windows\Temporary Internet Files\Content.IE5\0W969H60\Yahoo Widget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633" y="4681717"/>
            <a:ext cx="1020159" cy="1020159"/>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1" name="Rounded Rectangle 60"/>
          <p:cNvSpPr/>
          <p:nvPr/>
        </p:nvSpPr>
        <p:spPr>
          <a:xfrm>
            <a:off x="1706890" y="2072060"/>
            <a:ext cx="3932811" cy="2481003"/>
          </a:xfrm>
          <a:prstGeom prst="roundRect">
            <a:avLst/>
          </a:prstGeom>
          <a:solidFill>
            <a:srgbClr val="376092">
              <a:alpha val="76078"/>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endParaRPr>
          </a:p>
        </p:txBody>
      </p:sp>
      <p:pic>
        <p:nvPicPr>
          <p:cNvPr id="2253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7105" y="2235135"/>
            <a:ext cx="1071562" cy="107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054195" y="3284377"/>
            <a:ext cx="971484" cy="276999"/>
          </a:xfrm>
          <a:prstGeom prst="rect">
            <a:avLst/>
          </a:prstGeom>
          <a:noFill/>
        </p:spPr>
        <p:txBody>
          <a:bodyPr wrap="none" rtlCol="0">
            <a:spAutoFit/>
          </a:bodyPr>
          <a:lstStyle/>
          <a:p>
            <a:r>
              <a:rPr lang="en-US" sz="1200" b="1" dirty="0" smtClean="0">
                <a:solidFill>
                  <a:prstClr val="black"/>
                </a:solidFill>
              </a:rPr>
              <a:t>Order Lunch</a:t>
            </a:r>
            <a:endParaRPr lang="en-US" sz="1200" b="1" dirty="0">
              <a:solidFill>
                <a:prstClr val="black"/>
              </a:solidFill>
            </a:endParaRPr>
          </a:p>
        </p:txBody>
      </p:sp>
    </p:spTree>
    <p:extLst>
      <p:ext uri="{BB962C8B-B14F-4D97-AF65-F5344CB8AC3E}">
        <p14:creationId xmlns:p14="http://schemas.microsoft.com/office/powerpoint/2010/main" val="289206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fade">
                                      <p:cBhvr>
                                        <p:cTn id="12" dur="1000"/>
                                        <p:tgtEl>
                                          <p:spTgt spid="22531"/>
                                        </p:tgtEl>
                                      </p:cBhvr>
                                    </p:animEffect>
                                    <p:anim calcmode="lin" valueType="num">
                                      <p:cBhvr>
                                        <p:cTn id="13" dur="1000" fill="hold"/>
                                        <p:tgtEl>
                                          <p:spTgt spid="22531"/>
                                        </p:tgtEl>
                                        <p:attrNameLst>
                                          <p:attrName>ppt_x</p:attrName>
                                        </p:attrNameLst>
                                      </p:cBhvr>
                                      <p:tavLst>
                                        <p:tav tm="0">
                                          <p:val>
                                            <p:strVal val="#ppt_x"/>
                                          </p:val>
                                        </p:tav>
                                        <p:tav tm="100000">
                                          <p:val>
                                            <p:strVal val="#ppt_x"/>
                                          </p:val>
                                        </p:tav>
                                      </p:tavLst>
                                    </p:anim>
                                    <p:anim calcmode="lin" valueType="num">
                                      <p:cBhvr>
                                        <p:cTn id="14" dur="1000" fill="hold"/>
                                        <p:tgtEl>
                                          <p:spTgt spid="225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1" nodeType="clickEffect">
                                  <p:stCondLst>
                                    <p:cond delay="0"/>
                                  </p:stCondLst>
                                  <p:childTnLst>
                                    <p:animEffect transition="out" filter="fade">
                                      <p:cBhvr>
                                        <p:cTn id="23" dur="1000"/>
                                        <p:tgtEl>
                                          <p:spTgt spid="61"/>
                                        </p:tgtEl>
                                      </p:cBhvr>
                                    </p:animEffect>
                                    <p:anim calcmode="lin" valueType="num">
                                      <p:cBhvr>
                                        <p:cTn id="24" dur="1000"/>
                                        <p:tgtEl>
                                          <p:spTgt spid="61"/>
                                        </p:tgtEl>
                                        <p:attrNameLst>
                                          <p:attrName>ppt_x</p:attrName>
                                        </p:attrNameLst>
                                      </p:cBhvr>
                                      <p:tavLst>
                                        <p:tav tm="0">
                                          <p:val>
                                            <p:strVal val="ppt_x"/>
                                          </p:val>
                                        </p:tav>
                                        <p:tav tm="100000">
                                          <p:val>
                                            <p:strVal val="ppt_x"/>
                                          </p:val>
                                        </p:tav>
                                      </p:tavLst>
                                    </p:anim>
                                    <p:anim calcmode="lin" valueType="num">
                                      <p:cBhvr>
                                        <p:cTn id="25" dur="1000"/>
                                        <p:tgtEl>
                                          <p:spTgt spid="61"/>
                                        </p:tgtEl>
                                        <p:attrNameLst>
                                          <p:attrName>ppt_y</p:attrName>
                                        </p:attrNameLst>
                                      </p:cBhvr>
                                      <p:tavLst>
                                        <p:tav tm="0">
                                          <p:val>
                                            <p:strVal val="ppt_y"/>
                                          </p:val>
                                        </p:tav>
                                        <p:tav tm="100000">
                                          <p:val>
                                            <p:strVal val="ppt_y+.1"/>
                                          </p:val>
                                        </p:tav>
                                      </p:tavLst>
                                    </p:anim>
                                    <p:set>
                                      <p:cBhvr>
                                        <p:cTn id="26" dur="1" fill="hold">
                                          <p:stCondLst>
                                            <p:cond delay="999"/>
                                          </p:stCondLst>
                                        </p:cTn>
                                        <p:tgtEl>
                                          <p:spTgt spid="61"/>
                                        </p:tgtEl>
                                        <p:attrNameLst>
                                          <p:attrName>style.visibility</p:attrName>
                                        </p:attrNameLst>
                                      </p:cBhvr>
                                      <p:to>
                                        <p:strVal val="hidden"/>
                                      </p:to>
                                    </p:set>
                                  </p:childTnLst>
                                </p:cTn>
                              </p:par>
                              <p:par>
                                <p:cTn id="27" presetID="42" presetClass="exit" presetSubtype="0" fill="hold" nodeType="withEffect">
                                  <p:stCondLst>
                                    <p:cond delay="0"/>
                                  </p:stCondLst>
                                  <p:childTnLst>
                                    <p:animEffect transition="out" filter="fade">
                                      <p:cBhvr>
                                        <p:cTn id="28" dur="1000"/>
                                        <p:tgtEl>
                                          <p:spTgt spid="22531"/>
                                        </p:tgtEl>
                                      </p:cBhvr>
                                    </p:animEffect>
                                    <p:anim calcmode="lin" valueType="num">
                                      <p:cBhvr>
                                        <p:cTn id="29" dur="1000"/>
                                        <p:tgtEl>
                                          <p:spTgt spid="22531"/>
                                        </p:tgtEl>
                                        <p:attrNameLst>
                                          <p:attrName>ppt_x</p:attrName>
                                        </p:attrNameLst>
                                      </p:cBhvr>
                                      <p:tavLst>
                                        <p:tav tm="0">
                                          <p:val>
                                            <p:strVal val="ppt_x"/>
                                          </p:val>
                                        </p:tav>
                                        <p:tav tm="100000">
                                          <p:val>
                                            <p:strVal val="ppt_x"/>
                                          </p:val>
                                        </p:tav>
                                      </p:tavLst>
                                    </p:anim>
                                    <p:anim calcmode="lin" valueType="num">
                                      <p:cBhvr>
                                        <p:cTn id="30" dur="1000"/>
                                        <p:tgtEl>
                                          <p:spTgt spid="22531"/>
                                        </p:tgtEl>
                                        <p:attrNameLst>
                                          <p:attrName>ppt_y</p:attrName>
                                        </p:attrNameLst>
                                      </p:cBhvr>
                                      <p:tavLst>
                                        <p:tav tm="0">
                                          <p:val>
                                            <p:strVal val="ppt_y"/>
                                          </p:val>
                                        </p:tav>
                                        <p:tav tm="100000">
                                          <p:val>
                                            <p:strVal val="ppt_y+.1"/>
                                          </p:val>
                                        </p:tav>
                                      </p:tavLst>
                                    </p:anim>
                                    <p:set>
                                      <p:cBhvr>
                                        <p:cTn id="31" dur="1" fill="hold">
                                          <p:stCondLst>
                                            <p:cond delay="999"/>
                                          </p:stCondLst>
                                        </p:cTn>
                                        <p:tgtEl>
                                          <p:spTgt spid="22531"/>
                                        </p:tgtEl>
                                        <p:attrNameLst>
                                          <p:attrName>style.visibility</p:attrName>
                                        </p:attrNameLst>
                                      </p:cBhvr>
                                      <p:to>
                                        <p:strVal val="hidden"/>
                                      </p:to>
                                    </p:set>
                                  </p:childTnLst>
                                </p:cTn>
                              </p:par>
                              <p:par>
                                <p:cTn id="32" presetID="42" presetClass="exit" presetSubtype="0" fill="hold" grpId="1" nodeType="withEffect">
                                  <p:stCondLst>
                                    <p:cond delay="0"/>
                                  </p:stCondLst>
                                  <p:childTnLst>
                                    <p:animEffect transition="out" filter="fade">
                                      <p:cBhvr>
                                        <p:cTn id="33" dur="1000"/>
                                        <p:tgtEl>
                                          <p:spTgt spid="9"/>
                                        </p:tgtEl>
                                      </p:cBhvr>
                                    </p:animEffect>
                                    <p:anim calcmode="lin" valueType="num">
                                      <p:cBhvr>
                                        <p:cTn id="34" dur="1000"/>
                                        <p:tgtEl>
                                          <p:spTgt spid="9"/>
                                        </p:tgtEl>
                                        <p:attrNameLst>
                                          <p:attrName>ppt_x</p:attrName>
                                        </p:attrNameLst>
                                      </p:cBhvr>
                                      <p:tavLst>
                                        <p:tav tm="0">
                                          <p:val>
                                            <p:strVal val="ppt_x"/>
                                          </p:val>
                                        </p:tav>
                                        <p:tav tm="100000">
                                          <p:val>
                                            <p:strVal val="ppt_x"/>
                                          </p:val>
                                        </p:tav>
                                      </p:tavLst>
                                    </p:anim>
                                    <p:anim calcmode="lin" valueType="num">
                                      <p:cBhvr>
                                        <p:cTn id="35" dur="1000"/>
                                        <p:tgtEl>
                                          <p:spTgt spid="9"/>
                                        </p:tgtEl>
                                        <p:attrNameLst>
                                          <p:attrName>ppt_y</p:attrName>
                                        </p:attrNameLst>
                                      </p:cBhvr>
                                      <p:tavLst>
                                        <p:tav tm="0">
                                          <p:val>
                                            <p:strVal val="ppt_y"/>
                                          </p:val>
                                        </p:tav>
                                        <p:tav tm="100000">
                                          <p:val>
                                            <p:strVal val="ppt_y+.1"/>
                                          </p:val>
                                        </p:tav>
                                      </p:tavLst>
                                    </p:anim>
                                    <p:set>
                                      <p:cBhvr>
                                        <p:cTn id="36"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9" grpId="0"/>
      <p:bldP spid="9"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3012" y="990600"/>
            <a:ext cx="6637977" cy="274320"/>
            <a:chOff x="1210623" y="990600"/>
            <a:chExt cx="6637977" cy="274320"/>
          </a:xfrm>
        </p:grpSpPr>
        <p:sp>
          <p:nvSpPr>
            <p:cNvPr id="3" name="Round Same Side Corner Rectangle 2"/>
            <p:cNvSpPr/>
            <p:nvPr/>
          </p:nvSpPr>
          <p:spPr>
            <a:xfrm>
              <a:off x="1210623"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Analysis</a:t>
              </a:r>
              <a:endParaRPr lang="en-US" sz="1100" dirty="0">
                <a:solidFill>
                  <a:prstClr val="white"/>
                </a:solidFill>
                <a:latin typeface="Aharoni" panose="02010803020104030203" pitchFamily="2" charset="-79"/>
                <a:cs typeface="Aharoni" panose="02010803020104030203" pitchFamily="2" charset="-79"/>
              </a:endParaRPr>
            </a:p>
          </p:txBody>
        </p:sp>
        <p:sp>
          <p:nvSpPr>
            <p:cNvPr id="4" name="Round Same Side Corner Rectangle 3"/>
            <p:cNvSpPr/>
            <p:nvPr/>
          </p:nvSpPr>
          <p:spPr>
            <a:xfrm>
              <a:off x="2550077" y="990600"/>
              <a:ext cx="1280160" cy="274320"/>
            </a:xfrm>
            <a:prstGeom prst="round2SameRect">
              <a:avLst/>
            </a:prstGeom>
            <a:solidFill>
              <a:srgbClr val="FFFF00"/>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black">
                      <a:lumMod val="95000"/>
                      <a:lumOff val="5000"/>
                    </a:prstClr>
                  </a:solidFill>
                  <a:latin typeface="Aharoni" panose="02010803020104030203" pitchFamily="2" charset="-79"/>
                  <a:cs typeface="Aharoni" panose="02010803020104030203" pitchFamily="2" charset="-79"/>
                </a:rPr>
                <a:t>Design</a:t>
              </a:r>
              <a:endParaRPr lang="en-US" sz="1100" b="1" dirty="0">
                <a:solidFill>
                  <a:prstClr val="black">
                    <a:lumMod val="95000"/>
                    <a:lumOff val="5000"/>
                  </a:prstClr>
                </a:solidFill>
                <a:latin typeface="Aharoni" panose="02010803020104030203" pitchFamily="2" charset="-79"/>
                <a:cs typeface="Aharoni" panose="02010803020104030203" pitchFamily="2" charset="-79"/>
              </a:endParaRPr>
            </a:p>
          </p:txBody>
        </p:sp>
        <p:sp>
          <p:nvSpPr>
            <p:cNvPr id="5" name="Round Same Side Corner Rectangle 4"/>
            <p:cNvSpPr/>
            <p:nvPr/>
          </p:nvSpPr>
          <p:spPr>
            <a:xfrm>
              <a:off x="3889531"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Development</a:t>
              </a:r>
              <a:endParaRPr lang="en-US" sz="1100" dirty="0">
                <a:solidFill>
                  <a:prstClr val="white"/>
                </a:solidFill>
                <a:latin typeface="Aharoni" panose="02010803020104030203" pitchFamily="2" charset="-79"/>
                <a:cs typeface="Aharoni" panose="02010803020104030203" pitchFamily="2" charset="-79"/>
              </a:endParaRPr>
            </a:p>
          </p:txBody>
        </p:sp>
        <p:sp>
          <p:nvSpPr>
            <p:cNvPr id="6" name="Round Same Side Corner Rectangle 5"/>
            <p:cNvSpPr/>
            <p:nvPr/>
          </p:nvSpPr>
          <p:spPr>
            <a:xfrm>
              <a:off x="5228985"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Implementation</a:t>
              </a:r>
              <a:endParaRPr lang="en-US" sz="1100" dirty="0">
                <a:solidFill>
                  <a:prstClr val="white"/>
                </a:solidFill>
                <a:latin typeface="Aharoni" panose="02010803020104030203" pitchFamily="2" charset="-79"/>
                <a:cs typeface="Aharoni" panose="02010803020104030203" pitchFamily="2" charset="-79"/>
              </a:endParaRPr>
            </a:p>
          </p:txBody>
        </p:sp>
        <p:sp>
          <p:nvSpPr>
            <p:cNvPr id="7" name="Round Same Side Corner Rectangle 6"/>
            <p:cNvSpPr/>
            <p:nvPr/>
          </p:nvSpPr>
          <p:spPr>
            <a:xfrm>
              <a:off x="6568440"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Evaluation</a:t>
              </a:r>
              <a:endParaRPr lang="en-US" sz="1100" dirty="0">
                <a:solidFill>
                  <a:prstClr val="white"/>
                </a:solidFill>
                <a:latin typeface="Aharoni" panose="02010803020104030203" pitchFamily="2" charset="-79"/>
                <a:cs typeface="Aharoni" panose="02010803020104030203" pitchFamily="2" charset="-79"/>
              </a:endParaRPr>
            </a:p>
          </p:txBody>
        </p:sp>
      </p:grpSp>
      <p:sp>
        <p:nvSpPr>
          <p:cNvPr id="8" name="Rounded Rectangle 7"/>
          <p:cNvSpPr/>
          <p:nvPr/>
        </p:nvSpPr>
        <p:spPr>
          <a:xfrm>
            <a:off x="914400" y="2057400"/>
            <a:ext cx="6172200" cy="3962400"/>
          </a:xfrm>
          <a:prstGeom prst="roundRect">
            <a:avLst/>
          </a:prstGeom>
          <a:solidFill>
            <a:schemeClr val="bg1"/>
          </a:solidFill>
          <a:ln w="3175">
            <a:solidFill>
              <a:schemeClr val="bg1">
                <a:lumMod val="95000"/>
              </a:schemeClr>
            </a:solid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5146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184" y="3000375"/>
            <a:ext cx="373712"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0691" y="4114800"/>
            <a:ext cx="390698"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2403" y="5143500"/>
            <a:ext cx="387275" cy="548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1159547733"/>
              </p:ext>
            </p:extLst>
          </p:nvPr>
        </p:nvGraphicFramePr>
        <p:xfrm>
          <a:off x="1285500" y="2179320"/>
          <a:ext cx="4846320" cy="251460"/>
        </p:xfrm>
        <a:graphic>
          <a:graphicData uri="http://schemas.openxmlformats.org/drawingml/2006/table">
            <a:tbl>
              <a:tblPr firstRow="1" bandRow="1">
                <a:tableStyleId>{3B4B98B0-60AC-42C2-AFA5-B58CD77FA1E5}</a:tableStyleId>
              </a:tblPr>
              <a:tblGrid>
                <a:gridCol w="640080"/>
                <a:gridCol w="640080"/>
                <a:gridCol w="640080"/>
                <a:gridCol w="640080"/>
                <a:gridCol w="822960"/>
                <a:gridCol w="822960"/>
                <a:gridCol w="640080"/>
              </a:tblGrid>
              <a:tr h="182880">
                <a:tc>
                  <a:txBody>
                    <a:bodyPr/>
                    <a:lstStyle/>
                    <a:p>
                      <a:pPr algn="ctr"/>
                      <a:r>
                        <a:rPr lang="en-US" sz="1050" dirty="0" smtClean="0"/>
                        <a:t>File</a:t>
                      </a:r>
                      <a:endParaRPr lang="en-US" sz="1050" dirty="0"/>
                    </a:p>
                  </a:txBody>
                  <a:tcPr/>
                </a:tc>
                <a:tc>
                  <a:txBody>
                    <a:bodyPr/>
                    <a:lstStyle/>
                    <a:p>
                      <a:pPr algn="ctr"/>
                      <a:r>
                        <a:rPr lang="en-US" sz="1050" dirty="0" smtClean="0"/>
                        <a:t>Home</a:t>
                      </a:r>
                      <a:endParaRPr lang="en-US" sz="1050" dirty="0"/>
                    </a:p>
                  </a:txBody>
                  <a:tcPr/>
                </a:tc>
                <a:tc>
                  <a:txBody>
                    <a:bodyPr/>
                    <a:lstStyle/>
                    <a:p>
                      <a:pPr algn="ctr"/>
                      <a:r>
                        <a:rPr lang="en-US" sz="1050" dirty="0" smtClean="0"/>
                        <a:t>Insert</a:t>
                      </a:r>
                      <a:endParaRPr lang="en-US" sz="1050" dirty="0"/>
                    </a:p>
                  </a:txBody>
                  <a:tcPr/>
                </a:tc>
                <a:tc>
                  <a:txBody>
                    <a:bodyPr/>
                    <a:lstStyle/>
                    <a:p>
                      <a:pPr algn="ctr"/>
                      <a:r>
                        <a:rPr lang="en-US" sz="1050" dirty="0" smtClean="0"/>
                        <a:t>Design</a:t>
                      </a:r>
                      <a:endParaRPr lang="en-US" sz="1050" dirty="0"/>
                    </a:p>
                  </a:txBody>
                  <a:tcPr/>
                </a:tc>
                <a:tc>
                  <a:txBody>
                    <a:bodyPr/>
                    <a:lstStyle/>
                    <a:p>
                      <a:pPr algn="ctr"/>
                      <a:r>
                        <a:rPr lang="en-US" sz="1050" dirty="0" smtClean="0"/>
                        <a:t>Transitions</a:t>
                      </a:r>
                      <a:endParaRPr lang="en-US" sz="1050" dirty="0"/>
                    </a:p>
                  </a:txBody>
                  <a:tcPr/>
                </a:tc>
                <a:tc>
                  <a:txBody>
                    <a:bodyPr/>
                    <a:lstStyle/>
                    <a:p>
                      <a:pPr algn="ctr"/>
                      <a:r>
                        <a:rPr lang="en-US" sz="1050" dirty="0" smtClean="0"/>
                        <a:t>Animations</a:t>
                      </a:r>
                      <a:endParaRPr lang="en-US" sz="1050" dirty="0"/>
                    </a:p>
                  </a:txBody>
                  <a:tcPr/>
                </a:tc>
                <a:tc>
                  <a:txBody>
                    <a:bodyPr/>
                    <a:lstStyle/>
                    <a:p>
                      <a:pPr algn="ctr"/>
                      <a:r>
                        <a:rPr lang="en-US" sz="1050" dirty="0" smtClean="0"/>
                        <a:t>Show</a:t>
                      </a:r>
                      <a:endParaRPr lang="en-US" sz="1050" dirty="0"/>
                    </a:p>
                  </a:txBody>
                  <a:tcPr/>
                </a:tc>
              </a:tr>
            </a:tbl>
          </a:graphicData>
        </a:graphic>
      </p:graphicFrame>
      <p:grpSp>
        <p:nvGrpSpPr>
          <p:cNvPr id="31" name="Group 30"/>
          <p:cNvGrpSpPr/>
          <p:nvPr/>
        </p:nvGrpSpPr>
        <p:grpSpPr>
          <a:xfrm>
            <a:off x="2909936" y="2221675"/>
            <a:ext cx="170411" cy="167640"/>
            <a:chOff x="6619340" y="2534426"/>
            <a:chExt cx="170411" cy="167640"/>
          </a:xfrm>
          <a:effectLst>
            <a:glow rad="63500">
              <a:srgbClr val="FFFF00">
                <a:alpha val="40000"/>
              </a:srgbClr>
            </a:glow>
          </a:effectLst>
        </p:grpSpPr>
        <p:cxnSp>
          <p:nvCxnSpPr>
            <p:cNvPr id="32" name="Straight Connector 31"/>
            <p:cNvCxnSpPr/>
            <p:nvPr/>
          </p:nvCxnSpPr>
          <p:spPr>
            <a:xfrm>
              <a:off x="6619340" y="2534426"/>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81800" y="2534426"/>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678875" y="2235135"/>
            <a:ext cx="174335" cy="167640"/>
            <a:chOff x="6043653" y="2651098"/>
            <a:chExt cx="174335" cy="167640"/>
          </a:xfrm>
          <a:effectLst>
            <a:glow rad="63500">
              <a:srgbClr val="FFFF00">
                <a:alpha val="40000"/>
              </a:srgbClr>
            </a:glow>
          </a:effectLst>
        </p:grpSpPr>
        <p:cxnSp>
          <p:nvCxnSpPr>
            <p:cNvPr id="35" name="Straight Connector 34"/>
            <p:cNvCxnSpPr/>
            <p:nvPr/>
          </p:nvCxnSpPr>
          <p:spPr>
            <a:xfrm rot="10800000">
              <a:off x="6047577" y="2818738"/>
              <a:ext cx="17041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6043653" y="2651098"/>
              <a:ext cx="0" cy="16764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custDataLst>
              <p:tags r:id="rId1"/>
            </p:custDataLst>
          </p:nvPr>
        </p:nvSpPr>
        <p:spPr>
          <a:xfrm>
            <a:off x="6551420" y="2207743"/>
            <a:ext cx="182880" cy="176719"/>
          </a:xfrm>
          <a:prstGeom prst="rect">
            <a:avLst/>
          </a:prstGeom>
          <a:solidFill>
            <a:schemeClr val="bg1">
              <a:lumMod val="8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26" name="TextBox 25"/>
          <p:cNvSpPr txBox="1"/>
          <p:nvPr/>
        </p:nvSpPr>
        <p:spPr>
          <a:xfrm>
            <a:off x="6551420" y="2197925"/>
            <a:ext cx="182880" cy="196355"/>
          </a:xfrm>
          <a:prstGeom prst="rect">
            <a:avLst/>
          </a:prstGeom>
          <a:noFill/>
        </p:spPr>
        <p:txBody>
          <a:bodyPr wrap="square" rtlCol="0" anchor="ctr">
            <a:spAutoFit/>
          </a:bodyPr>
          <a:lstStyle/>
          <a:p>
            <a:pPr algn="ctr"/>
            <a:r>
              <a:rPr lang="en-US" sz="1400" b="1" dirty="0" smtClean="0">
                <a:solidFill>
                  <a:prstClr val="black"/>
                </a:solidFill>
                <a:latin typeface="Aharoni" pitchFamily="2" charset="-79"/>
                <a:cs typeface="Aharoni" pitchFamily="2" charset="-79"/>
              </a:rPr>
              <a:t>x</a:t>
            </a:r>
            <a:endParaRPr lang="en-US" sz="1400" b="1" dirty="0">
              <a:solidFill>
                <a:prstClr val="black"/>
              </a:solidFill>
              <a:latin typeface="Aharoni" pitchFamily="2" charset="-79"/>
              <a:cs typeface="Aharoni" pitchFamily="2" charset="-79"/>
            </a:endParaRPr>
          </a:p>
        </p:txBody>
      </p:sp>
      <p:sp>
        <p:nvSpPr>
          <p:cNvPr id="27" name="TextBox 26"/>
          <p:cNvSpPr txBox="1"/>
          <p:nvPr>
            <p:custDataLst>
              <p:tags r:id="rId2"/>
            </p:custDataLst>
          </p:nvPr>
        </p:nvSpPr>
        <p:spPr>
          <a:xfrm>
            <a:off x="6277100" y="2219618"/>
            <a:ext cx="182880" cy="176719"/>
          </a:xfrm>
          <a:prstGeom prst="rect">
            <a:avLst/>
          </a:prstGeom>
          <a:solidFill>
            <a:schemeClr val="bg1">
              <a:lumMod val="85000"/>
            </a:schemeClr>
          </a:soli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defRPr/>
            </a:pPr>
            <a:endParaRPr lang="en-US" sz="1200" b="1" kern="0" dirty="0">
              <a:solidFill>
                <a:prstClr val="black">
                  <a:lumMod val="95000"/>
                  <a:lumOff val="5000"/>
                </a:prstClr>
              </a:solidFill>
            </a:endParaRPr>
          </a:p>
        </p:txBody>
      </p:sp>
      <p:sp>
        <p:nvSpPr>
          <p:cNvPr id="28" name="TextBox 27"/>
          <p:cNvSpPr txBox="1"/>
          <p:nvPr/>
        </p:nvSpPr>
        <p:spPr>
          <a:xfrm>
            <a:off x="6277100" y="2133600"/>
            <a:ext cx="182880" cy="338554"/>
          </a:xfrm>
          <a:prstGeom prst="rect">
            <a:avLst/>
          </a:prstGeom>
          <a:noFill/>
        </p:spPr>
        <p:txBody>
          <a:bodyPr wrap="square" rtlCol="0" anchor="ctr">
            <a:spAutoFit/>
          </a:bodyPr>
          <a:lstStyle/>
          <a:p>
            <a:pPr algn="ctr"/>
            <a:r>
              <a:rPr lang="en-US" sz="1600" b="1" dirty="0" smtClean="0">
                <a:solidFill>
                  <a:prstClr val="black"/>
                </a:solidFill>
                <a:latin typeface="Aharoni" pitchFamily="2" charset="-79"/>
                <a:cs typeface="Aharoni" pitchFamily="2" charset="-79"/>
              </a:rPr>
              <a:t>_</a:t>
            </a:r>
            <a:endParaRPr lang="en-US" sz="1600" b="1" dirty="0">
              <a:solidFill>
                <a:prstClr val="black"/>
              </a:solidFill>
              <a:latin typeface="Aharoni" pitchFamily="2" charset="-79"/>
              <a:cs typeface="Aharoni" pitchFamily="2" charset="-79"/>
            </a:endParaRPr>
          </a:p>
        </p:txBody>
      </p:sp>
      <p:grpSp>
        <p:nvGrpSpPr>
          <p:cNvPr id="29" name="Group 28"/>
          <p:cNvGrpSpPr/>
          <p:nvPr/>
        </p:nvGrpSpPr>
        <p:grpSpPr>
          <a:xfrm>
            <a:off x="2522642" y="1327605"/>
            <a:ext cx="4563958" cy="753690"/>
            <a:chOff x="2552222" y="1295399"/>
            <a:chExt cx="4563958" cy="753690"/>
          </a:xfrm>
        </p:grpSpPr>
        <p:sp>
          <p:nvSpPr>
            <p:cNvPr id="30" name="Flowchart: Alternate Process 29"/>
            <p:cNvSpPr/>
            <p:nvPr/>
          </p:nvSpPr>
          <p:spPr>
            <a:xfrm>
              <a:off x="2592466" y="1333401"/>
              <a:ext cx="4494134" cy="675973"/>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7" name="Group 36"/>
            <p:cNvGrpSpPr/>
            <p:nvPr/>
          </p:nvGrpSpPr>
          <p:grpSpPr>
            <a:xfrm>
              <a:off x="2707064" y="1333401"/>
              <a:ext cx="659249" cy="658207"/>
              <a:chOff x="2617352" y="1363111"/>
              <a:chExt cx="659249" cy="748874"/>
            </a:xfrm>
          </p:grpSpPr>
          <p:pic>
            <p:nvPicPr>
              <p:cNvPr id="59"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7352" y="1363111"/>
                <a:ext cx="659248" cy="54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TextBox 59"/>
              <p:cNvSpPr txBox="1"/>
              <p:nvPr/>
            </p:nvSpPr>
            <p:spPr>
              <a:xfrm>
                <a:off x="2617353" y="1891492"/>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Sketching</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38" name="Group 37"/>
            <p:cNvGrpSpPr/>
            <p:nvPr/>
          </p:nvGrpSpPr>
          <p:grpSpPr>
            <a:xfrm>
              <a:off x="3531752" y="1379746"/>
              <a:ext cx="659248" cy="611862"/>
              <a:chOff x="3364373" y="1389787"/>
              <a:chExt cx="659248" cy="696145"/>
            </a:xfrm>
          </p:grpSpPr>
          <p:sp>
            <p:nvSpPr>
              <p:cNvPr id="57" name="TextBox 56"/>
              <p:cNvSpPr txBox="1"/>
              <p:nvPr/>
            </p:nvSpPr>
            <p:spPr>
              <a:xfrm>
                <a:off x="3364373" y="1865439"/>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Modeling</a:t>
                </a:r>
                <a:endParaRPr lang="en-US" sz="800" dirty="0">
                  <a:solidFill>
                    <a:prstClr val="black"/>
                  </a:solidFill>
                  <a:latin typeface="Aharoni" panose="02010803020104030203" pitchFamily="2" charset="-79"/>
                  <a:cs typeface="Aharoni" panose="02010803020104030203" pitchFamily="2" charset="-79"/>
                </a:endParaRPr>
              </a:p>
            </p:txBody>
          </p:sp>
          <p:pic>
            <p:nvPicPr>
              <p:cNvPr id="58"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11975" y="1389787"/>
                <a:ext cx="487892" cy="48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9" name="Group 38"/>
            <p:cNvGrpSpPr/>
            <p:nvPr/>
          </p:nvGrpSpPr>
          <p:grpSpPr>
            <a:xfrm>
              <a:off x="6017706" y="1390474"/>
              <a:ext cx="840294" cy="606310"/>
              <a:chOff x="4036506" y="1430616"/>
              <a:chExt cx="840294" cy="689828"/>
            </a:xfrm>
          </p:grpSpPr>
          <p:grpSp>
            <p:nvGrpSpPr>
              <p:cNvPr id="53" name="Group 52"/>
              <p:cNvGrpSpPr/>
              <p:nvPr/>
            </p:nvGrpSpPr>
            <p:grpSpPr>
              <a:xfrm>
                <a:off x="4036506" y="1430616"/>
                <a:ext cx="840294" cy="689828"/>
                <a:chOff x="4036506" y="1430616"/>
                <a:chExt cx="840294" cy="689828"/>
              </a:xfrm>
            </p:grpSpPr>
            <p:sp>
              <p:nvSpPr>
                <p:cNvPr id="55" name="TextBox 54"/>
                <p:cNvSpPr txBox="1"/>
                <p:nvPr/>
              </p:nvSpPr>
              <p:spPr>
                <a:xfrm>
                  <a:off x="4036506" y="1905000"/>
                  <a:ext cx="840294"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Collaboration</a:t>
                  </a:r>
                  <a:endParaRPr lang="en-US" sz="800" dirty="0">
                    <a:solidFill>
                      <a:prstClr val="black"/>
                    </a:solidFill>
                    <a:latin typeface="Aharoni" panose="02010803020104030203" pitchFamily="2" charset="-79"/>
                    <a:cs typeface="Aharoni" panose="02010803020104030203" pitchFamily="2" charset="-79"/>
                  </a:endParaRPr>
                </a:p>
              </p:txBody>
            </p:sp>
            <p:pic>
              <p:nvPicPr>
                <p:cNvPr id="56"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30435"/>
                <a:stretch/>
              </p:blipFill>
              <p:spPr bwMode="auto">
                <a:xfrm>
                  <a:off x="4213162" y="1430616"/>
                  <a:ext cx="486982" cy="47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4" name="Freeform 53"/>
              <p:cNvSpPr/>
              <p:nvPr/>
            </p:nvSpPr>
            <p:spPr>
              <a:xfrm>
                <a:off x="4620104" y="1435034"/>
                <a:ext cx="123839" cy="160613"/>
              </a:xfrm>
              <a:custGeom>
                <a:avLst/>
                <a:gdLst>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3521 w 122593"/>
                  <a:gd name="connsiteY4" fmla="*/ 11181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1 w 122593"/>
                  <a:gd name="connsiteY0" fmla="*/ 1323 h 151254"/>
                  <a:gd name="connsiteX1" fmla="*/ 181 w 122593"/>
                  <a:gd name="connsiteY1" fmla="*/ 31803 h 151254"/>
                  <a:gd name="connsiteX2" fmla="*/ 42091 w 122593"/>
                  <a:gd name="connsiteY2" fmla="*/ 66093 h 151254"/>
                  <a:gd name="connsiteX3" fmla="*/ 34471 w 122593"/>
                  <a:gd name="connsiteY3" fmla="*/ 92763 h 151254"/>
                  <a:gd name="connsiteX4" fmla="*/ 51616 w 122593"/>
                  <a:gd name="connsiteY4" fmla="*/ 108003 h 151254"/>
                  <a:gd name="connsiteX5" fmla="*/ 61141 w 122593"/>
                  <a:gd name="connsiteY5" fmla="*/ 134673 h 151254"/>
                  <a:gd name="connsiteX6" fmla="*/ 91621 w 122593"/>
                  <a:gd name="connsiteY6" fmla="*/ 149913 h 151254"/>
                  <a:gd name="connsiteX7" fmla="*/ 122101 w 122593"/>
                  <a:gd name="connsiteY7" fmla="*/ 142293 h 151254"/>
                  <a:gd name="connsiteX8" fmla="*/ 106861 w 122593"/>
                  <a:gd name="connsiteY8" fmla="*/ 77523 h 151254"/>
                  <a:gd name="connsiteX9" fmla="*/ 61141 w 122593"/>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08003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1254"/>
                  <a:gd name="connsiteX1" fmla="*/ 180 w 122592"/>
                  <a:gd name="connsiteY1" fmla="*/ 31803 h 151254"/>
                  <a:gd name="connsiteX2" fmla="*/ 42090 w 122592"/>
                  <a:gd name="connsiteY2" fmla="*/ 66093 h 151254"/>
                  <a:gd name="connsiteX3" fmla="*/ 30660 w 122592"/>
                  <a:gd name="connsiteY3" fmla="*/ 117528 h 151254"/>
                  <a:gd name="connsiteX4" fmla="*/ 51615 w 122592"/>
                  <a:gd name="connsiteY4" fmla="*/ 113718 h 151254"/>
                  <a:gd name="connsiteX5" fmla="*/ 61140 w 122592"/>
                  <a:gd name="connsiteY5" fmla="*/ 134673 h 151254"/>
                  <a:gd name="connsiteX6" fmla="*/ 91620 w 122592"/>
                  <a:gd name="connsiteY6" fmla="*/ 149913 h 151254"/>
                  <a:gd name="connsiteX7" fmla="*/ 122100 w 122592"/>
                  <a:gd name="connsiteY7" fmla="*/ 142293 h 151254"/>
                  <a:gd name="connsiteX8" fmla="*/ 106860 w 122592"/>
                  <a:gd name="connsiteY8" fmla="*/ 77523 h 151254"/>
                  <a:gd name="connsiteX9" fmla="*/ 61140 w 122592"/>
                  <a:gd name="connsiteY9" fmla="*/ 1323 h 151254"/>
                  <a:gd name="connsiteX0" fmla="*/ 61140 w 122592"/>
                  <a:gd name="connsiteY0" fmla="*/ 1323 h 159303"/>
                  <a:gd name="connsiteX1" fmla="*/ 180 w 122592"/>
                  <a:gd name="connsiteY1" fmla="*/ 31803 h 159303"/>
                  <a:gd name="connsiteX2" fmla="*/ 42090 w 122592"/>
                  <a:gd name="connsiteY2" fmla="*/ 66093 h 159303"/>
                  <a:gd name="connsiteX3" fmla="*/ 30660 w 122592"/>
                  <a:gd name="connsiteY3" fmla="*/ 117528 h 159303"/>
                  <a:gd name="connsiteX4" fmla="*/ 51615 w 122592"/>
                  <a:gd name="connsiteY4" fmla="*/ 113718 h 159303"/>
                  <a:gd name="connsiteX5" fmla="*/ 53520 w 122592"/>
                  <a:gd name="connsiteY5" fmla="*/ 157533 h 159303"/>
                  <a:gd name="connsiteX6" fmla="*/ 91620 w 122592"/>
                  <a:gd name="connsiteY6" fmla="*/ 149913 h 159303"/>
                  <a:gd name="connsiteX7" fmla="*/ 122100 w 122592"/>
                  <a:gd name="connsiteY7" fmla="*/ 142293 h 159303"/>
                  <a:gd name="connsiteX8" fmla="*/ 106860 w 122592"/>
                  <a:gd name="connsiteY8" fmla="*/ 77523 h 159303"/>
                  <a:gd name="connsiteX9" fmla="*/ 61140 w 122592"/>
                  <a:gd name="connsiteY9" fmla="*/ 1323 h 159303"/>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53520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1419"/>
                  <a:gd name="connsiteX1" fmla="*/ 180 w 122592"/>
                  <a:gd name="connsiteY1" fmla="*/ 31803 h 161419"/>
                  <a:gd name="connsiteX2" fmla="*/ 42090 w 122592"/>
                  <a:gd name="connsiteY2" fmla="*/ 66093 h 161419"/>
                  <a:gd name="connsiteX3" fmla="*/ 30660 w 122592"/>
                  <a:gd name="connsiteY3" fmla="*/ 117528 h 161419"/>
                  <a:gd name="connsiteX4" fmla="*/ 51615 w 122592"/>
                  <a:gd name="connsiteY4" fmla="*/ 113718 h 161419"/>
                  <a:gd name="connsiteX5" fmla="*/ 43995 w 122592"/>
                  <a:gd name="connsiteY5" fmla="*/ 157533 h 161419"/>
                  <a:gd name="connsiteX6" fmla="*/ 85905 w 122592"/>
                  <a:gd name="connsiteY6" fmla="*/ 157533 h 161419"/>
                  <a:gd name="connsiteX7" fmla="*/ 122100 w 122592"/>
                  <a:gd name="connsiteY7" fmla="*/ 142293 h 161419"/>
                  <a:gd name="connsiteX8" fmla="*/ 106860 w 122592"/>
                  <a:gd name="connsiteY8" fmla="*/ 77523 h 161419"/>
                  <a:gd name="connsiteX9" fmla="*/ 61140 w 122592"/>
                  <a:gd name="connsiteY9" fmla="*/ 1323 h 161419"/>
                  <a:gd name="connsiteX0" fmla="*/ 61140 w 122592"/>
                  <a:gd name="connsiteY0" fmla="*/ 1323 h 160871"/>
                  <a:gd name="connsiteX1" fmla="*/ 180 w 122592"/>
                  <a:gd name="connsiteY1" fmla="*/ 31803 h 160871"/>
                  <a:gd name="connsiteX2" fmla="*/ 42090 w 122592"/>
                  <a:gd name="connsiteY2" fmla="*/ 66093 h 160871"/>
                  <a:gd name="connsiteX3" fmla="*/ 30660 w 122592"/>
                  <a:gd name="connsiteY3" fmla="*/ 117528 h 160871"/>
                  <a:gd name="connsiteX4" fmla="*/ 59235 w 122592"/>
                  <a:gd name="connsiteY4" fmla="*/ 121338 h 160871"/>
                  <a:gd name="connsiteX5" fmla="*/ 43995 w 122592"/>
                  <a:gd name="connsiteY5" fmla="*/ 157533 h 160871"/>
                  <a:gd name="connsiteX6" fmla="*/ 85905 w 122592"/>
                  <a:gd name="connsiteY6" fmla="*/ 157533 h 160871"/>
                  <a:gd name="connsiteX7" fmla="*/ 122100 w 122592"/>
                  <a:gd name="connsiteY7" fmla="*/ 142293 h 160871"/>
                  <a:gd name="connsiteX8" fmla="*/ 106860 w 122592"/>
                  <a:gd name="connsiteY8" fmla="*/ 77523 h 160871"/>
                  <a:gd name="connsiteX9" fmla="*/ 61140 w 122592"/>
                  <a:gd name="connsiteY9" fmla="*/ 1323 h 160871"/>
                  <a:gd name="connsiteX0" fmla="*/ 61440 w 122892"/>
                  <a:gd name="connsiteY0" fmla="*/ 1373 h 160921"/>
                  <a:gd name="connsiteX1" fmla="*/ 480 w 122892"/>
                  <a:gd name="connsiteY1" fmla="*/ 31853 h 160921"/>
                  <a:gd name="connsiteX2" fmla="*/ 32865 w 122892"/>
                  <a:gd name="connsiteY2" fmla="*/ 73763 h 160921"/>
                  <a:gd name="connsiteX3" fmla="*/ 30960 w 122892"/>
                  <a:gd name="connsiteY3" fmla="*/ 117578 h 160921"/>
                  <a:gd name="connsiteX4" fmla="*/ 59535 w 122892"/>
                  <a:gd name="connsiteY4" fmla="*/ 121388 h 160921"/>
                  <a:gd name="connsiteX5" fmla="*/ 44295 w 122892"/>
                  <a:gd name="connsiteY5" fmla="*/ 157583 h 160921"/>
                  <a:gd name="connsiteX6" fmla="*/ 86205 w 122892"/>
                  <a:gd name="connsiteY6" fmla="*/ 157583 h 160921"/>
                  <a:gd name="connsiteX7" fmla="*/ 122400 w 122892"/>
                  <a:gd name="connsiteY7" fmla="*/ 142343 h 160921"/>
                  <a:gd name="connsiteX8" fmla="*/ 107160 w 122892"/>
                  <a:gd name="connsiteY8" fmla="*/ 77573 h 160921"/>
                  <a:gd name="connsiteX9" fmla="*/ 61440 w 122892"/>
                  <a:gd name="connsiteY9" fmla="*/ 1373 h 160921"/>
                  <a:gd name="connsiteX0" fmla="*/ 61429 w 122881"/>
                  <a:gd name="connsiteY0" fmla="*/ 1373 h 160921"/>
                  <a:gd name="connsiteX1" fmla="*/ 469 w 122881"/>
                  <a:gd name="connsiteY1" fmla="*/ 31853 h 160921"/>
                  <a:gd name="connsiteX2" fmla="*/ 32854 w 122881"/>
                  <a:gd name="connsiteY2" fmla="*/ 73763 h 160921"/>
                  <a:gd name="connsiteX3" fmla="*/ 25234 w 122881"/>
                  <a:gd name="connsiteY3" fmla="*/ 127103 h 160921"/>
                  <a:gd name="connsiteX4" fmla="*/ 59524 w 122881"/>
                  <a:gd name="connsiteY4" fmla="*/ 121388 h 160921"/>
                  <a:gd name="connsiteX5" fmla="*/ 44284 w 122881"/>
                  <a:gd name="connsiteY5" fmla="*/ 157583 h 160921"/>
                  <a:gd name="connsiteX6" fmla="*/ 86194 w 122881"/>
                  <a:gd name="connsiteY6" fmla="*/ 157583 h 160921"/>
                  <a:gd name="connsiteX7" fmla="*/ 122389 w 122881"/>
                  <a:gd name="connsiteY7" fmla="*/ 142343 h 160921"/>
                  <a:gd name="connsiteX8" fmla="*/ 107149 w 122881"/>
                  <a:gd name="connsiteY8" fmla="*/ 77573 h 160921"/>
                  <a:gd name="connsiteX9" fmla="*/ 61429 w 122881"/>
                  <a:gd name="connsiteY9" fmla="*/ 1373 h 160921"/>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4428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29 w 122881"/>
                  <a:gd name="connsiteY0" fmla="*/ 1373 h 160650"/>
                  <a:gd name="connsiteX1" fmla="*/ 469 w 122881"/>
                  <a:gd name="connsiteY1" fmla="*/ 31853 h 160650"/>
                  <a:gd name="connsiteX2" fmla="*/ 32854 w 122881"/>
                  <a:gd name="connsiteY2" fmla="*/ 73763 h 160650"/>
                  <a:gd name="connsiteX3" fmla="*/ 25234 w 122881"/>
                  <a:gd name="connsiteY3" fmla="*/ 127103 h 160650"/>
                  <a:gd name="connsiteX4" fmla="*/ 49999 w 122881"/>
                  <a:gd name="connsiteY4" fmla="*/ 125198 h 160650"/>
                  <a:gd name="connsiteX5" fmla="*/ 36664 w 122881"/>
                  <a:gd name="connsiteY5" fmla="*/ 157583 h 160650"/>
                  <a:gd name="connsiteX6" fmla="*/ 86194 w 122881"/>
                  <a:gd name="connsiteY6" fmla="*/ 157583 h 160650"/>
                  <a:gd name="connsiteX7" fmla="*/ 122389 w 122881"/>
                  <a:gd name="connsiteY7" fmla="*/ 142343 h 160650"/>
                  <a:gd name="connsiteX8" fmla="*/ 107149 w 122881"/>
                  <a:gd name="connsiteY8" fmla="*/ 77573 h 160650"/>
                  <a:gd name="connsiteX9" fmla="*/ 61429 w 122881"/>
                  <a:gd name="connsiteY9" fmla="*/ 1373 h 160650"/>
                  <a:gd name="connsiteX0" fmla="*/ 61417 w 122869"/>
                  <a:gd name="connsiteY0" fmla="*/ 1373 h 160650"/>
                  <a:gd name="connsiteX1" fmla="*/ 457 w 122869"/>
                  <a:gd name="connsiteY1" fmla="*/ 31853 h 160650"/>
                  <a:gd name="connsiteX2" fmla="*/ 32842 w 122869"/>
                  <a:gd name="connsiteY2" fmla="*/ 73763 h 160650"/>
                  <a:gd name="connsiteX3" fmla="*/ 19507 w 122869"/>
                  <a:gd name="connsiteY3" fmla="*/ 127103 h 160650"/>
                  <a:gd name="connsiteX4" fmla="*/ 49987 w 122869"/>
                  <a:gd name="connsiteY4" fmla="*/ 125198 h 160650"/>
                  <a:gd name="connsiteX5" fmla="*/ 36652 w 122869"/>
                  <a:gd name="connsiteY5" fmla="*/ 157583 h 160650"/>
                  <a:gd name="connsiteX6" fmla="*/ 86182 w 122869"/>
                  <a:gd name="connsiteY6" fmla="*/ 157583 h 160650"/>
                  <a:gd name="connsiteX7" fmla="*/ 122377 w 122869"/>
                  <a:gd name="connsiteY7" fmla="*/ 142343 h 160650"/>
                  <a:gd name="connsiteX8" fmla="*/ 107137 w 122869"/>
                  <a:gd name="connsiteY8" fmla="*/ 77573 h 160650"/>
                  <a:gd name="connsiteX9" fmla="*/ 61417 w 122869"/>
                  <a:gd name="connsiteY9" fmla="*/ 1373 h 160650"/>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3726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 name="connsiteX0" fmla="*/ 62387 w 123839"/>
                  <a:gd name="connsiteY0" fmla="*/ 1336 h 160613"/>
                  <a:gd name="connsiteX1" fmla="*/ 1427 w 123839"/>
                  <a:gd name="connsiteY1" fmla="*/ 31816 h 160613"/>
                  <a:gd name="connsiteX2" fmla="*/ 20476 w 123839"/>
                  <a:gd name="connsiteY2" fmla="*/ 68011 h 160613"/>
                  <a:gd name="connsiteX3" fmla="*/ 33812 w 123839"/>
                  <a:gd name="connsiteY3" fmla="*/ 79441 h 160613"/>
                  <a:gd name="connsiteX4" fmla="*/ 20477 w 123839"/>
                  <a:gd name="connsiteY4" fmla="*/ 127066 h 160613"/>
                  <a:gd name="connsiteX5" fmla="*/ 50957 w 123839"/>
                  <a:gd name="connsiteY5" fmla="*/ 125161 h 160613"/>
                  <a:gd name="connsiteX6" fmla="*/ 37622 w 123839"/>
                  <a:gd name="connsiteY6" fmla="*/ 157546 h 160613"/>
                  <a:gd name="connsiteX7" fmla="*/ 87152 w 123839"/>
                  <a:gd name="connsiteY7" fmla="*/ 157546 h 160613"/>
                  <a:gd name="connsiteX8" fmla="*/ 123347 w 123839"/>
                  <a:gd name="connsiteY8" fmla="*/ 142306 h 160613"/>
                  <a:gd name="connsiteX9" fmla="*/ 108107 w 123839"/>
                  <a:gd name="connsiteY9" fmla="*/ 77536 h 160613"/>
                  <a:gd name="connsiteX10" fmla="*/ 62387 w 123839"/>
                  <a:gd name="connsiteY10" fmla="*/ 1336 h 16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39" h="160613">
                    <a:moveTo>
                      <a:pt x="62387" y="1336"/>
                    </a:moveTo>
                    <a:cubicBezTo>
                      <a:pt x="44607" y="-6284"/>
                      <a:pt x="8412" y="20704"/>
                      <a:pt x="1427" y="31816"/>
                    </a:cubicBezTo>
                    <a:cubicBezTo>
                      <a:pt x="-5558" y="42928"/>
                      <a:pt x="15079" y="61026"/>
                      <a:pt x="20476" y="68011"/>
                    </a:cubicBezTo>
                    <a:cubicBezTo>
                      <a:pt x="25873" y="74996"/>
                      <a:pt x="33812" y="69599"/>
                      <a:pt x="33812" y="79441"/>
                    </a:cubicBezTo>
                    <a:cubicBezTo>
                      <a:pt x="33812" y="89283"/>
                      <a:pt x="17620" y="119446"/>
                      <a:pt x="20477" y="127066"/>
                    </a:cubicBezTo>
                    <a:cubicBezTo>
                      <a:pt x="23334" y="134686"/>
                      <a:pt x="48100" y="120081"/>
                      <a:pt x="50957" y="125161"/>
                    </a:cubicBezTo>
                    <a:cubicBezTo>
                      <a:pt x="53814" y="130241"/>
                      <a:pt x="31590" y="152149"/>
                      <a:pt x="37622" y="157546"/>
                    </a:cubicBezTo>
                    <a:cubicBezTo>
                      <a:pt x="43655" y="162944"/>
                      <a:pt x="72865" y="160086"/>
                      <a:pt x="87152" y="157546"/>
                    </a:cubicBezTo>
                    <a:cubicBezTo>
                      <a:pt x="101439" y="155006"/>
                      <a:pt x="120807" y="154371"/>
                      <a:pt x="123347" y="142306"/>
                    </a:cubicBezTo>
                    <a:cubicBezTo>
                      <a:pt x="125887" y="130241"/>
                      <a:pt x="118267" y="98491"/>
                      <a:pt x="108107" y="77536"/>
                    </a:cubicBezTo>
                    <a:cubicBezTo>
                      <a:pt x="97947" y="56581"/>
                      <a:pt x="80167" y="8956"/>
                      <a:pt x="62387" y="1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 name="Group 39"/>
            <p:cNvGrpSpPr/>
            <p:nvPr/>
          </p:nvGrpSpPr>
          <p:grpSpPr>
            <a:xfrm>
              <a:off x="4441768" y="1374612"/>
              <a:ext cx="816032" cy="622172"/>
              <a:chOff x="4441768" y="1374612"/>
              <a:chExt cx="816032" cy="622172"/>
            </a:xfrm>
          </p:grpSpPr>
          <p:pic>
            <p:nvPicPr>
              <p:cNvPr id="51" name="Picture 8"/>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851" t="809" r="2548" b="1221"/>
              <a:stretch/>
            </p:blipFill>
            <p:spPr bwMode="auto">
              <a:xfrm>
                <a:off x="4495800" y="1374612"/>
                <a:ext cx="601980" cy="42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Box 51"/>
              <p:cNvSpPr txBox="1"/>
              <p:nvPr/>
            </p:nvSpPr>
            <p:spPr>
              <a:xfrm>
                <a:off x="4441768" y="1807424"/>
                <a:ext cx="816032" cy="189360"/>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Objectives</a:t>
                </a:r>
                <a:endParaRPr lang="en-US" sz="800" dirty="0">
                  <a:solidFill>
                    <a:prstClr val="black"/>
                  </a:solidFill>
                  <a:latin typeface="Aharoni" panose="02010803020104030203" pitchFamily="2" charset="-79"/>
                  <a:cs typeface="Aharoni" panose="02010803020104030203" pitchFamily="2" charset="-79"/>
                </a:endParaRPr>
              </a:p>
            </p:txBody>
          </p:sp>
        </p:grpSp>
        <p:grpSp>
          <p:nvGrpSpPr>
            <p:cNvPr id="41" name="Group 40"/>
            <p:cNvGrpSpPr/>
            <p:nvPr/>
          </p:nvGrpSpPr>
          <p:grpSpPr>
            <a:xfrm>
              <a:off x="5308138" y="1429029"/>
              <a:ext cx="864062" cy="599342"/>
              <a:chOff x="4850938" y="1447800"/>
              <a:chExt cx="864062" cy="681900"/>
            </a:xfrm>
          </p:grpSpPr>
          <p:sp>
            <p:nvSpPr>
              <p:cNvPr id="44" name="TextBox 43"/>
              <p:cNvSpPr txBox="1"/>
              <p:nvPr/>
            </p:nvSpPr>
            <p:spPr>
              <a:xfrm>
                <a:off x="4850938" y="1914256"/>
                <a:ext cx="864062"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Templates</a:t>
                </a:r>
                <a:endParaRPr lang="en-US" sz="800" dirty="0">
                  <a:solidFill>
                    <a:prstClr val="black"/>
                  </a:solidFill>
                  <a:latin typeface="Aharoni" panose="02010803020104030203" pitchFamily="2" charset="-79"/>
                  <a:cs typeface="Aharoni" panose="02010803020104030203" pitchFamily="2" charset="-79"/>
                </a:endParaRPr>
              </a:p>
            </p:txBody>
          </p:sp>
          <p:sp>
            <p:nvSpPr>
              <p:cNvPr id="45" name="Rectangle 44"/>
              <p:cNvSpPr/>
              <p:nvPr/>
            </p:nvSpPr>
            <p:spPr>
              <a:xfrm>
                <a:off x="4953000" y="1447800"/>
                <a:ext cx="457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46" name="Rectangle 45"/>
              <p:cNvSpPr/>
              <p:nvPr/>
            </p:nvSpPr>
            <p:spPr>
              <a:xfrm>
                <a:off x="4996815" y="1476470"/>
                <a:ext cx="215266" cy="19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5237798" y="1476470"/>
                <a:ext cx="139066" cy="132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p:nvSpPr>
            <p:spPr>
              <a:xfrm>
                <a:off x="5170170" y="1702550"/>
                <a:ext cx="206693" cy="168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 name="Straight Connector 48"/>
              <p:cNvCxnSpPr/>
              <p:nvPr/>
            </p:nvCxnSpPr>
            <p:spPr>
              <a:xfrm>
                <a:off x="5170170" y="1702550"/>
                <a:ext cx="206693" cy="16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168027" y="1728019"/>
                <a:ext cx="206693" cy="135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Round Same Side Corner Rectangle 41"/>
            <p:cNvSpPr/>
            <p:nvPr/>
          </p:nvSpPr>
          <p:spPr>
            <a:xfrm rot="16200000">
              <a:off x="3097195" y="750426"/>
              <a:ext cx="753690" cy="1843636"/>
            </a:xfrm>
            <a:prstGeom prst="round2SameRect">
              <a:avLst/>
            </a:prstGeom>
            <a:solidFill>
              <a:srgbClr val="A6A6A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ound Same Side Corner Rectangle 42"/>
            <p:cNvSpPr/>
            <p:nvPr/>
          </p:nvSpPr>
          <p:spPr>
            <a:xfrm rot="5400000">
              <a:off x="5772045" y="704954"/>
              <a:ext cx="753689" cy="1934580"/>
            </a:xfrm>
            <a:prstGeom prst="round2SameRect">
              <a:avLst/>
            </a:prstGeom>
            <a:solidFill>
              <a:srgbClr val="A6A6A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14926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fade">
                                      <p:cBhvr>
                                        <p:cTn id="10" dur="500"/>
                                        <p:tgtEl>
                                          <p:spTgt spid="2053"/>
                                        </p:tgtEl>
                                      </p:cBhvr>
                                    </p:animEffect>
                                  </p:childTnLst>
                                </p:cTn>
                              </p:par>
                              <p:par>
                                <p:cTn id="11" presetID="10"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500"/>
                                        <p:tgtEl>
                                          <p:spTgt spid="2052"/>
                                        </p:tgtEl>
                                      </p:cBhvr>
                                    </p:animEffect>
                                  </p:childTnLst>
                                </p:cTn>
                              </p:par>
                              <p:par>
                                <p:cTn id="14" presetID="10" presetClass="entr" presetSubtype="0" fill="hold" nodeType="with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fade">
                                      <p:cBhvr>
                                        <p:cTn id="16" dur="500"/>
                                        <p:tgtEl>
                                          <p:spTgt spid="20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6000"/>
                    </a14:imgEffect>
                    <a14:imgEffect>
                      <a14:saturation sat="324000"/>
                    </a14:imgEffect>
                    <a14:imgEffect>
                      <a14:brightnessContrast contrast="44000"/>
                    </a14:imgEffect>
                  </a14:imgLayer>
                </a14:imgProps>
              </a:ext>
              <a:ext uri="{28A0092B-C50C-407E-A947-70E740481C1C}">
                <a14:useLocalDpi xmlns:a14="http://schemas.microsoft.com/office/drawing/2010/main" val="0"/>
              </a:ext>
            </a:extLst>
          </a:blip>
          <a:stretch>
            <a:fillRect/>
          </a:stretch>
        </p:blipFill>
        <p:spPr>
          <a:xfrm>
            <a:off x="1606062" y="0"/>
            <a:ext cx="6119446" cy="6858000"/>
          </a:xfrm>
          <a:prstGeom prst="rect">
            <a:avLst/>
          </a:prstGeom>
        </p:spPr>
      </p:pic>
    </p:spTree>
    <p:extLst>
      <p:ext uri="{BB962C8B-B14F-4D97-AF65-F5344CB8AC3E}">
        <p14:creationId xmlns:p14="http://schemas.microsoft.com/office/powerpoint/2010/main" val="8692903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2060"/>
                </a:solidFill>
                <a:latin typeface="+mn-lt"/>
                <a:cs typeface="Aharoni" panose="02010803020104030203" pitchFamily="2" charset="-79"/>
              </a:rPr>
              <a:t>KEY TAKEAWAYS</a:t>
            </a:r>
            <a:endParaRPr lang="en-US" b="1" i="1" dirty="0">
              <a:solidFill>
                <a:srgbClr val="002060"/>
              </a:solidFill>
              <a:latin typeface="+mn-lt"/>
              <a:cs typeface="Aharoni" panose="02010803020104030203" pitchFamily="2" charset="-79"/>
            </a:endParaRPr>
          </a:p>
        </p:txBody>
      </p:sp>
      <p:sp>
        <p:nvSpPr>
          <p:cNvPr id="7" name="Content Placeholder 6"/>
          <p:cNvSpPr>
            <a:spLocks noGrp="1"/>
          </p:cNvSpPr>
          <p:nvPr>
            <p:ph idx="1"/>
          </p:nvPr>
        </p:nvSpPr>
        <p:spPr/>
        <p:txBody>
          <a:bodyPr>
            <a:normAutofit fontScale="85000" lnSpcReduction="20000"/>
          </a:bodyPr>
          <a:lstStyle/>
          <a:p>
            <a:r>
              <a:rPr lang="en-US" b="1" dirty="0" smtClean="0"/>
              <a:t>Our Mission: </a:t>
            </a:r>
            <a:r>
              <a:rPr lang="en-US" dirty="0" smtClean="0"/>
              <a:t>To develop an application that enables Instructional Designers to utilize user experience design in their projects.</a:t>
            </a:r>
          </a:p>
          <a:p>
            <a:r>
              <a:rPr lang="en-US" b="1" dirty="0" smtClean="0"/>
              <a:t>Our Process: </a:t>
            </a:r>
            <a:r>
              <a:rPr lang="en-US" dirty="0" smtClean="0"/>
              <a:t>Involved mapping out a design process within a design process and staying true to the key principles of each.</a:t>
            </a:r>
            <a:endParaRPr lang="en-US" dirty="0"/>
          </a:p>
          <a:p>
            <a:r>
              <a:rPr lang="en-US" b="1" dirty="0" smtClean="0"/>
              <a:t>Our Prototype: </a:t>
            </a:r>
            <a:r>
              <a:rPr lang="en-US" dirty="0" smtClean="0"/>
              <a:t>Follows a scenario based approach to the T-model to ensure that our tool demonstrated how a typical user would actually interact with the tool and not just an application overview</a:t>
            </a:r>
            <a:endParaRPr lang="en-US" dirty="0"/>
          </a:p>
          <a:p>
            <a:r>
              <a:rPr lang="en-US" b="1" dirty="0"/>
              <a:t>Lessons </a:t>
            </a:r>
            <a:r>
              <a:rPr lang="en-US" b="1" dirty="0" smtClean="0"/>
              <a:t>Learned: </a:t>
            </a:r>
            <a:r>
              <a:rPr lang="en-US" dirty="0" smtClean="0"/>
              <a:t>Both instructional design and user experience design are iterative processes that involved the construction, deconstruction, and reconstruction of design ideas</a:t>
            </a:r>
            <a:endParaRPr lang="en-US" dirty="0"/>
          </a:p>
        </p:txBody>
      </p:sp>
    </p:spTree>
    <p:extLst>
      <p:ext uri="{BB962C8B-B14F-4D97-AF65-F5344CB8AC3E}">
        <p14:creationId xmlns:p14="http://schemas.microsoft.com/office/powerpoint/2010/main" val="42611045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2060"/>
                </a:solidFill>
                <a:latin typeface="+mn-lt"/>
                <a:cs typeface="Aharoni" panose="02010803020104030203" pitchFamily="2" charset="-79"/>
              </a:rPr>
              <a:t>CONCLUSION: Why UX4ID</a:t>
            </a:r>
            <a:endParaRPr lang="en-US" b="1" i="1" dirty="0">
              <a:solidFill>
                <a:srgbClr val="002060"/>
              </a:solidFill>
              <a:latin typeface="+mn-lt"/>
              <a:cs typeface="Aharoni" panose="02010803020104030203" pitchFamily="2" charset="-79"/>
            </a:endParaRPr>
          </a:p>
        </p:txBody>
      </p:sp>
      <p:pic>
        <p:nvPicPr>
          <p:cNvPr id="5" name="Picture 4" descr="Wan Wordle 732 [Read-Only] - Microsoft Word non-commercial use"/>
          <p:cNvPicPr>
            <a:picLocks noChangeAspect="1"/>
          </p:cNvPicPr>
          <p:nvPr/>
        </p:nvPicPr>
        <p:blipFill rotWithShape="1">
          <a:blip r:embed="rId3">
            <a:extLst>
              <a:ext uri="{28A0092B-C50C-407E-A947-70E740481C1C}">
                <a14:useLocalDpi xmlns:a14="http://schemas.microsoft.com/office/drawing/2010/main" val="0"/>
              </a:ext>
            </a:extLst>
          </a:blip>
          <a:srcRect l="19254" t="26452" r="22649" b="9088"/>
          <a:stretch/>
        </p:blipFill>
        <p:spPr>
          <a:xfrm>
            <a:off x="851060" y="2090057"/>
            <a:ext cx="7489212" cy="4032503"/>
          </a:xfrm>
          <a:prstGeom prst="rect">
            <a:avLst/>
          </a:prstGeom>
          <a:ln w="88900">
            <a:solidFill>
              <a:srgbClr val="00B050"/>
            </a:solidFill>
          </a:ln>
        </p:spPr>
      </p:pic>
    </p:spTree>
    <p:extLst>
      <p:ext uri="{BB962C8B-B14F-4D97-AF65-F5344CB8AC3E}">
        <p14:creationId xmlns:p14="http://schemas.microsoft.com/office/powerpoint/2010/main" val="687572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2060"/>
                </a:solidFill>
                <a:latin typeface="+mn-lt"/>
                <a:cs typeface="Aharoni" panose="02010803020104030203" pitchFamily="2" charset="-79"/>
              </a:rPr>
              <a:t>PLANS FOR NEXT SEMESTER</a:t>
            </a:r>
            <a:endParaRPr lang="en-US" b="1" i="1" dirty="0">
              <a:solidFill>
                <a:srgbClr val="002060"/>
              </a:solidFill>
              <a:latin typeface="+mn-lt"/>
              <a:cs typeface="Aharoni" panose="02010803020104030203" pitchFamily="2" charset="-79"/>
            </a:endParaRPr>
          </a:p>
        </p:txBody>
      </p:sp>
      <p:sp>
        <p:nvSpPr>
          <p:cNvPr id="7" name="Content Placeholder 6"/>
          <p:cNvSpPr>
            <a:spLocks noGrp="1"/>
          </p:cNvSpPr>
          <p:nvPr>
            <p:ph idx="1"/>
          </p:nvPr>
        </p:nvSpPr>
        <p:spPr/>
        <p:txBody>
          <a:bodyPr>
            <a:normAutofit/>
          </a:bodyPr>
          <a:lstStyle/>
          <a:p>
            <a:r>
              <a:rPr lang="en-US" dirty="0" smtClean="0"/>
              <a:t>Refine navigation between the application and widgets</a:t>
            </a:r>
          </a:p>
          <a:p>
            <a:r>
              <a:rPr lang="en-US" dirty="0" smtClean="0"/>
              <a:t>Build the resource library</a:t>
            </a:r>
          </a:p>
          <a:p>
            <a:r>
              <a:rPr lang="en-US" dirty="0" smtClean="0"/>
              <a:t>Identify a technology to develop </a:t>
            </a:r>
            <a:r>
              <a:rPr lang="en-US" smtClean="0"/>
              <a:t>our application</a:t>
            </a:r>
            <a:endParaRPr lang="en-US" dirty="0" smtClean="0"/>
          </a:p>
          <a:p>
            <a:r>
              <a:rPr lang="en-US" dirty="0" smtClean="0"/>
              <a:t>Test syncing capability with the top ID development tools</a:t>
            </a:r>
            <a:endParaRPr lang="en-US" dirty="0"/>
          </a:p>
        </p:txBody>
      </p:sp>
    </p:spTree>
    <p:extLst>
      <p:ext uri="{BB962C8B-B14F-4D97-AF65-F5344CB8AC3E}">
        <p14:creationId xmlns:p14="http://schemas.microsoft.com/office/powerpoint/2010/main" val="275873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228600"/>
            <a:ext cx="8839200" cy="6477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grpSp>
        <p:nvGrpSpPr>
          <p:cNvPr id="50" name="Group 49"/>
          <p:cNvGrpSpPr/>
          <p:nvPr/>
        </p:nvGrpSpPr>
        <p:grpSpPr>
          <a:xfrm>
            <a:off x="762000" y="838200"/>
            <a:ext cx="8153400" cy="5257800"/>
            <a:chOff x="762000" y="838200"/>
            <a:chExt cx="8153400" cy="5257800"/>
          </a:xfrm>
        </p:grpSpPr>
        <p:sp>
          <p:nvSpPr>
            <p:cNvPr id="3" name="Rounded Rectangle 2"/>
            <p:cNvSpPr/>
            <p:nvPr/>
          </p:nvSpPr>
          <p:spPr>
            <a:xfrm>
              <a:off x="762000" y="838200"/>
              <a:ext cx="7620000" cy="5257800"/>
            </a:xfrm>
            <a:prstGeom prst="roundRect">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Oval 3"/>
            <p:cNvSpPr/>
            <p:nvPr/>
          </p:nvSpPr>
          <p:spPr>
            <a:xfrm>
              <a:off x="8610600" y="3238500"/>
              <a:ext cx="304800" cy="457200"/>
            </a:xfrm>
            <a:prstGeom prst="ellipse">
              <a:avLst/>
            </a:prstGeom>
            <a:ln>
              <a:solidFill>
                <a:schemeClr val="bg1">
                  <a:lumMod val="50000"/>
                </a:schemeClr>
              </a:solidFill>
            </a:ln>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grpSp>
      <p:pic>
        <p:nvPicPr>
          <p:cNvPr id="1026" name="Picture 2" descr="C:\Users\eogbuchiekwe\Pictures\GMU\UX4ID_Logo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p:cNvGrpSpPr/>
          <p:nvPr/>
        </p:nvGrpSpPr>
        <p:grpSpPr>
          <a:xfrm>
            <a:off x="1253012" y="990600"/>
            <a:ext cx="6637977" cy="274320"/>
            <a:chOff x="1210623" y="990600"/>
            <a:chExt cx="6637977" cy="274320"/>
          </a:xfrm>
        </p:grpSpPr>
        <p:sp>
          <p:nvSpPr>
            <p:cNvPr id="6" name="Round Same Side Corner Rectangle 5"/>
            <p:cNvSpPr/>
            <p:nvPr/>
          </p:nvSpPr>
          <p:spPr>
            <a:xfrm>
              <a:off x="1210623"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Analysis</a:t>
              </a:r>
              <a:endParaRPr lang="en-US" sz="1100" dirty="0">
                <a:solidFill>
                  <a:prstClr val="white"/>
                </a:solidFill>
                <a:latin typeface="Aharoni" panose="02010803020104030203" pitchFamily="2" charset="-79"/>
                <a:cs typeface="Aharoni" panose="02010803020104030203" pitchFamily="2" charset="-79"/>
              </a:endParaRPr>
            </a:p>
          </p:txBody>
        </p:sp>
        <p:sp>
          <p:nvSpPr>
            <p:cNvPr id="9" name="Round Same Side Corner Rectangle 8"/>
            <p:cNvSpPr/>
            <p:nvPr/>
          </p:nvSpPr>
          <p:spPr>
            <a:xfrm>
              <a:off x="2550077"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white"/>
                  </a:solidFill>
                  <a:latin typeface="Aharoni" panose="02010803020104030203" pitchFamily="2" charset="-79"/>
                  <a:cs typeface="Aharoni" panose="02010803020104030203" pitchFamily="2" charset="-79"/>
                </a:rPr>
                <a:t>Design</a:t>
              </a:r>
              <a:endParaRPr lang="en-US" sz="1100" b="1" dirty="0">
                <a:solidFill>
                  <a:prstClr val="white"/>
                </a:solidFill>
                <a:latin typeface="Aharoni" panose="02010803020104030203" pitchFamily="2" charset="-79"/>
                <a:cs typeface="Aharoni" panose="02010803020104030203" pitchFamily="2" charset="-79"/>
              </a:endParaRPr>
            </a:p>
          </p:txBody>
        </p:sp>
        <p:sp>
          <p:nvSpPr>
            <p:cNvPr id="10" name="Round Same Side Corner Rectangle 9"/>
            <p:cNvSpPr/>
            <p:nvPr/>
          </p:nvSpPr>
          <p:spPr>
            <a:xfrm>
              <a:off x="3889531"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Development</a:t>
              </a:r>
              <a:endParaRPr lang="en-US" sz="1100" dirty="0">
                <a:solidFill>
                  <a:prstClr val="white"/>
                </a:solidFill>
                <a:latin typeface="Aharoni" panose="02010803020104030203" pitchFamily="2" charset="-79"/>
                <a:cs typeface="Aharoni" panose="02010803020104030203" pitchFamily="2" charset="-79"/>
              </a:endParaRPr>
            </a:p>
          </p:txBody>
        </p:sp>
        <p:sp>
          <p:nvSpPr>
            <p:cNvPr id="11" name="Round Same Side Corner Rectangle 10"/>
            <p:cNvSpPr/>
            <p:nvPr/>
          </p:nvSpPr>
          <p:spPr>
            <a:xfrm>
              <a:off x="5228985"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Implementation</a:t>
              </a:r>
              <a:endParaRPr lang="en-US" sz="1100" dirty="0">
                <a:solidFill>
                  <a:prstClr val="white"/>
                </a:solidFill>
                <a:latin typeface="Aharoni" panose="02010803020104030203" pitchFamily="2" charset="-79"/>
                <a:cs typeface="Aharoni" panose="02010803020104030203" pitchFamily="2" charset="-79"/>
              </a:endParaRPr>
            </a:p>
          </p:txBody>
        </p:sp>
        <p:sp>
          <p:nvSpPr>
            <p:cNvPr id="12" name="Round Same Side Corner Rectangle 11"/>
            <p:cNvSpPr/>
            <p:nvPr/>
          </p:nvSpPr>
          <p:spPr>
            <a:xfrm>
              <a:off x="6568440"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Evaluation</a:t>
              </a:r>
              <a:endParaRPr lang="en-US" sz="1100" dirty="0">
                <a:solidFill>
                  <a:prstClr val="white"/>
                </a:solidFill>
                <a:latin typeface="Aharoni" panose="02010803020104030203" pitchFamily="2" charset="-79"/>
                <a:cs typeface="Aharoni" panose="02010803020104030203" pitchFamily="2" charset="-79"/>
              </a:endParaRPr>
            </a:p>
          </p:txBody>
        </p:sp>
      </p:grpSp>
      <p:pic>
        <p:nvPicPr>
          <p:cNvPr id="1027" name="Picture 3" descr="C:\Users\eogbuchiekwe\AppData\Local\Microsoft\Windows\Temporary Internet Files\Content.IE5\0W969H60\Yahoo Widget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961" y="4724400"/>
            <a:ext cx="1020159" cy="102015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914400" y="2512140"/>
            <a:ext cx="1123280" cy="2209800"/>
            <a:chOff x="1086520" y="2438400"/>
            <a:chExt cx="1528366" cy="2438400"/>
          </a:xfrm>
        </p:grpSpPr>
        <p:pic>
          <p:nvPicPr>
            <p:cNvPr id="13" name="Picture 12"/>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86520" y="2438400"/>
              <a:ext cx="1528366" cy="762000"/>
            </a:xfrm>
            <a:prstGeom prst="rect">
              <a:avLst/>
            </a:prstGeom>
          </p:spPr>
        </p:pic>
        <p:pic>
          <p:nvPicPr>
            <p:cNvPr id="16" name="Picture 1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6520" y="3276600"/>
              <a:ext cx="1528366" cy="762000"/>
            </a:xfrm>
            <a:prstGeom prst="rect">
              <a:avLst/>
            </a:prstGeom>
          </p:spPr>
        </p:pic>
        <p:pic>
          <p:nvPicPr>
            <p:cNvPr id="17" name="Picture 16"/>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86520" y="4114800"/>
              <a:ext cx="1528366" cy="762000"/>
            </a:xfrm>
            <a:prstGeom prst="rect">
              <a:avLst/>
            </a:prstGeom>
          </p:spPr>
        </p:pic>
      </p:grpSp>
      <p:grpSp>
        <p:nvGrpSpPr>
          <p:cNvPr id="45" name="Group 44"/>
          <p:cNvGrpSpPr/>
          <p:nvPr/>
        </p:nvGrpSpPr>
        <p:grpSpPr>
          <a:xfrm>
            <a:off x="2362200" y="5194071"/>
            <a:ext cx="4419600" cy="1041858"/>
            <a:chOff x="2667000" y="5194071"/>
            <a:chExt cx="4419600" cy="1041858"/>
          </a:xfrm>
        </p:grpSpPr>
        <p:grpSp>
          <p:nvGrpSpPr>
            <p:cNvPr id="41" name="Group 40"/>
            <p:cNvGrpSpPr/>
            <p:nvPr/>
          </p:nvGrpSpPr>
          <p:grpSpPr>
            <a:xfrm>
              <a:off x="4879848" y="5194071"/>
              <a:ext cx="731520" cy="933307"/>
              <a:chOff x="4732194" y="5214297"/>
              <a:chExt cx="731520" cy="933307"/>
            </a:xfrm>
          </p:grpSpPr>
          <p:pic>
            <p:nvPicPr>
              <p:cNvPr id="20" name="Picture 16" descr="http://www1.pgsd.org/apps/images/dragondict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665" y="5214297"/>
                <a:ext cx="494579" cy="4945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732194" y="5690404"/>
                <a:ext cx="731520" cy="457200"/>
              </a:xfrm>
              <a:prstGeom prst="rect">
                <a:avLst/>
              </a:prstGeom>
              <a:noFill/>
              <a:ln>
                <a:noFill/>
              </a:ln>
            </p:spPr>
            <p:txBody>
              <a:bodyPr wrap="square" rtlCol="0">
                <a:spAutoFit/>
              </a:bodyPr>
              <a:lstStyle/>
              <a:p>
                <a:pPr algn="ctr"/>
                <a:r>
                  <a:rPr lang="en-US" sz="1000" b="1" dirty="0" smtClean="0">
                    <a:solidFill>
                      <a:prstClr val="black"/>
                    </a:solidFill>
                  </a:rPr>
                  <a:t>Dragon</a:t>
                </a:r>
              </a:p>
              <a:p>
                <a:pPr algn="ctr"/>
                <a:r>
                  <a:rPr lang="en-US" sz="1000" b="1" dirty="0" smtClean="0">
                    <a:solidFill>
                      <a:prstClr val="black"/>
                    </a:solidFill>
                  </a:rPr>
                  <a:t>Dictation</a:t>
                </a:r>
                <a:endParaRPr lang="en-US" sz="1000" b="1" dirty="0">
                  <a:solidFill>
                    <a:prstClr val="black"/>
                  </a:solidFill>
                </a:endParaRPr>
              </a:p>
            </p:txBody>
          </p:sp>
        </p:grpSp>
        <p:grpSp>
          <p:nvGrpSpPr>
            <p:cNvPr id="43" name="Group 42"/>
            <p:cNvGrpSpPr/>
            <p:nvPr/>
          </p:nvGrpSpPr>
          <p:grpSpPr>
            <a:xfrm>
              <a:off x="6355080" y="5194071"/>
              <a:ext cx="731520" cy="897552"/>
              <a:chOff x="5899994" y="5205701"/>
              <a:chExt cx="731520" cy="897552"/>
            </a:xfrm>
          </p:grpSpPr>
          <p:pic>
            <p:nvPicPr>
              <p:cNvPr id="23" name="Picture 20" descr="http://t2.gstatic.com/images?q=tbn:ANd9GcSvA9LVGFCaAzEr_Hy2rsS771aiWSYgtQZBApXXah1kECijVSjoT95JdM3e7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950" y="5205701"/>
                <a:ext cx="511608" cy="511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5899994" y="5703143"/>
                <a:ext cx="731520" cy="400110"/>
              </a:xfrm>
              <a:prstGeom prst="rect">
                <a:avLst/>
              </a:prstGeom>
              <a:noFill/>
              <a:ln>
                <a:noFill/>
              </a:ln>
            </p:spPr>
            <p:txBody>
              <a:bodyPr wrap="square" rtlCol="0">
                <a:spAutoFit/>
              </a:bodyPr>
              <a:lstStyle/>
              <a:p>
                <a:pPr algn="ctr"/>
                <a:r>
                  <a:rPr lang="en-US" sz="1000" b="1" dirty="0" smtClean="0">
                    <a:solidFill>
                      <a:prstClr val="black"/>
                    </a:solidFill>
                  </a:rPr>
                  <a:t>Tableau</a:t>
                </a:r>
                <a:endParaRPr lang="en-US" sz="1000" b="1" dirty="0">
                  <a:solidFill>
                    <a:prstClr val="black"/>
                  </a:solidFill>
                </a:endParaRPr>
              </a:p>
            </p:txBody>
          </p:sp>
        </p:grpSp>
        <p:grpSp>
          <p:nvGrpSpPr>
            <p:cNvPr id="42" name="Group 41"/>
            <p:cNvGrpSpPr/>
            <p:nvPr/>
          </p:nvGrpSpPr>
          <p:grpSpPr>
            <a:xfrm>
              <a:off x="5617464" y="5194071"/>
              <a:ext cx="731520" cy="715597"/>
              <a:chOff x="5257800" y="5214296"/>
              <a:chExt cx="731520" cy="715597"/>
            </a:xfrm>
          </p:grpSpPr>
          <p:pic>
            <p:nvPicPr>
              <p:cNvPr id="26" name="Picture 18" descr="http://currentphotographer.com/wp-content/uploads/2011/04/EXPENSIFY-APP-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7" y="5214296"/>
                <a:ext cx="504927" cy="4994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257800" y="5683672"/>
                <a:ext cx="731520" cy="246221"/>
              </a:xfrm>
              <a:prstGeom prst="rect">
                <a:avLst/>
              </a:prstGeom>
              <a:noFill/>
              <a:ln>
                <a:noFill/>
              </a:ln>
            </p:spPr>
            <p:txBody>
              <a:bodyPr wrap="square" rtlCol="0">
                <a:spAutoFit/>
              </a:bodyPr>
              <a:lstStyle/>
              <a:p>
                <a:pPr algn="ctr"/>
                <a:r>
                  <a:rPr lang="en-US" sz="1000" b="1" dirty="0" smtClean="0">
                    <a:solidFill>
                      <a:prstClr val="black"/>
                    </a:solidFill>
                  </a:rPr>
                  <a:t>Expensify</a:t>
                </a:r>
                <a:endParaRPr lang="en-US" sz="1000" b="1" dirty="0">
                  <a:solidFill>
                    <a:prstClr val="black"/>
                  </a:solidFill>
                </a:endParaRPr>
              </a:p>
            </p:txBody>
          </p:sp>
        </p:grpSp>
        <p:grpSp>
          <p:nvGrpSpPr>
            <p:cNvPr id="18" name="Group 17"/>
            <p:cNvGrpSpPr/>
            <p:nvPr/>
          </p:nvGrpSpPr>
          <p:grpSpPr>
            <a:xfrm>
              <a:off x="3404616" y="5194071"/>
              <a:ext cx="731520" cy="859603"/>
              <a:chOff x="3415103" y="5189843"/>
              <a:chExt cx="731520" cy="859603"/>
            </a:xfrm>
          </p:grpSpPr>
          <p:pic>
            <p:nvPicPr>
              <p:cNvPr id="29" name="Picture 8" descr="http://t2.gstatic.com/images?q=tbn:ANd9GcT575R70wDZY8hQ7ciuWaw6Gz3AHKkRfE5uJU6blTesLKKNKywsJgmdPsyr4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0667" y="5189843"/>
                <a:ext cx="520393" cy="5203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415103" y="5683686"/>
                <a:ext cx="731520" cy="365760"/>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Project</a:t>
                </a:r>
                <a:endParaRPr lang="en-US" sz="1000" b="1" dirty="0">
                  <a:solidFill>
                    <a:prstClr val="black"/>
                  </a:solidFill>
                </a:endParaRPr>
              </a:p>
            </p:txBody>
          </p:sp>
        </p:grpSp>
        <p:grpSp>
          <p:nvGrpSpPr>
            <p:cNvPr id="37" name="Group 36"/>
            <p:cNvGrpSpPr/>
            <p:nvPr/>
          </p:nvGrpSpPr>
          <p:grpSpPr>
            <a:xfrm>
              <a:off x="4142232" y="5194071"/>
              <a:ext cx="731520" cy="1041858"/>
              <a:chOff x="4069548" y="5195826"/>
              <a:chExt cx="731520" cy="1041858"/>
            </a:xfrm>
          </p:grpSpPr>
          <p:pic>
            <p:nvPicPr>
              <p:cNvPr id="32" name="Picture 10" descr="http://email.iyogi.com/files/2011/05/Outlook-201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3472" y="5195826"/>
                <a:ext cx="603672" cy="580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4069548" y="5683686"/>
                <a:ext cx="731520" cy="553998"/>
              </a:xfrm>
              <a:prstGeom prst="rect">
                <a:avLst/>
              </a:prstGeom>
              <a:noFill/>
              <a:ln>
                <a:noFill/>
              </a:ln>
            </p:spPr>
            <p:txBody>
              <a:bodyPr wrap="square" rtlCol="0">
                <a:spAutoFit/>
              </a:bodyPr>
              <a:lstStyle/>
              <a:p>
                <a:pPr algn="ctr"/>
                <a:r>
                  <a:rPr lang="en-US" sz="1000" b="1" dirty="0" smtClean="0">
                    <a:solidFill>
                      <a:prstClr val="black"/>
                    </a:solidFill>
                  </a:rPr>
                  <a:t>MS</a:t>
                </a:r>
              </a:p>
              <a:p>
                <a:pPr algn="ctr"/>
                <a:r>
                  <a:rPr lang="en-US" sz="1000" b="1" dirty="0" smtClean="0">
                    <a:solidFill>
                      <a:prstClr val="black"/>
                    </a:solidFill>
                  </a:rPr>
                  <a:t>Outlook</a:t>
                </a:r>
                <a:endParaRPr lang="en-US" sz="1000" b="1" dirty="0">
                  <a:solidFill>
                    <a:prstClr val="black"/>
                  </a:solidFill>
                </a:endParaRPr>
              </a:p>
            </p:txBody>
          </p:sp>
        </p:grpSp>
        <p:grpSp>
          <p:nvGrpSpPr>
            <p:cNvPr id="44" name="Group 43"/>
            <p:cNvGrpSpPr/>
            <p:nvPr/>
          </p:nvGrpSpPr>
          <p:grpSpPr>
            <a:xfrm>
              <a:off x="2667000" y="5194071"/>
              <a:ext cx="731520" cy="762000"/>
              <a:chOff x="2667000" y="5181600"/>
              <a:chExt cx="731520" cy="762000"/>
            </a:xfrm>
          </p:grpSpPr>
          <p:pic>
            <p:nvPicPr>
              <p:cNvPr id="35" name="Picture 6" descr="http://www.aatrix.com/files/2113/5031/9600/toppay_timecard_ic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392" y="5181600"/>
                <a:ext cx="566737" cy="566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2667000" y="5760720"/>
                <a:ext cx="731520" cy="182880"/>
              </a:xfrm>
              <a:prstGeom prst="rect">
                <a:avLst/>
              </a:prstGeom>
              <a:noFill/>
              <a:ln>
                <a:noFill/>
              </a:ln>
            </p:spPr>
            <p:txBody>
              <a:bodyPr wrap="square" rtlCol="0">
                <a:spAutoFit/>
              </a:bodyPr>
              <a:lstStyle/>
              <a:p>
                <a:pPr algn="ctr"/>
                <a:r>
                  <a:rPr lang="en-US" sz="1000" b="1" dirty="0" smtClean="0">
                    <a:solidFill>
                      <a:prstClr val="black"/>
                    </a:solidFill>
                  </a:rPr>
                  <a:t>Timecard</a:t>
                </a:r>
                <a:endParaRPr lang="en-US" sz="1000" b="1" dirty="0">
                  <a:solidFill>
                    <a:prstClr val="black"/>
                  </a:solidFill>
                </a:endParaRPr>
              </a:p>
            </p:txBody>
          </p:sp>
        </p:grpSp>
      </p:grpSp>
      <p:sp>
        <p:nvSpPr>
          <p:cNvPr id="15" name="Rectangle 14"/>
          <p:cNvSpPr/>
          <p:nvPr/>
        </p:nvSpPr>
        <p:spPr>
          <a:xfrm>
            <a:off x="1127760" y="2757948"/>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BUMED</a:t>
            </a:r>
            <a:endParaRPr lang="en-US" sz="1100" b="1" dirty="0">
              <a:solidFill>
                <a:prstClr val="black">
                  <a:lumMod val="95000"/>
                  <a:lumOff val="5000"/>
                </a:prstClr>
              </a:solidFill>
            </a:endParaRPr>
          </a:p>
        </p:txBody>
      </p:sp>
      <p:sp>
        <p:nvSpPr>
          <p:cNvPr id="38" name="Rectangle 37"/>
          <p:cNvSpPr/>
          <p:nvPr/>
        </p:nvSpPr>
        <p:spPr>
          <a:xfrm>
            <a:off x="1127760" y="3543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CIA</a:t>
            </a:r>
            <a:endParaRPr lang="en-US" sz="1100" b="1" dirty="0">
              <a:solidFill>
                <a:prstClr val="black">
                  <a:lumMod val="95000"/>
                  <a:lumOff val="5000"/>
                </a:prstClr>
              </a:solidFill>
            </a:endParaRPr>
          </a:p>
        </p:txBody>
      </p:sp>
      <p:sp>
        <p:nvSpPr>
          <p:cNvPr id="39" name="Rectangle 38"/>
          <p:cNvSpPr/>
          <p:nvPr/>
        </p:nvSpPr>
        <p:spPr>
          <a:xfrm>
            <a:off x="1127760" y="4305379"/>
            <a:ext cx="640080" cy="114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DOS</a:t>
            </a:r>
            <a:endParaRPr lang="en-US" sz="1100" b="1" dirty="0">
              <a:solidFill>
                <a:prstClr val="black">
                  <a:lumMod val="95000"/>
                  <a:lumOff val="5000"/>
                </a:prstClr>
              </a:solidFill>
            </a:endParaRPr>
          </a:p>
        </p:txBody>
      </p:sp>
      <p:sp>
        <p:nvSpPr>
          <p:cNvPr id="40" name="Rectangle 39"/>
          <p:cNvSpPr/>
          <p:nvPr/>
        </p:nvSpPr>
        <p:spPr>
          <a:xfrm>
            <a:off x="1075976" y="5756517"/>
            <a:ext cx="843772" cy="18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lumMod val="95000"/>
                    <a:lumOff val="5000"/>
                  </a:prstClr>
                </a:solidFill>
              </a:rPr>
              <a:t>Widgets Library</a:t>
            </a:r>
            <a:endParaRPr lang="en-US" sz="1100" b="1" dirty="0">
              <a:solidFill>
                <a:prstClr val="black">
                  <a:lumMod val="95000"/>
                  <a:lumOff val="5000"/>
                </a:prstClr>
              </a:solidFill>
            </a:endParaRPr>
          </a:p>
        </p:txBody>
      </p:sp>
      <p:grpSp>
        <p:nvGrpSpPr>
          <p:cNvPr id="51" name="Group 50"/>
          <p:cNvGrpSpPr/>
          <p:nvPr/>
        </p:nvGrpSpPr>
        <p:grpSpPr>
          <a:xfrm>
            <a:off x="7205472" y="2223579"/>
            <a:ext cx="947928" cy="1053021"/>
            <a:chOff x="7374380" y="1614409"/>
            <a:chExt cx="795528" cy="1053021"/>
          </a:xfrm>
        </p:grpSpPr>
        <p:pic>
          <p:nvPicPr>
            <p:cNvPr id="1028" name="Picture 4" descr="C:\Users\eogbuchiekwe\Pictures\Week ic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4729" y="1614409"/>
              <a:ext cx="778671" cy="1053021"/>
            </a:xfrm>
            <a:prstGeom prst="rect">
              <a:avLst/>
            </a:prstGeom>
            <a:noFill/>
            <a:extLst>
              <a:ext uri="{909E8E84-426E-40DD-AFC4-6F175D3DCCD1}">
                <a14:hiddenFill xmlns:a14="http://schemas.microsoft.com/office/drawing/2010/main">
                  <a:solidFill>
                    <a:srgbClr val="FFFFFF"/>
                  </a:solidFill>
                </a14:hiddenFill>
              </a:ext>
            </a:extLst>
          </p:spPr>
        </p:pic>
        <p:sp>
          <p:nvSpPr>
            <p:cNvPr id="47" name="Round Same Side Corner Rectangle 46"/>
            <p:cNvSpPr/>
            <p:nvPr/>
          </p:nvSpPr>
          <p:spPr>
            <a:xfrm>
              <a:off x="7374380" y="1614409"/>
              <a:ext cx="795528" cy="228600"/>
            </a:xfrm>
            <a:prstGeom prst="round2SameRect">
              <a:avLst/>
            </a:prstGeom>
            <a:gradFill flip="none" rotWithShape="1">
              <a:gsLst>
                <a:gs pos="0">
                  <a:srgbClr val="C0504D">
                    <a:shade val="30000"/>
                    <a:satMod val="115000"/>
                  </a:srgbClr>
                </a:gs>
                <a:gs pos="50000">
                  <a:srgbClr val="C0504D">
                    <a:shade val="67500"/>
                    <a:satMod val="115000"/>
                  </a:srgbClr>
                </a:gs>
                <a:gs pos="100000">
                  <a:srgbClr val="C0504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rPr>
                <a:t>12/11</a:t>
              </a:r>
              <a:endParaRPr lang="en-US" sz="1050" b="1" dirty="0">
                <a:solidFill>
                  <a:prstClr val="white"/>
                </a:solidFill>
              </a:endParaRPr>
            </a:p>
          </p:txBody>
        </p:sp>
      </p:grpSp>
      <p:graphicFrame>
        <p:nvGraphicFramePr>
          <p:cNvPr id="52" name="Table 51"/>
          <p:cNvGraphicFramePr>
            <a:graphicFrameLocks noGrp="1"/>
          </p:cNvGraphicFramePr>
          <p:nvPr>
            <p:extLst>
              <p:ext uri="{D42A27DB-BD31-4B8C-83A1-F6EECF244321}">
                <p14:modId xmlns:p14="http://schemas.microsoft.com/office/powerpoint/2010/main" val="3703955189"/>
              </p:ext>
            </p:extLst>
          </p:nvPr>
        </p:nvGraphicFramePr>
        <p:xfrm>
          <a:off x="7239000" y="3002280"/>
          <a:ext cx="869672" cy="2560320"/>
        </p:xfrm>
        <a:graphic>
          <a:graphicData uri="http://schemas.openxmlformats.org/drawingml/2006/table">
            <a:tbl>
              <a:tblPr firstRow="1" bandRow="1">
                <a:tableStyleId>{3B4B98B0-60AC-42C2-AFA5-B58CD77FA1E5}</a:tableStyleId>
              </a:tblPr>
              <a:tblGrid>
                <a:gridCol w="869672"/>
              </a:tblGrid>
              <a:tr h="127000">
                <a:tc>
                  <a:txBody>
                    <a:bodyPr/>
                    <a:lstStyle/>
                    <a:p>
                      <a:r>
                        <a:rPr lang="en-US" sz="800" dirty="0" smtClean="0"/>
                        <a:t>0700</a:t>
                      </a:r>
                      <a:endParaRPr lang="en-US" sz="800" dirty="0"/>
                    </a:p>
                  </a:txBody>
                  <a:tcPr/>
                </a:tc>
              </a:tr>
              <a:tr h="142240">
                <a:tc>
                  <a:txBody>
                    <a:bodyPr/>
                    <a:lstStyle/>
                    <a:p>
                      <a:r>
                        <a:rPr lang="en-US" sz="800" dirty="0" smtClean="0"/>
                        <a:t>0800</a:t>
                      </a:r>
                      <a:endParaRPr lang="en-US" sz="800" dirty="0"/>
                    </a:p>
                  </a:txBody>
                  <a:tcPr/>
                </a:tc>
              </a:tr>
              <a:tr h="0">
                <a:tc>
                  <a:txBody>
                    <a:bodyPr/>
                    <a:lstStyle/>
                    <a:p>
                      <a:r>
                        <a:rPr lang="en-US" sz="800" dirty="0" smtClean="0"/>
                        <a:t>0900</a:t>
                      </a:r>
                      <a:endParaRPr lang="en-US" sz="800" dirty="0"/>
                    </a:p>
                  </a:txBody>
                  <a:tcPr/>
                </a:tc>
              </a:tr>
              <a:tr h="0">
                <a:tc>
                  <a:txBody>
                    <a:bodyPr/>
                    <a:lstStyle/>
                    <a:p>
                      <a:r>
                        <a:rPr lang="en-US" sz="800" dirty="0" smtClean="0"/>
                        <a:t>1000</a:t>
                      </a:r>
                      <a:endParaRPr lang="en-US" sz="800" dirty="0"/>
                    </a:p>
                  </a:txBody>
                  <a:tcPr/>
                </a:tc>
              </a:tr>
              <a:tr h="0">
                <a:tc>
                  <a:txBody>
                    <a:bodyPr/>
                    <a:lstStyle/>
                    <a:p>
                      <a:r>
                        <a:rPr lang="en-US" sz="800" dirty="0" smtClean="0"/>
                        <a:t>1100</a:t>
                      </a:r>
                      <a:endParaRPr lang="en-US" sz="800" dirty="0"/>
                    </a:p>
                  </a:txBody>
                  <a:tcPr/>
                </a:tc>
              </a:tr>
              <a:tr h="127000">
                <a:tc>
                  <a:txBody>
                    <a:bodyPr/>
                    <a:lstStyle/>
                    <a:p>
                      <a:r>
                        <a:rPr lang="en-US" sz="800" dirty="0" smtClean="0"/>
                        <a:t>1200</a:t>
                      </a:r>
                      <a:endParaRPr lang="en-US" sz="800" dirty="0"/>
                    </a:p>
                  </a:txBody>
                  <a:tcPr/>
                </a:tc>
              </a:tr>
              <a:tr h="142240">
                <a:tc>
                  <a:txBody>
                    <a:bodyPr/>
                    <a:lstStyle/>
                    <a:p>
                      <a:r>
                        <a:rPr lang="en-US" sz="800" dirty="0" smtClean="0"/>
                        <a:t>1300</a:t>
                      </a:r>
                      <a:endParaRPr lang="en-US" sz="800" dirty="0"/>
                    </a:p>
                  </a:txBody>
                  <a:tcPr/>
                </a:tc>
              </a:tr>
              <a:tr h="142240">
                <a:tc>
                  <a:txBody>
                    <a:bodyPr/>
                    <a:lstStyle/>
                    <a:p>
                      <a:r>
                        <a:rPr lang="en-US" sz="800" dirty="0" smtClean="0"/>
                        <a:t>1400</a:t>
                      </a:r>
                      <a:endParaRPr lang="en-US" sz="800" dirty="0"/>
                    </a:p>
                  </a:txBody>
                  <a:tcPr/>
                </a:tc>
              </a:tr>
              <a:tr h="142240">
                <a:tc>
                  <a:txBody>
                    <a:bodyPr/>
                    <a:lstStyle/>
                    <a:p>
                      <a:r>
                        <a:rPr lang="en-US" sz="800" dirty="0" smtClean="0"/>
                        <a:t>1500</a:t>
                      </a:r>
                      <a:endParaRPr lang="en-US" sz="800" dirty="0"/>
                    </a:p>
                  </a:txBody>
                  <a:tcPr/>
                </a:tc>
              </a:tr>
              <a:tr h="142240">
                <a:tc>
                  <a:txBody>
                    <a:bodyPr/>
                    <a:lstStyle/>
                    <a:p>
                      <a:r>
                        <a:rPr lang="en-US" sz="800" dirty="0" smtClean="0"/>
                        <a:t>1600</a:t>
                      </a:r>
                      <a:endParaRPr lang="en-US" sz="800" dirty="0"/>
                    </a:p>
                  </a:txBody>
                  <a:tcPr/>
                </a:tc>
              </a:tr>
              <a:tr h="142240">
                <a:tc>
                  <a:txBody>
                    <a:bodyPr/>
                    <a:lstStyle/>
                    <a:p>
                      <a:r>
                        <a:rPr lang="en-US" sz="800" dirty="0" smtClean="0"/>
                        <a:t>1700</a:t>
                      </a:r>
                      <a:endParaRPr lang="en-US" sz="800" dirty="0"/>
                    </a:p>
                  </a:txBody>
                  <a:tcPr/>
                </a:tc>
              </a:tr>
              <a:tr h="142240">
                <a:tc>
                  <a:txBody>
                    <a:bodyPr/>
                    <a:lstStyle/>
                    <a:p>
                      <a:r>
                        <a:rPr lang="en-US" sz="800" dirty="0" smtClean="0"/>
                        <a:t>1800</a:t>
                      </a:r>
                      <a:endParaRPr lang="en-US" sz="800" dirty="0"/>
                    </a:p>
                  </a:txBody>
                  <a:tcPr/>
                </a:tc>
              </a:tr>
            </a:tbl>
          </a:graphicData>
        </a:graphic>
      </p:graphicFrame>
    </p:spTree>
    <p:extLst>
      <p:ext uri="{BB962C8B-B14F-4D97-AF65-F5344CB8AC3E}">
        <p14:creationId xmlns:p14="http://schemas.microsoft.com/office/powerpoint/2010/main" val="2845149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9184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a:xfrm>
            <a:off x="1253012" y="990600"/>
            <a:ext cx="1280160" cy="274320"/>
          </a:xfrm>
          <a:prstGeom prst="round2SameRect">
            <a:avLst/>
          </a:prstGeom>
          <a:solidFill>
            <a:srgbClr val="FFFF66"/>
          </a:solidFill>
          <a:ln>
            <a:solidFill>
              <a:schemeClr val="bg1">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dirty="0" smtClean="0">
                <a:solidFill>
                  <a:prstClr val="black">
                    <a:lumMod val="95000"/>
                    <a:lumOff val="5000"/>
                  </a:prstClr>
                </a:solidFill>
                <a:latin typeface="Aharoni" panose="02010803020104030203" pitchFamily="2" charset="-79"/>
                <a:cs typeface="Aharoni" panose="02010803020104030203" pitchFamily="2" charset="-79"/>
              </a:rPr>
              <a:t>Analysis</a:t>
            </a:r>
            <a:endParaRPr lang="en-US" sz="1100" dirty="0">
              <a:solidFill>
                <a:prstClr val="black">
                  <a:lumMod val="95000"/>
                  <a:lumOff val="5000"/>
                </a:prstClr>
              </a:solidFill>
              <a:latin typeface="Aharoni" panose="02010803020104030203" pitchFamily="2" charset="-79"/>
              <a:cs typeface="Aharoni" panose="02010803020104030203" pitchFamily="2" charset="-79"/>
            </a:endParaRPr>
          </a:p>
        </p:txBody>
      </p:sp>
      <p:sp>
        <p:nvSpPr>
          <p:cNvPr id="4" name="Round Same Side Corner Rectangle 3">
            <a:hlinkClick r:id="" action="ppaction://hlinkshowjump?jump=nextslide"/>
          </p:cNvPr>
          <p:cNvSpPr/>
          <p:nvPr/>
        </p:nvSpPr>
        <p:spPr>
          <a:xfrm>
            <a:off x="2592466"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white"/>
                </a:solidFill>
                <a:latin typeface="Aharoni" panose="02010803020104030203" pitchFamily="2" charset="-79"/>
                <a:cs typeface="Aharoni" panose="02010803020104030203" pitchFamily="2" charset="-79"/>
              </a:rPr>
              <a:t>Design</a:t>
            </a:r>
            <a:endParaRPr lang="en-US" sz="1100" b="1" dirty="0">
              <a:solidFill>
                <a:prstClr val="white"/>
              </a:solidFill>
              <a:latin typeface="Aharoni" panose="02010803020104030203" pitchFamily="2" charset="-79"/>
              <a:cs typeface="Aharoni" panose="02010803020104030203" pitchFamily="2" charset="-79"/>
            </a:endParaRPr>
          </a:p>
        </p:txBody>
      </p:sp>
      <p:sp>
        <p:nvSpPr>
          <p:cNvPr id="5" name="Round Same Side Corner Rectangle 4"/>
          <p:cNvSpPr/>
          <p:nvPr/>
        </p:nvSpPr>
        <p:spPr>
          <a:xfrm>
            <a:off x="3931920"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Development</a:t>
            </a:r>
            <a:endParaRPr lang="en-US" sz="1100" dirty="0">
              <a:solidFill>
                <a:prstClr val="white"/>
              </a:solidFill>
              <a:latin typeface="Aharoni" panose="02010803020104030203" pitchFamily="2" charset="-79"/>
              <a:cs typeface="Aharoni" panose="02010803020104030203" pitchFamily="2" charset="-79"/>
            </a:endParaRPr>
          </a:p>
        </p:txBody>
      </p:sp>
      <p:sp>
        <p:nvSpPr>
          <p:cNvPr id="6" name="Round Same Side Corner Rectangle 5"/>
          <p:cNvSpPr/>
          <p:nvPr/>
        </p:nvSpPr>
        <p:spPr>
          <a:xfrm>
            <a:off x="5271374"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Implementation</a:t>
            </a:r>
            <a:endParaRPr lang="en-US" sz="1100" dirty="0">
              <a:solidFill>
                <a:prstClr val="white"/>
              </a:solidFill>
              <a:latin typeface="Aharoni" panose="02010803020104030203" pitchFamily="2" charset="-79"/>
              <a:cs typeface="Aharoni" panose="02010803020104030203" pitchFamily="2" charset="-79"/>
            </a:endParaRPr>
          </a:p>
        </p:txBody>
      </p:sp>
      <p:sp>
        <p:nvSpPr>
          <p:cNvPr id="7" name="Round Same Side Corner Rectangle 6"/>
          <p:cNvSpPr/>
          <p:nvPr/>
        </p:nvSpPr>
        <p:spPr>
          <a:xfrm>
            <a:off x="6610829"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Evaluation</a:t>
            </a:r>
            <a:endParaRPr lang="en-US" sz="1100" dirty="0">
              <a:solidFill>
                <a:prstClr val="white"/>
              </a:solidFill>
              <a:latin typeface="Aharoni" panose="02010803020104030203" pitchFamily="2" charset="-79"/>
              <a:cs typeface="Aharoni" panose="02010803020104030203" pitchFamily="2" charset="-79"/>
            </a:endParaRPr>
          </a:p>
        </p:txBody>
      </p:sp>
      <p:sp>
        <p:nvSpPr>
          <p:cNvPr id="18" name="AutoShape 14" descr="data:image/jpeg;base64,/9j/4AAQSkZJRgABAQAAAQABAAD/2wCEAAkGBhESEBAQExQQEBIQEBAPDxAQEBAQEBAQFRAVFRQVEhIXHCYgFxkjGhMWHzAgIzM1LSwsFh49NTAqNSYrLCkBCQoKDAwNFQ8PFCkcFRgpKSkpKSkpKSkpKSkpKSkpKSkpKSkpKSksKSkpKSkpKSkpKSkpKSkpKSkpKSkpKSkpKf/AABEIAOEA4QMBIgACEQEDEQH/xAAcAAEAAwEBAQEBAAAAAAAAAAAABQYHBAMBAgj/xABREAABAwIDAggHCgoIBwEAAAABAAIDBBEFEiETMQYHIkFRYXGRFCMyQoGSoSRSU2J0grGys9EXM0Nyc5TBwtLwFSY0NVRkk6IlNmODo+HxCP/EABYBAQEBAAAAAAAAAAAAAAAAAAABAv/EABkRAQEBAAMAAAAAAAAAAAAAAAARAQIxQf/aAAwDAQACEQMRAD8A3FERAREQEREBERAREQEREBFXcV4fUMDnRmUSSt8qKEbRzepxHJaepxCh4+MuSYvFNRSybOXZyGaQw6WuSzKx+Y9XtQXpFQKfjNqNkaiXD5oYWxve4PkcKhpY4i2xMY0IF7359yk6DjNoZGtdI59Lma1wNS3I0BwBGZ4uG7/OsgtiL8xyBwDgQ4EXBBBBHUV+kBERAREQEREBERAREQEREBERAREQEREBERAREQc2I4jFBE+eV7Y442lz3u3AD6TzWGpWQYzwwq8UkfHC59LRASNLByZ5xuzSPBuBvsxvTqTzcfGZwrfXVvgUJzQUsrGFgNhLUZy18jjztZZwA6WuPRbtw6NsTBGzWwk8ZpyXdf8APMqjsw/AKaGEDZ7Rgjisy2aUEEWNubm7lYXbxtAZB4QzZCIG8ZsbGSx3BQ8MhN8rhHJsor1LgNkRm3C+nT3qYpGEufsvcx8JaJjM0WqRlN2xXPP1IPjH6g5trNsZMlSB4gDMdHWNrhcGI4VFK6QljWzmOFslRls146GO5+fTrXYQdlcx7CHYTF9BZpnecx5TSNbFcFXMMhBBdFkgyUwb42LUWza3/wDighIqqqwyRz6Zx2Dqg7SCbMYpbi7gwX8W47w5vONQdy1Dgtwohr4BNFdp0EsL9JYX28l4+g7iqDVTXJa/LKDKQLAeKbl5/wCedU+kxiXC6xlQ0ukjbHEJnAj3VC95BYW7s40LT747wCb0f0Mi8aOrZLHHLG4PjlY2SN41DmOALSPQV7KKIiICIiAiIgIiICIiAiIgIiICIiAiIgKE4a42aTD6upBAfHC7ZX3bZ3IjHruaptULjueRhEg3ZqilB7Nu0/SAgyPg1BlIPM1jSJSQS5xeQWn+fOVmjn37wLS3jsLydJH886rWFyBo6QWRjY2F2nau5duv91SsM5v0utLkktyWa6A+zuVZWGOVuyJcx00WyhtSMaDK05t51v0dxVkc4XG2BrR4bGIGwsaTQnKbOmsdw36qoUkjznbG8QVGwgzVb2AwkZzoLmxNwdOsK00GZz5fB/cBbiDPCnTxNLcRbku5sGY+dfQhFfMzeTaXwmY0tQWYtlYaeMB7uS4g5btPSousecz7HLLs4M9YWjZTbrhuttd2i69ofBs4gNLSilqtpg2yZ4TK4PddzLG+vV09ahcSlAju5rnQGOl2dCI/HQEuaBnAN9D9BUH4mnGd1rxeOObMPxxy+bfm3dyhcbZmja5rbnJG3YGwyAyDlegXPzV2VsxD+XaS8x2ZaPxQyG2b269YUfXSksyk5XBkJdUWAa/x1sgPSbEW+OFUaLxI4wZKGWmJzGjqHxsN7nYv8Yz0Al7fmLRFjXERJ7qxJoGUGOmJHWJagX9pPpWyqNCIiAiIgIiICIiAiIgIiICIiAiIgIiICoHHh/dLvlNL9qFf1QOPD+6XfKaX7UIMda4humkgbEXSW5LmbR/JHXYO9YLppqgFrjrs7TbRljmcbm9uf33eFwTOGxbe2y8Xk35tptTv6r5favzTzEOB02mWXZi7spFxbN/t7ytMrQ2SPwYmSN9RR7GmDKaNrjPfMLE6g2tl5+Yq5TtaDH4YHVwdikXgDaaK5oXZCGOnAIu1u83v2dFJwl8pL/B9m2uMFPn2ufYBuc3Gnz/YrpgLiXVIw5jInDEgMWNS2S0zMl5jTi51N9N1+w3UXHlPA5r42SSmpxLwGq2WLNha2lYwyOytdY5C5vZ9Kga97hJI1v8AaxDS7arcwiCYXGYMF7XsDu6uhSdO+P8Ao/NTwmPBvBKvbUsgk8OMu0fnyuLzcHm1/wDVZxiRmwAcMtDsaXwaPlidhBblD+fflUHhLO3PJs7t90Ez5geWcgvlv83d1rwY8GDPYupyynbHFlJe1+10cb62F2H5pXJXTkvG0sLT+Jy315Btm/3dwXtE45HHQVGwh2g1LBHtje3X5fsVZ1c+Im/hmI31Oxp93RtZrexbOsV4gyPC8Rtu2UHftZr+1bUo2IiICIiAiIgIiICIiAiIgIiICIiAiLmr8ThgaHTSxQtJsHSyMjBPQC4i5QdKoHHh/dLvlNL9qFe4J2va17HNexwu17HBzXDpBGhCofHkbYQ89FTS/ahBis7uQCPKLYwY7izW7R3Kt6SfmrzhdoRezS2UukzC8Zvzdlz2ZV4zVILQNM2Vt328poc45e6/evKKoG/zbPzR2Fn3P7de26rK007ojTllQ9zKURU5FSx52j3ZxbyQTzNN7ecr3MATD/SEgga3FIzhXg5kvO7K4RNqCAbXvqdAOm2/NaDFMrXPa1s14oQ2jeWta2zib2NwDr0eardQY6yMv2d68yV4dKJZmnwC4N3Q5hpkvoB2IqWrXyulikqHRx4yKGpEVJE+Q0bo9o7I9zdQDp77W3VpTcXkIlkdo+sMNOKiEOIhbqLll+0nfzDpUo/F42wNgbI6oi8FqQcVfM11RHme4ljXWvp283UqziWIAjI11miKANq87XSTAW8o8+n0oOdz7POU57ynPd34sZebuGnxl2MPuYtJOzEcJbUZhme/a6MJ67D11DmpBcSORZ+Y6DxnJ6ejUa/FXU2tGw/6ZZE1sOUcl20vm9F2+qiav/EEfdeI83iaf7SZbUsR/wDz6+9ViOt/FU/2kq25RoRcVFjVPM5zYpoJnN8psUscjm621DTou1AREQEREBERAREQEREBERAREQFmPGthsc1XRh5ADaeoyg7rmSK/0BacsX4/K4xVOHvvYGCqbe9gTnhP89qCe4FVVdsTT07qYQ05c2PNG4uILi43Occ5KqPCCjr5qpj6mYyB7pQ1gOWFjG1EzWNEQ00yHlG7usqAo8UlpYoZnyysZWMfPDsiHchry05gRobtOi68YmrYKmKlqCA5o2sZa5ry6B8spY4kc5JdpvVYx+MQpywkfsCnOD1MxwF2tPa1pUDXPJve5Vj4NeS1ZFzwzDoOSDFCbnniYf2KzxYBSEf2em/0IvuVcw3ym9oVyg3Ji8XGeD1J/h6b/Qi+5ROKYFTBpIgpxod0MY/YrMVEYt5Duwo0ynFKNgzWawanc1o/YoFlLmdYWGvQFZcW87tKrLnkEkEjVGCkw6rjroBTyvhfI57GPabDM2B8vLaeS4WadHAjVahNimK+BCcupTmgDjeJ3OzXz1kUFfUuraeOHlzGR5pwSG3kdC5liSbDkk71LTNqmyjCzLL4QAIsuZpizCPNbPbdZaw1YOAuBRQYlRujI8mdmnvfB3G3Zdo7lsi/n7ilxsz4tTNFzljneefKNiRyujVwC/oFRsREQEREBERAREQEREBERAREQF41NHHIMsjGSDfZ7WvF+wr2RBi3HfRN8KomtAa1sDmhrQAAM7tABuUlx00zTFhzrWdmeMzSWuts26ZhrbqXzjhZerpf0R+u5fvjaqGyGipmnxkTdu8EEARvblbZ1rE3Y7TqRGd0+HNO8vPbI/71M0OEDmMo7JZR9BXLC9rDYnuU/hcjXWsUR00mC/HqPRUzj95SsWCn4Wr/AFyp/jXVhkOYgCyskWCvt5vegqb8FPwtX+uVX8a4qjBj8JVHtqqg/S9XqTBn283vUFiWVnlezVBR63Am9MvpmlP7VBVeEtF9X/6j/vVtxLF4RvJ9Uqu1WJROvYnuQdnFVRNGMREjMRT1BBcS6x5OovuKkqiD+tDXf5gH/wAIC4+LupZHicEjjyZGvgbYEnaSWygjo03qYnb/AFjaf8wPswitTp8PijJLI44y7yixjWk9pA1XQiIoiIgIiICIiAiIgIiICIiAiIgIiIMq43R7qpf0J+u5cHGJ/eTfkFN9pMpHjaHuqm/Qn67lxcaUJhqoKp+kU1LFAwtDnO2kZke4FoGgs9uvaiKXVeUFP8H9wValrWOIIzn5j/uU1g2KxsGu09EUh+gKMtAwPywr7FuCy3CeE1O1wJ2tuqCY/Q1W6PjBorb5/wBVqP4FV4rM7cVQuEg5Xepk8YNF0z/qtT/AqnjnCWCR127Y798Ew+lqi70p2OhV9TmL1IduEnpjeP2KBc+28O9RyJif4Kf2yh+WQ/WVsm/5iHygfZhVbgG0T19JEzy45m1Dg4OaNnGQXEEjU6jTrVqmH9YR8ob9mFVawiIiiIiAiIgIiICIiAiIgIiICIiAiIgy7jYHuqm/Qn67l846W3gw/wDSSfZNX741h7qp/wBAfruXZxvUBfh9PKPyE8Tn/mPjdH9ZzERldLCp/DqW6jaFl7KyYXGiJCjoVLRYevtDEpiGIIIh+H9S4KihVokiXBUxIKbiFHoVWK2Der1ikeiqmIR70HTxUR2xdnyeo/cU/MP6wD5Q37MLi4oMPLsQmn82ClMZ/PmkaW69kL+9d8o/4+PlLfswitURERRERAREQEREBERAREQEREBERAREQZxxqU/jqV/M6ORnpa5p/fVylo2VlDsneRUU7QSN7czAQR1g2PaFEcZVAX0YlG+nkbIenZnkv9AzB3zV0cAsSElI1l+VCch/MOrD2WuPmonrIIqKSCaSnlGWSJxY8c1xuI6iLEdRCsmGt3K6cNuBgqwJorNqYxYX0EzN+Rx5j0Hr69KFRTujeY3gsew5XNcLOaesIi30QUvCoHD6sGym4ZgiPaRR9SF2PmCjayqAQQ2It3qn4xNa6seL4gLFS/AvgMXPbV1LbBpD4IXDUu3h8g5rbwOnU7lFTfF1wcNJRtzjLNOdvMDvaSAGsP5rQL9ZcqrReNx643ColJ7I2OF+9vtWj4viAgglmP5NhIHS7c0ekkD0qhcWFAX1FRUuucjdmHHzpHnM49oAHrqq0lERFEREBERAREQEREBERAREQEREBERB+J4Wva5jgHNe0tc07i0ixB9CzHCJX4ZXOgfmLB5JP5WnceS4dLhbXrB6VqKguFnBhtZELERzxXdTy+9cd7XdLHWFx1A8yImopQ5oc0hzXAFpG4gqOxrg3BVDxjbPAs2VnJkb6ecdR0VP4McJpKeR1LO1zHsPjIXeU2/nxHc5p36aHvV/pqpkjQ5jg4HnHN1Ecx6kVRqjgRUxG8TmzN5hfZv7jp7V4bKrZo6Gb0RueO9twtFREjOb1TtBDOf+1IB32XrFwWrJTyg2FvS9wJt1Nbf22WgohFfwbgZBARI680o1D3gZWn4jNw7Tc9asC+PeACSQANSSbADrKpnCrhm1rTHETZ3JLxfM8nTLEN+u6/d0oqP4eY4ZntpYbvDXgWbvlmOgaOoX7+xXHg3gwpaaOHQuAzSOHnSO1cezmHUAoPgZwUdGRVTi0zhaKI/kGHp+OR3DTpVvRBERFEREBERAREQEREBERAREQEREBERAREQQ/CHgtBWNbtAWyMvsZ47NliJ35Xc40F2nQ2HQFT5qfEKBxLmvqIhuqaUEvy6fjoNT07sw038y0hEFNwfjBjlFg6KUg2NnbN4INiC0317lPR8IGHeyUfNa76pK+YpwVo6k5pqeGR9rbQsAlA6BILOHesTwPC6iWtqIGTTxRx1VRGwNldpGyZ7WC9+gBEbXJwkiHmynqDLfWIURiXD5kYJDWs+NM8afMbe/eqFws4J1EEIkFTUPubEOkJ5laeLDgvTPoKepmhimqC+cmaVgkcC2okawtzXykNAGnQg4hi9biBGwY+VhsRM8GGkaOYg+f6MxVq4PcCo6dwmld4RUc0jhZkVxrsmc3add+69lZAERRERAREQEREBERAREQEREBERAREQEREBERAXJiOLQwNzTSMjHNmcAT+aN59CpnCjjDIc6GlINrtfUEBwv0RDcfzjp0A71RJXukeXvc6R53ue4ucfSUStFreM6EG0MUkx987xTPaC72LgPDatk8lsUQ6ml7u9xt7FVqWwUvSzBEqXgqa2TyqiQfmhjPoCqOEGqpqiZ7YmSkyyuu572l13nUkA6nerhR1Kk6fJvsEFSxzH6yoi2bqaJove4le72ZV0cG2VcdJHllfFYyeLblcweMcdA4c+/0q1yujtuCj6icAWG5Fcg4UV0e8xyj48dj3tIXXTcY7QbTQuZ8aNwePS02I9qh6qdQ9U8FErUsM4QU1R+Kka47yzyZB2sOqkVhErbEEXBBuCDYg9IPMrTwd4wpYiI6gmaLQbTfLH1n349vbuRa05F5087Xta9hDmvAc1zTcEHcQV6IoiIgIiICIiAiIgIiICIiAiIgFUrjS4QmDDajZvySuMMbTpfK+ojY+3zHOV1IUJjfBOnqmlszGSNNrhwuNDcIP5tOPzDzm+qF6R4/P74eqFtx4ncN/w8PqlPwOYb8BF3FEjHIcbm9+PVC7Yscn+EHqtWsDihw/4Fne771+hxSUHwTO9/3oRmEfCOoH5Qeq1dA4V1Q/Kj1WrR/wAE1B8E3vf96+/gnoPgm+s/70GbHhfV/Ct9Vq8JOFNUfyjfVC0/8E1B8E3vf96fgloPgm97/vQZNJwiqD+Ub6oXJNj0/vx6oWx/gkoPgmd7/vXw8UOH/As73fehGIyY/N74eqF4nhBP75vqhbkeJzDfgIu4oOJ3Df8ADw+qUIieJThG59NURSvBLKnxTTYZWOiY4gdWYuPaStQBVewPgLSUhJhijjubnKLXKsLRZFfUREBERAREQEREBERAREQEREBERAREQEREBERAREQEREBERAREQEREBERAREQERE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20" name="Group 19"/>
          <p:cNvGrpSpPr/>
          <p:nvPr/>
        </p:nvGrpSpPr>
        <p:grpSpPr>
          <a:xfrm>
            <a:off x="1228267" y="1411892"/>
            <a:ext cx="2962734" cy="656594"/>
            <a:chOff x="1228267" y="1342899"/>
            <a:chExt cx="2962734" cy="777545"/>
          </a:xfrm>
        </p:grpSpPr>
        <p:sp>
          <p:nvSpPr>
            <p:cNvPr id="8" name="Flowchart: Alternate Process 7"/>
            <p:cNvSpPr/>
            <p:nvPr/>
          </p:nvSpPr>
          <p:spPr>
            <a:xfrm>
              <a:off x="1228267" y="1342899"/>
              <a:ext cx="2962734" cy="769087"/>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1318257" y="1905000"/>
              <a:ext cx="891543"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Video Notes</a:t>
              </a:r>
              <a:endParaRPr lang="en-US" sz="800" dirty="0">
                <a:solidFill>
                  <a:prstClr val="black"/>
                </a:solidFill>
                <a:latin typeface="Aharoni" panose="02010803020104030203" pitchFamily="2" charset="-79"/>
                <a:cs typeface="Aharoni" panose="02010803020104030203" pitchFamily="2" charset="-79"/>
              </a:endParaRPr>
            </a:p>
          </p:txBody>
        </p:sp>
        <p:sp>
          <p:nvSpPr>
            <p:cNvPr id="16" name="TextBox 15"/>
            <p:cNvSpPr txBox="1"/>
            <p:nvPr/>
          </p:nvSpPr>
          <p:spPr>
            <a:xfrm>
              <a:off x="2133600" y="1905000"/>
              <a:ext cx="891543"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Audio notes</a:t>
              </a:r>
              <a:endParaRPr lang="en-US" sz="800" dirty="0">
                <a:solidFill>
                  <a:prstClr val="black"/>
                </a:solidFill>
                <a:latin typeface="Aharoni" panose="02010803020104030203" pitchFamily="2" charset="-79"/>
                <a:cs typeface="Aharoni" panose="02010803020104030203" pitchFamily="2" charset="-79"/>
              </a:endParaRPr>
            </a:p>
          </p:txBody>
        </p:sp>
        <p:grpSp>
          <p:nvGrpSpPr>
            <p:cNvPr id="19" name="Group 18"/>
            <p:cNvGrpSpPr/>
            <p:nvPr/>
          </p:nvGrpSpPr>
          <p:grpSpPr>
            <a:xfrm>
              <a:off x="3040377" y="1416832"/>
              <a:ext cx="891543" cy="703612"/>
              <a:chOff x="3040377" y="1416832"/>
              <a:chExt cx="891543" cy="703612"/>
            </a:xfrm>
          </p:grpSpPr>
          <p:pic>
            <p:nvPicPr>
              <p:cNvPr id="1036" name="Picture 12" descr="https://encrypted-tbn2.gstatic.com/images?q=tbn:ANd9GcTCrtJeRzJ4gBP7I-k5yJoJuozDt5riMs0L-IO-GyOZXMho13QK_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428" b="9307"/>
              <a:stretch/>
            </p:blipFill>
            <p:spPr bwMode="auto">
              <a:xfrm>
                <a:off x="3139322" y="1416832"/>
                <a:ext cx="565900" cy="48816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040377" y="1905000"/>
                <a:ext cx="891543"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Notes Storage</a:t>
                </a:r>
                <a:endParaRPr lang="en-US" sz="800" dirty="0">
                  <a:solidFill>
                    <a:prstClr val="black"/>
                  </a:solidFill>
                  <a:latin typeface="Aharoni" panose="02010803020104030203" pitchFamily="2" charset="-79"/>
                  <a:cs typeface="Aharoni" panose="02010803020104030203" pitchFamily="2" charset="-79"/>
                </a:endParaRPr>
              </a:p>
            </p:txBody>
          </p:sp>
        </p:grpSp>
        <p:pic>
          <p:nvPicPr>
            <p:cNvPr id="1039"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3684" y="1386027"/>
              <a:ext cx="518973" cy="518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751" b="13177"/>
            <a:stretch/>
          </p:blipFill>
          <p:spPr bwMode="auto">
            <a:xfrm>
              <a:off x="1391601" y="1416832"/>
              <a:ext cx="614361" cy="442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413130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a:xfrm>
            <a:off x="1253012"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Analysis</a:t>
            </a:r>
            <a:endParaRPr lang="en-US" sz="1100" dirty="0">
              <a:solidFill>
                <a:prstClr val="white"/>
              </a:solidFill>
              <a:latin typeface="Aharoni" panose="02010803020104030203" pitchFamily="2" charset="-79"/>
              <a:cs typeface="Aharoni" panose="02010803020104030203" pitchFamily="2" charset="-79"/>
            </a:endParaRPr>
          </a:p>
        </p:txBody>
      </p:sp>
      <p:sp>
        <p:nvSpPr>
          <p:cNvPr id="4" name="Round Same Side Corner Rectangle 3"/>
          <p:cNvSpPr/>
          <p:nvPr/>
        </p:nvSpPr>
        <p:spPr>
          <a:xfrm>
            <a:off x="2592466" y="990600"/>
            <a:ext cx="1280160" cy="274320"/>
          </a:xfrm>
          <a:prstGeom prst="round2SameRect">
            <a:avLst/>
          </a:prstGeom>
          <a:solidFill>
            <a:srgbClr val="FFFF66"/>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black">
                    <a:lumMod val="95000"/>
                    <a:lumOff val="5000"/>
                  </a:prstClr>
                </a:solidFill>
                <a:latin typeface="Aharoni" panose="02010803020104030203" pitchFamily="2" charset="-79"/>
                <a:cs typeface="Aharoni" panose="02010803020104030203" pitchFamily="2" charset="-79"/>
              </a:rPr>
              <a:t>Design</a:t>
            </a:r>
            <a:endParaRPr lang="en-US" sz="1100" b="1" dirty="0">
              <a:solidFill>
                <a:prstClr val="black">
                  <a:lumMod val="95000"/>
                  <a:lumOff val="5000"/>
                </a:prstClr>
              </a:solidFill>
              <a:latin typeface="Aharoni" panose="02010803020104030203" pitchFamily="2" charset="-79"/>
              <a:cs typeface="Aharoni" panose="02010803020104030203" pitchFamily="2" charset="-79"/>
            </a:endParaRPr>
          </a:p>
        </p:txBody>
      </p:sp>
      <p:sp>
        <p:nvSpPr>
          <p:cNvPr id="5" name="Round Same Side Corner Rectangle 4"/>
          <p:cNvSpPr/>
          <p:nvPr/>
        </p:nvSpPr>
        <p:spPr>
          <a:xfrm>
            <a:off x="3931920"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Development</a:t>
            </a:r>
            <a:endParaRPr lang="en-US" sz="1100" dirty="0">
              <a:solidFill>
                <a:prstClr val="white"/>
              </a:solidFill>
              <a:latin typeface="Aharoni" panose="02010803020104030203" pitchFamily="2" charset="-79"/>
              <a:cs typeface="Aharoni" panose="02010803020104030203" pitchFamily="2" charset="-79"/>
            </a:endParaRPr>
          </a:p>
        </p:txBody>
      </p:sp>
      <p:sp>
        <p:nvSpPr>
          <p:cNvPr id="6" name="Round Same Side Corner Rectangle 5"/>
          <p:cNvSpPr/>
          <p:nvPr/>
        </p:nvSpPr>
        <p:spPr>
          <a:xfrm>
            <a:off x="5271374"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Implementation</a:t>
            </a:r>
            <a:endParaRPr lang="en-US" sz="1100" dirty="0">
              <a:solidFill>
                <a:prstClr val="white"/>
              </a:solidFill>
              <a:latin typeface="Aharoni" panose="02010803020104030203" pitchFamily="2" charset="-79"/>
              <a:cs typeface="Aharoni" panose="02010803020104030203" pitchFamily="2" charset="-79"/>
            </a:endParaRPr>
          </a:p>
        </p:txBody>
      </p:sp>
      <p:sp>
        <p:nvSpPr>
          <p:cNvPr id="7" name="Round Same Side Corner Rectangle 6"/>
          <p:cNvSpPr/>
          <p:nvPr/>
        </p:nvSpPr>
        <p:spPr>
          <a:xfrm>
            <a:off x="6610829"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Evaluation</a:t>
            </a:r>
            <a:endParaRPr lang="en-US" sz="1100" dirty="0">
              <a:solidFill>
                <a:prstClr val="white"/>
              </a:solidFill>
              <a:latin typeface="Aharoni" panose="02010803020104030203" pitchFamily="2" charset="-79"/>
              <a:cs typeface="Aharoni" panose="02010803020104030203" pitchFamily="2" charset="-79"/>
            </a:endParaRPr>
          </a:p>
        </p:txBody>
      </p:sp>
      <p:sp>
        <p:nvSpPr>
          <p:cNvPr id="8" name="AutoShape 2" descr="data:image/jpeg;base64,/9j/4AAQSkZJRgABAQAAAQABAAD/2wCEAAkGBxIHEhUTERQWFhUWEhcbGRYXFhYXHhsaGBkYGBcXFyAZICggGBwlHxkZITMiJTArLi4uGB80ODMsQygxLisBCgoKBQUFDgUFDisZExkrKysrKysrKysrKysrKysrKysrKysrKysrKysrKysrKysrKysrKysrKysrKysrKysrK//AABEIALkBEQMBIgACEQEDEQH/xAAbAAEAAwEBAQEAAAAAAAAAAAAABAUGAwcCAf/EAD4QAAIBAwMDAgQDBgMHBQEAAAECAwAEEQUSIRMiMQZBFDJRYSNCcQczUoGCkRVDoSQ0U2JykrFzdIOi4Rf/xAAUAQEAAAAAAAAAAAAAAAAAAAAA/8QAFBEBAAAAAAAAAAAAAAAAAAAAAP/aAAwDAQACEQMRAD8A9xpSlApSlApSlApSlApSlApSlApSlApSlApSlAqt1zWo9GTc/LHO1BjLEDJ+yqOMseBkfUZ4+o9fTRFHG+Vh2RA4J5C7mwCVQMyjIBJLKqhmZVNXp+m/Bhr3UGzL2nBXO3B/DRVXdyCcJGu7BPl2JdgiK1/ZK2oyuSAoL2mSq9IZJ6YfHTlGcruwWwQ+3eFh12nX8epxrLCwZHGQeR+oIPKsDkFTgggg4xWU+In9RTmNewRsNxG1hbnAI3eUluzkELykQIY7jtD6rTdOi0uMRwrtUEnySSzHLM7NkuxPJYkkk80EqlKUClKUClKUClKUClKUClKUClKUClKUClKUClKUClKUClKUClKUClKUClKUCqT1Brw078KIB7hgCqckKCSA745wSDtUdzlSBwrMvPX9eNqejbgPOSBjG4IWGRkZG5yMkJleAWZkUFhDtLRPTS9SXM13KWIUEMzNgbzuIUYwF3SEKoCqAEUKgBZWCaL/ALVdkyXEjAKuAzlypCqgHDSbdw47UXcBgb3eCiz+p5shgqxswaZDuWHgq8VqfElx5VrjGIwWRBkvj40yxm9UOZpHPSIKmZCy9RCRmCzPzR2/A3T8PMQCNqhcbi3gS1RUjUKiqFVVAAUAYAAHAAHtQctPsY9NjWKFAiL4Ufc5JJPJJJJJPJJJOc1JpSgUpSgUpSgUpSgUpSgUpSgUpSgUpSgUpSgUpSgUpSgUpSgUpSgUpVbrOsLpgVQpkmkz0oExvcjzjPCqMjLthVyMnkZCyqFqOr2+mY680ce44Ad1UsfooJyx+wqsj0OS/wC+9mct56MEskUSeeMoVebzglzg4zsXxUnSdLs9IRpLWGNB3FmjjAZtpO7ccbmOQRzQch6lFwCbe2upsfSHog/obkxhh9wTVfqHqG4nf4eCEpK3BbcjlOASoAypfBBySVQEMwJKRyfdzr76oejag88GVWGCQSJFjbntU8NLjAzhQzdo+2aH0vGwDIZdm6SRu1I0yTvfklI8ltq5LOxY5Yl3oPiKGP0vHwBLcsrHBfAC5DSO7vkxxA4Z5WyzED5jtWsDqeunVHXpbroynuRYnLXIU4Vdm4dC0UkMFYkMp3MJMtXxafEftInZLWUJaRsrTyyJueZuenlflOMFliPagKsdzHaNtOIvTUbQ2EQ68pA6pXeWkYhd8h/MAzDzhVz7AYoIUOka9qO0tfJaJs+RYoZXznyw27V442q7Y87j4q5i0TUbRdy6i00g8JNBAIm/5W6SCRc/xBjj6N4NvYTs7FAd4TPUkP8AxDjsQDjC85+nA5O7bLguUuPkYN+hz48kfUe2aCu9O64NYV1dDFPEwWaBiCUYjIII+eNhyrjhh9wQLeqjW9Ja5ZZ7cql1GpCMc7XXyYZscmMn35KnuHuD30bVV1RW4KSRttlibG6N8A7TjyCCCGHDAgjzQWFKUoFKUoFKUoFKUoFKUoFKUoFKUoFKUoFKUoFKUoFKUoFKVm/Vs8l00NlA7I9wzGSReGjt48GZ1P5WYskYPkGXI+XgOl5q0uou8FiBlSVkunGY4m91QZ/GlH8Iwq/mbI2mw0nR49M3EFnkfHUmkO6R8ZxuPsoycIoCrk4Arva20WlRBI1WOKNMADCqqj/wPfNZC1/aRbyFowPiJVY8WhEiFckKxkk2RpnGcFv70G4rA3CnW3a3tJCbaTa7EEjIBIJR1OVgO0AFcFthVDjc6NYfU/VI2wQQJb7WDLNcqTI/ss3w4kBiH5o1YFuAWxlTMsdM1aCMxrJYw7gcyKk077iAN/cUViAAAMBQAoAwAKCRf31v6UhcIyJ00XqzMAFiUDCAquMnHCQpjyPGc1gr9G9VIWkEscQLvHAxUNO+zCzXDDO5sbcbOEGFX5K0eo/s8bUAGvb07IgxVIolSMZDdWSUTmUyuwJy7HPJ+tSb70NNcoOleAdysvVtlJABjYKem0ZHycjH534yQQED0Dt9L2EMK46ki9aVjtADyDqHf9Asa8+eI3wcrg8dP1GTV7y3jtiAHtpJDIVw0aAiKObaQBvwZ0CkYV5SMMsYqu1uW50iSX4yF4YQoImiV5oyvzTYKD8NmcRFUkUKRG6niQ1qf2YwRTrc3kbbviJgFJOT04EESgZ5CFlkK552sueaC09SNDottGmCsYZVUA53E8BNuGad3ycLhizc5UjcJuj6W1sepIx3t+UHwMYG8/NIfPzFsZ98bjl/T8c2o3cl7cpumDPHbQnkQKO07TyFYgZkkwfIQHIKVu4AwVd5BbA3FQVBPuQCSQM+2T+tB0qo1jRfjHE8L9G5RcLKBkMuc9KZcjqRk54yCMkqVPNWiSrJnaQcecEHH61WeppmigcxswdcHKEZUE4L4IYYHPlWHHg0H5pGti7cwTL0blVy0ROQy5x1YW46sZPuORkBgp4q3qhl0+P1RbQtJvSQAPHKu1JI5MYLxlSy4P2LIwPlgcnnoWtSrKbO+CrcgExuowlzGPMkWflccb48krnIyCDQaKlKUClKUClKUClKUClKUClKUClKUClKUClKUClKUHO5nW1RndgqIpZmPACqMkn7ACqT0rE12GvZV2yXIUqpHdHAMmGI/Q9xdh7NIw9hUf1Sh1ie3sQPw3zNc/QwxEbYjxz1JCoI91SSr+/vY9OjaWVgiKOWP3OAB7kkkAAckkAeaDK+sn/xi7tNNz+HLvnuADgtDDjbEeOVeQjPjhD9a0txDHYQsUhUiNCRGiKM7QcKoxjJ8V53cajK2ojUpE6VukD2zMRkwlzuiMuM7n3gBlUYTqICSd+3TXWpoxIN9AAS+FZkGA5QKHU+SoD8HyTg/YLLRIgks/CB1EMbsihcuEMh8DwBKMZ9quap9AUO9zKpBWa4VlZc4bbBDESMjxujI4z481H1eWWGNkfLf7OBkYAdtsrSDHtkRqPt1OKDhr9480EwUgg3CRhSOOmpXrg45O4LMv8Ab75v47nfK8e35URt3sd5cbf1GwH+oVlbeb4iIOF4IMhzjJ6jfEED+E7etH+pH8rX/Fcs7xqpOwgZz3HqmK3BPsC3U9vfP1oL2qfU/S1lqrB5raJnHh9oD/8AcuG/1qSNWjyRyACcscABRxvJJ4UtlR7sVOAQCalwTCdQwDAEA9ysh5+oYAg/Y80FFb+irG2wEjcBSxC9e4KgsSzHaXxkkk5x71Lf0zZSY320L48F41cj+bAmravwjdwaCpf07ZXB3iCIOR+8jURvg/wvHhh+oPtUi+0tLvcfDNHsLYBJGdwDHyyg57c4O5s+ao5bS206STpwsuFAklWZlY9qkDqbuG+XO90Jznu81pLK4+LRXAxuGcZB/wBRwf1HFBUemFexMltIgBRt6ugO2RJSTuJxgyBg4b3YgOQN+BM1/RY9di6cmQQwaORTh45F+WSM/lYf6jIOQSKsDGCQ2BkAgHHIBwSAfocD+wr6oM5oGuP1Pg73C3SrlWHCXCD/ADovof4k8qfqMGtHVR6l9Px+oYgjlkdG3xSocPG48Oh9v096qvT/AKklhnFhqICXW3Mco4julHl4v4XAxuj8jORx4DWUpSgUpSgUpSgUpSgUpSgUpSgUpSgUpSgUpULVtTj0pA0mSWYKiKNzu5zhEHueCfoACSQASAzfq68m9N3AvkhaeN7dYGjj27xJ1cwlQSDICXZdq85xwcnEe2tZ/ULie5fpxR7mADjEXncqMuA0uMq0/iMZWMli0tdraJtXJu7xgkKrlcN2hSMERn3Ug4MvmTJC7UP4lD6p9Sz6lKLLT4d83btiK/hwD8s957BsDKQnhcBnBbaihB/ap6sitbRrSIOivGFSKIBCUPAabjMUOPCDDyccqud3nvpT1lqOlqzW08jxLgdOVhJgDbuMal9wxuPgbfl4ycV6Zo37F4kczX9y91Kz7zldq7iVLFsktIePJIH1U+KmftAtLfTLWPTLZNjXj42QqN5jjIeTYoAUMx2rzhQHdjwrUFT6Z/axd6i5VrSOVAm/qRzdPagIUluooGd+Rlti/fAzWvi9bRXLESWs4QAnqYhlTAyCw2OXx9e3jIzjIzn7f0ZdWUcJcnCdzJEwk/Ky7SGAMj8gdUl+ScKqgo2W0pf8Nu32E9GdFlhC9TO7ecJGpG7fhzgZ3AduGO6AB6da6rZaphUcphtsa9KaJvw1YdMo6jO0OTgexGfvx0me0UdMTo0w7Bw4G4NM0ZYcH/NJ8/cH3rHSXZt9o3LGpbpqikdxUnMa7SOqyt24QrFGeFOcwVB1NRL8OOnH+JMuTJEHPTUtG3nYqkPKgGSoDvwkD9jB6xb6N8Cg6e1pc53yZ2qW4Z1UfRchRnhQqbgBxE6iMcxb5EyDLKCF6hX5AZG2qYwSxIjOPbGCwOL0XUx6bnCo0hhGA0Cli8a7sbui+H2Dn5EdzjlyOR6ha3Ud4oaNldSMhlOQRgEFT7jBHI+tB8afNJOpaRYxlu3pyGQFeMMSUXBPPAyPuakk4r9qovb527djoMDcSshI98ZjBTGPcN7+1BS3/wCLI0oLAMfw2cOrntGViG0Sf07JAfOecVpdJAEQAjMQBbtIRc9x78JwN3zex7uQDkVS2jqisets47pVVHc45y7s0uAP+YAD2wBWlBzQftKUoFVPqX0/B6khMM4PkMjqcPG4+WSNvysP/wAORVtSgwmg+obnQJPg9WIOM9K9A2pKg8GTPCsBgE+x+bGVaTd1W63pC6qmM7WHytjcARyCy/mwf0IycFc5qis0u/TS8Qma3UDdFGVLJ57rUcFk4GYSF257CQAlBr6VA0jWINaTfbyK4BwwHDI3ukinuRh/CwBFSbu6SyRpJXVEUZZ3YKoH1JPAoO1Kz95r0jqzwxrHEoy1zdExRgcgsqHEj4P8XTUg5DGs7fRtqjN1mkcbcnq4iQIcZZbc9kcfzESXW9uwgK4oNRrHqq00jAklDSEkLDFmWVyPIVEyx/8AA98VGstQ1HVSCttHaxbgc3DGSVl4/wAqIhYyeRzIcfQ+K+/SOiQ6UjGKFI95GSI9rMBzkk9zDJIGQgGOFUYrQUClKUClKUCuF7eR2CNJM6xxqMs7sFUe3JPAqNeantLRwKJZlAOzJVRkqPxHwRH53Y5YgHCtio9vonWkWa7YTSo2YxjEcRIA/DX3bj52y3c2CoO2gsbK7W9TeoYAlgNysh7WK5wwBwcZB9wQfeu9Kqte1xNJAAAeVgSke7bkDALu2D041JGWwfIADMyqwdNa1ePSE3NyzZ2RggFiBk+eFUDlnOFUckis9bWhmzeagRgjaE2sQVYgCGJSN2xjt4xvmbbuAG2MfVtY9LFzfZkkdlCR7cNIw70VUJ7FUjcsWcLtMkhLDMfK3hl9WuJC5W3GR1EYjcDkFLZvoRkNcDkglY8Al6Cv1u/udeZUhIiLTCJWOGEb8lxHjtluEjSR2fJSIpsXe25hs9L0639OwCOIBI18knlmYgF3Y8s7HHJ5JNVuoiPSLmzLFIrZIZ41HCIsh6PRH0UdNJgPA5x7iqj1Nrcd1NGsTl12n92JHJP1hVFfecNgsBhQCCSGIAaO/wBYbTg0kyqsSgnKl3JXOFJJVVUnI7csT4GSaofQcUmrT3Wo3UbJK0pgiifG6GCIjtP0Z2JZuSOFxXfRdBuL6RJr7tjgx8Pa7twUgDE0+CQ8gx2rlwnJ3MTuq20ONoJ71T4Nyrr/ANLQQg//AHVz/egua8T/AGhaFFpN0jymTotdvJGgYjvkhYsqdPDuWkRVC7gRtCgoG3j2yvLP2z6nsNokQWSQfEuFbBT8JAH6v0XaZAeQOMNxmgyWm6StgI5LhpSXjSNFE7kRoV6cSllGZB2ugZV2d7hEmyyi7u7VdTjaCFzHI25Q4LNkDsKuNx6q5wvTywDKBuVh0Kz/AKs1hLu3iLFGeVo5FDSIvdtVi+XTGQuPKgkYH4a7IXnz6tHBCZAkpXGHHTC7uNrKGdhGwGxUKIzHhU78I0QWllqhvFPTBXaE3KpeQDG5HEUSRzIwV0ddywxKccFvNd7O/Pp999tJbiIctbSmCEKSTue3w+6FjxlemEOCTgkmsRY3Bi1Da6qBOAzYIdU6gXplTN0znqmQEgr+9OXbnO00+5ZVPQkEpB71W4uJSDnxthN4BgewP9qC+nmMrb+mheU/hyFUVmY8FMqSshGCuMkjDMO0DdMs4TdqYbhLkFiCrbVbacHPSbBEXn3CP9hWS0vTzosyMsr2qTMuAd4QSHGyOaOeCMGNiAEkCBoyAucFQm9sr6+UgSCGQEDayJKgJI4JK9RUXxyGY93IWg7tozWzAx/inHl5BCR/VDDuP05NfkN/cW7iMW5KjAIVicZPL9R8BgBkkHDHI4NWNpNPKAXjjAOPEjk4P2aMEH7GptApSlApSlApSs3rusTXEvwVhj4jCmWZl3JbRt4Zh4eVgDsj/qPA5CP6lt4bifbbhhqBTiSFtjIvhXuWwVMefCuGyQdqnBx2exj0oRzXsr3VxlViyqj8XaeLaJe1XOGO45YDdlwo4lRRW/pC3J7jucZYnfLPM5CjJON8rnAA4A4AwBxkZ5p9WkJ5aR90bNExHgjfaWj/AOXEhA611jJYBV5CrGEu81OTUZQRgskhQFfxFikx3RWyntubvGcyt+HEN2fDhu1sfGPAkwCD1czDysW/m6uBt7pn7I9mAO18crK3VQixjKspjXpfh9UL80Vtj9zaqcbpfLkDk5G6fb2wkBZnCxKojkmTKDAIX4W0A5jTcFVmXuYgKOQCgTdCxdybgCVi3qCHYosmcOoJ/fy/MHkPCnKjnfWirnbwLbKqRqFRVCqqgKFUDAVQOAAOMV0oFKUoI19fx2ABkbGThVALMxALbUVcs7YBOFBPBqLGk2ocyZhjIGI1P4h4Oeo6nCeR2oc5Ud/JWootxpMrzSjqBi2JzgvCjEs0Z47YRtXlftuHBc3cbiQAqQQRkEHIIPgj60H5DEsChVAVQMAAYAr7pXzI4iBZiAACSScAAeSfoKCLquoLpkZdgWOQFRcFnduFRM8ZJ+uAOSSACRmbRSkrTSmIzbgTk9va2xVB4GE79hP0kIXJc1B1TVviZUmcMSwZba3UFn2kEGQJwepIpzklenF5Me9s2Wg+lSwD3yqW3lhCGLqPG3qsQOqwwMKAsS7V2oNoag5WOmyepnM1xnoMMBeQZUOD01BwY7Y4BOcNMQN2ECodkqhAABgDwBX7Sg43dpHerslRXXIO11DDKkMpweMggH+VctO0uDS1K28MUSk5IjjVB/ZQKl1yublLQbpHVF+rMFH9zQdapNNmHx13Gfm6du4+6MJFBH9SPXU+o7bcUVncjHMUM0w5zg7o0ZfY+/GKxXreZ9Wu4hZzm3kitSXlCEsVmk4iKEZ46DtjzkKo5cUGq1S/lgnIDdoAwoGOSMnOMlm4PH0fO0kIJPFvV1zN6paeVMrbRQi3Ql1TqyvNGZGZs7OZCoY8qcccZdbzU0uZ4ZJb292wKoy1sojY7wnzSMzblO8eMhi8RyVHZQ3t0InjfdawW0SkJbyNOxAZQkcjrACCxDPwSdod93cxZgmPoseoSI92gaYROFs4VjdE24Cx7lIUKBnAycZOOc5tToUm8idWeHCMo/AiyQuXEhMQcEt4w5zjkjwe3p2++MUvDMGgTIcQRJEuTgpvkcbhgfz5+3O70f0fDFiSRIyxA7QocYx4LSbieecrs8Dj6h51e+jre84bfyq8C5e6wyhhuARi3v7nHaOB70UEOrWLCK42zxoybVlkidmjTgqiyMwiyuB3L52HGfPvo0eAEYQAD8oLBfBHKg7T59x9PpX5/gtuPESr9Qg2A/8AUFwGH2OaDyOFIJoOwxCCTchTpWtvnOd8b7L6Ha+ASVwPHK/TRei9blsQIWlEi4yju0Lb1blWzC5jMq871DZYbX/OxWR6h/Z0VZ5tMeOGVgd8UymWORiMBjuJKMM+QCD7g1hdY1afShFb31pJBIZQUeI2sCKUOepDMyFAcDBBxw+M80HrLaXNG2Su9FxgCeaRyR/67bR/rUy11vfw9vcow4O6LPPucxllP8jis36W9Ww2zJBd9OCaQDpsrEQzEYz084VJMtggcMSCrP7aq50sOcx7VJJLEh2yT/0uuPf+9B8yalLztt3AH55XjRT/ANpZ8/0819xagI2CSOm9iBtQNhT/AAkk8nkccHGTjAOKDVbOZB2QMXDEdUsqpt8HI6rswIJwCPrnGa/NItenKjlHdlOMlCuAeMgkMpx9nXj2OBQbClQNN042RYlyxYkkn354LFiSSBxwQv0VfFTmYKMngD3oKj1Fqj2YSK3Aa5nJWJT4XHzzSe/TjByfqSq+WFdNG0uL09CQG92kllcjc7nmSWQ/U4/QAADAAFV3pANqhkv5B/vHEAP5bVf3XHsZOZT796g/KKpPXd4+vXMelwnt7XujnGVOTFbnHPftLsOD00OM5xQV0moP6rm+JJcW4PTt41ysjdRScp4KTTIc7zjpQZbtMhdLZLfYOmApziJxF2hygO2wtuBtgjGd7jxhh5L7OtrAtuoKuRiJisuBlISSZrrCjHVnbO3HGMYXtdT9XEw05PaJygU5YKLaHBfphs4EmxGkdgTgIWJO2MEOoRQJDJJhFwtxOgI3FTgWdqF7gik7Tt5ydoy7MUtdMsWuik06CMJ+4txtxCMbQzbe0ylTjjtQEqpPLN9abYdYpI6bEjGIIf4BjAkYf8QjjH5QceS1XFApSlApSlAqpksH0477X5c5e3J7W4xmHJxC/AOPkbnIBbeLalBGsb1L5dyZ+hVgVZSPKsDyDWa1bVW1y4aytYxIkf8AvEzH8JJAQVhfBBl/iaNSM4VWIDMRca/pDaijmCVoJzGyrMvkZBxuHhwM5GeQTkEVDsfSotIlhW4mSJRgRRGOFVHvtMaCTnJ5LE5Oc55oJ2k6LHpW6QkyTOB1J5CC74+uMBEHsigKOcDk11vNbtrA7ZZ4Ubbna8iKcfXBOcVAb0fZyfvEkl4cYmnnmGHOW7ZHK5PjOM44rpa+k7C0AEdpAoBBGIk8rjBPHJ4HJ5oOTetNPDbRcoxxnsDOMHByCgII5+tR39YpKQsKb2JbA3oSwX8yLGWZhwTg4IAq/isIoUCLGioM4UIoAySTgAYGSSf1NdYo1iGFAAHgAYH+lBi5NZvtQyiW8vCtu7Gtwfb5n78/TYc85+9fa6Rd3BV3UB2UZI6XGBkB5HVpftwDitpSgzlv6dZtvUZcYwVzJIRx27TI3TwMf8Mfyr61z0hBq4UhpYHQELJA4jbaxBKEEFSuQGGR2kZGDzWhpQY+/wDQsUtu6AmeUgbWutsig72bIQJ01Pe43BM9xGap7T0rqU52zTMi4XBimMYGM5XagAX2GRuz9BivSKUFBo/pWKwO6RmuH3bg8wjYrgqygEKPlYZB881f0pQKUpQKhaxpMOtRNDcIHRvY+x9mUjlWHsRgiptKDwf17pF96YytwPjdOkkTfMyuZkXcP3zROjSMBwGclTx8ucVrPQmrzRW+6zZru1UnAleYyoPGxGMIBwRxGc4H5/APpbqHBBAIIwQeQQfINee3n7Oho1x8ZpO2NyfxbZziORc5ZY3ALW7/AEK8DjgDOQ2VlrMdyqM2Yi4HZIChBPgHPg8+PP8A4qxrFWXqm0iLQ6iXtpGB/CvunsxjD9GXHTlQ5x8x/Qc1bTaCl5EnSmIA27GXBRUAO1YlQqigZwGAzj3NBf1k/wBokjXUMVjGcPfTiEkHBEIBkuWH1/DVl/rqbLbSaOkeLt9ofB6ydXO7IA3+U7sdzlh7e4xR6nJJcashxg22msUzg4nu5hCmccYxHz9jQavVb+PQoGkbAVFwqAgbiB2Rpn3OMAV5hpNvI0MskoDT3bv1OWAJdkjMWRyq9VobfB8LDcEYyanepr9tRnht4iWJ7yrFm4cJHCXUg7lw0W7xgvI3tXzdldqdMFlYKI8tglCrRQbnBB7keVyW5V7+Fj4oLI6rJMcx7ZGZyYkK4Err0/h2fA7Yo90LEr+eQjAKk19vGt7Ou8s8UbgbcZMr9XaZH8fvJkwoxsEdtIfDLtgadthBcMRhcCXAypdXlknIA7HWGSSY5GDJfbD4AFvoSFZI2CquZMRo3hFjCxyn5v8ALTZbKR+dpG5ElBtqVS3msNBIdo3RhliCgd0k7lThSSAFjTJY8+W8dMg3VApSlApSlApSlApSlApSlApSlApSlApSlApSlApSlApSlApSlApSlBwvLOO/QpMiSIfKOoZT+obg1l5v2b6eSWiSW3Lefh55ohnGMhVbaP5CtfSgw/8A/NoicG+1BkI5ja7kI/VcY5/XI+1R/SHp6P01qFza73lWW0hlQysGY7JZxIOAAMGRDgAAbh7k16BWf9T6JJfSW9zbMFuLZ22hmKpJHJtE0T4BxkKCDg4Kg4oPP7J/ibi4llKrueSLJJG1It4uGQrnbkDUdp8ZC8irCaT4nG/DFzIXRDkgKWSZF8Zyyy2wPsY7U+1UmjxdVoe0ktDHE46hIDPcQ/EblAClsahKdx5wGAwCa+9+wJdxKOs1nCFDHGHYPejjOCTc3Fj/AGPPOCGht7SS6lWINl92DIB4PUZ55VDA7Q0ySMByo+FtVPD1Y2zbpB0VUKNqwpzgIm6K2GM4dCVuLgkYO2OL6VU6dcFRF0XZZXQ9MnLZR4oUUk+6g3Vln/22frVtY5hR3t8KWZYbYeVBdFVJApOGVIEjcgYPbOPegtdGtVuZd65MVsXjjJwd8xJFzOceW3bo84ByJvIYVoa4WNothGkSZ2ogUZJJwBjknkn6k8mu9ApSlApSlApSlApSlApSlApSlApSlApSlApSlApSlApSlApSlApSlApSlApSlB4nZzNpU17CxYG0urmQr5Zkkt7iWDb/ACSM44wUXnkAyr6MX7zJEmHjbZhuAJDuEAcEDIIsbBuMjEi4J8nUftJ9Jzapsu7I4uoSmUzxNEjb+ieQD3c4PDYAPgEZAB722SaDcpVQ2ON6SWsV4sSy785YMlkpDeWQ0GptrYhWkBIRS4Rv4eo8scec8/u5rdv/AIf0rTaTpx/AkbtCQs3THgSzEM7c/wAOWUfQO1QNAlLutu6KI06mzggk283Sjyc4YqqD79oNamgUpSgUpSgUpSgUpSgUpSgUpSgUpSgUpSgUpSgUpSgUpSgUpSgUpSgUpSgUpSgUpSgVnfUXpv43dNb4SfbznhJMYIEmPB7VxIO5SqnnaBWipQUOnpdXBtzMmxoxuZuw7laNlaJgrEI4co2V3KRHxjdtW+pSgUpSgUpSgUpS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7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675" y="1347787"/>
            <a:ext cx="45974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566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a:xfrm>
            <a:off x="1253012"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Analysis</a:t>
            </a:r>
            <a:endParaRPr lang="en-US" sz="1100" dirty="0">
              <a:solidFill>
                <a:prstClr val="white"/>
              </a:solidFill>
              <a:latin typeface="Aharoni" panose="02010803020104030203" pitchFamily="2" charset="-79"/>
              <a:cs typeface="Aharoni" panose="02010803020104030203" pitchFamily="2" charset="-79"/>
            </a:endParaRPr>
          </a:p>
        </p:txBody>
      </p:sp>
      <p:sp>
        <p:nvSpPr>
          <p:cNvPr id="4" name="Round Same Side Corner Rectangle 3"/>
          <p:cNvSpPr/>
          <p:nvPr/>
        </p:nvSpPr>
        <p:spPr>
          <a:xfrm>
            <a:off x="2592466"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white"/>
                </a:solidFill>
                <a:latin typeface="Aharoni" panose="02010803020104030203" pitchFamily="2" charset="-79"/>
                <a:cs typeface="Aharoni" panose="02010803020104030203" pitchFamily="2" charset="-79"/>
              </a:rPr>
              <a:t>Design</a:t>
            </a:r>
            <a:endParaRPr lang="en-US" sz="1100" b="1" dirty="0">
              <a:solidFill>
                <a:prstClr val="white"/>
              </a:solidFill>
              <a:latin typeface="Aharoni" panose="02010803020104030203" pitchFamily="2" charset="-79"/>
              <a:cs typeface="Aharoni" panose="02010803020104030203" pitchFamily="2" charset="-79"/>
            </a:endParaRPr>
          </a:p>
        </p:txBody>
      </p:sp>
      <p:sp>
        <p:nvSpPr>
          <p:cNvPr id="5" name="Round Same Side Corner Rectangle 4"/>
          <p:cNvSpPr/>
          <p:nvPr/>
        </p:nvSpPr>
        <p:spPr>
          <a:xfrm>
            <a:off x="3931920" y="990600"/>
            <a:ext cx="1280160" cy="274320"/>
          </a:xfrm>
          <a:prstGeom prst="round2SameRect">
            <a:avLst/>
          </a:prstGeom>
          <a:solidFill>
            <a:srgbClr val="FFFF66"/>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black">
                    <a:lumMod val="95000"/>
                    <a:lumOff val="5000"/>
                  </a:prstClr>
                </a:solidFill>
                <a:latin typeface="Aharoni" panose="02010803020104030203" pitchFamily="2" charset="-79"/>
                <a:cs typeface="Aharoni" panose="02010803020104030203" pitchFamily="2" charset="-79"/>
              </a:rPr>
              <a:t>Development</a:t>
            </a:r>
            <a:endParaRPr lang="en-US" sz="1100" dirty="0">
              <a:solidFill>
                <a:prstClr val="black">
                  <a:lumMod val="95000"/>
                  <a:lumOff val="5000"/>
                </a:prstClr>
              </a:solidFill>
              <a:latin typeface="Aharoni" panose="02010803020104030203" pitchFamily="2" charset="-79"/>
              <a:cs typeface="Aharoni" panose="02010803020104030203" pitchFamily="2" charset="-79"/>
            </a:endParaRPr>
          </a:p>
        </p:txBody>
      </p:sp>
      <p:sp>
        <p:nvSpPr>
          <p:cNvPr id="6" name="Round Same Side Corner Rectangle 5"/>
          <p:cNvSpPr/>
          <p:nvPr/>
        </p:nvSpPr>
        <p:spPr>
          <a:xfrm>
            <a:off x="5271374"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Implementation</a:t>
            </a:r>
            <a:endParaRPr lang="en-US" sz="1100" dirty="0">
              <a:solidFill>
                <a:prstClr val="white"/>
              </a:solidFill>
              <a:latin typeface="Aharoni" panose="02010803020104030203" pitchFamily="2" charset="-79"/>
              <a:cs typeface="Aharoni" panose="02010803020104030203" pitchFamily="2" charset="-79"/>
            </a:endParaRPr>
          </a:p>
        </p:txBody>
      </p:sp>
      <p:sp>
        <p:nvSpPr>
          <p:cNvPr id="7" name="Round Same Side Corner Rectangle 6"/>
          <p:cNvSpPr/>
          <p:nvPr/>
        </p:nvSpPr>
        <p:spPr>
          <a:xfrm>
            <a:off x="6610829"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Evaluation</a:t>
            </a:r>
            <a:endParaRPr lang="en-US" sz="1100" dirty="0">
              <a:solidFill>
                <a:prstClr val="white"/>
              </a:solidFill>
              <a:latin typeface="Aharoni" panose="02010803020104030203" pitchFamily="2" charset="-79"/>
              <a:cs typeface="Aharoni" panose="02010803020104030203" pitchFamily="2" charset="-79"/>
            </a:endParaRPr>
          </a:p>
        </p:txBody>
      </p:sp>
      <p:grpSp>
        <p:nvGrpSpPr>
          <p:cNvPr id="19" name="Group 18"/>
          <p:cNvGrpSpPr/>
          <p:nvPr/>
        </p:nvGrpSpPr>
        <p:grpSpPr>
          <a:xfrm>
            <a:off x="4043190" y="1384745"/>
            <a:ext cx="891543" cy="703612"/>
            <a:chOff x="3040377" y="1416832"/>
            <a:chExt cx="891543" cy="703612"/>
          </a:xfrm>
        </p:grpSpPr>
        <p:pic>
          <p:nvPicPr>
            <p:cNvPr id="20" name="Picture 12" descr="https://encrypted-tbn2.gstatic.com/images?q=tbn:ANd9GcTCrtJeRzJ4gBP7I-k5yJoJuozDt5riMs0L-IO-GyOZXMho13QK_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428" b="9307"/>
            <a:stretch/>
          </p:blipFill>
          <p:spPr bwMode="auto">
            <a:xfrm>
              <a:off x="3139322" y="1416832"/>
              <a:ext cx="565900" cy="4881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040377" y="1905000"/>
              <a:ext cx="891543"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Data Storage</a:t>
              </a:r>
              <a:endParaRPr lang="en-US" sz="800" dirty="0">
                <a:solidFill>
                  <a:prstClr val="black"/>
                </a:solidFill>
                <a:latin typeface="Aharoni" panose="02010803020104030203" pitchFamily="2" charset="-79"/>
                <a:cs typeface="Aharoni" panose="02010803020104030203" pitchFamily="2" charset="-79"/>
              </a:endParaRPr>
            </a:p>
          </p:txBody>
        </p:sp>
      </p:grpSp>
      <p:sp>
        <p:nvSpPr>
          <p:cNvPr id="11" name="Flowchart: Alternate Process 10"/>
          <p:cNvSpPr/>
          <p:nvPr/>
        </p:nvSpPr>
        <p:spPr>
          <a:xfrm>
            <a:off x="3931920" y="1371600"/>
            <a:ext cx="2164080" cy="693292"/>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4506" y="1371600"/>
            <a:ext cx="83502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946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a:xfrm>
            <a:off x="1253012"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Analysis</a:t>
            </a:r>
            <a:endParaRPr lang="en-US" sz="1100" dirty="0">
              <a:solidFill>
                <a:prstClr val="white"/>
              </a:solidFill>
              <a:latin typeface="Aharoni" panose="02010803020104030203" pitchFamily="2" charset="-79"/>
              <a:cs typeface="Aharoni" panose="02010803020104030203" pitchFamily="2" charset="-79"/>
            </a:endParaRPr>
          </a:p>
        </p:txBody>
      </p:sp>
      <p:sp>
        <p:nvSpPr>
          <p:cNvPr id="4" name="Round Same Side Corner Rectangle 3"/>
          <p:cNvSpPr/>
          <p:nvPr/>
        </p:nvSpPr>
        <p:spPr>
          <a:xfrm>
            <a:off x="2592466"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white"/>
                </a:solidFill>
                <a:latin typeface="Aharoni" panose="02010803020104030203" pitchFamily="2" charset="-79"/>
                <a:cs typeface="Aharoni" panose="02010803020104030203" pitchFamily="2" charset="-79"/>
              </a:rPr>
              <a:t>Design</a:t>
            </a:r>
            <a:endParaRPr lang="en-US" sz="1100" b="1" dirty="0">
              <a:solidFill>
                <a:prstClr val="white"/>
              </a:solidFill>
              <a:latin typeface="Aharoni" panose="02010803020104030203" pitchFamily="2" charset="-79"/>
              <a:cs typeface="Aharoni" panose="02010803020104030203" pitchFamily="2" charset="-79"/>
            </a:endParaRPr>
          </a:p>
        </p:txBody>
      </p:sp>
      <p:sp>
        <p:nvSpPr>
          <p:cNvPr id="5" name="Round Same Side Corner Rectangle 4"/>
          <p:cNvSpPr/>
          <p:nvPr/>
        </p:nvSpPr>
        <p:spPr>
          <a:xfrm>
            <a:off x="3931920"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Development</a:t>
            </a:r>
            <a:endParaRPr lang="en-US" sz="1100" dirty="0">
              <a:solidFill>
                <a:prstClr val="white"/>
              </a:solidFill>
              <a:latin typeface="Aharoni" panose="02010803020104030203" pitchFamily="2" charset="-79"/>
              <a:cs typeface="Aharoni" panose="02010803020104030203" pitchFamily="2" charset="-79"/>
            </a:endParaRPr>
          </a:p>
        </p:txBody>
      </p:sp>
      <p:sp>
        <p:nvSpPr>
          <p:cNvPr id="6" name="Round Same Side Corner Rectangle 5"/>
          <p:cNvSpPr/>
          <p:nvPr/>
        </p:nvSpPr>
        <p:spPr>
          <a:xfrm>
            <a:off x="5271374" y="990600"/>
            <a:ext cx="1280160" cy="274320"/>
          </a:xfrm>
          <a:prstGeom prst="round2SameRect">
            <a:avLst/>
          </a:prstGeom>
          <a:solidFill>
            <a:srgbClr val="FFFF66"/>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black">
                    <a:lumMod val="95000"/>
                    <a:lumOff val="5000"/>
                  </a:prstClr>
                </a:solidFill>
                <a:latin typeface="Aharoni" panose="02010803020104030203" pitchFamily="2" charset="-79"/>
                <a:cs typeface="Aharoni" panose="02010803020104030203" pitchFamily="2" charset="-79"/>
              </a:rPr>
              <a:t>Implementation</a:t>
            </a:r>
            <a:endParaRPr lang="en-US" sz="1100" dirty="0">
              <a:solidFill>
                <a:prstClr val="black">
                  <a:lumMod val="95000"/>
                  <a:lumOff val="5000"/>
                </a:prstClr>
              </a:solidFill>
              <a:latin typeface="Aharoni" panose="02010803020104030203" pitchFamily="2" charset="-79"/>
              <a:cs typeface="Aharoni" panose="02010803020104030203" pitchFamily="2" charset="-79"/>
            </a:endParaRPr>
          </a:p>
        </p:txBody>
      </p:sp>
      <p:sp>
        <p:nvSpPr>
          <p:cNvPr id="7" name="Round Same Side Corner Rectangle 6"/>
          <p:cNvSpPr/>
          <p:nvPr/>
        </p:nvSpPr>
        <p:spPr>
          <a:xfrm>
            <a:off x="6610829"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Evaluation</a:t>
            </a:r>
            <a:endParaRPr lang="en-US" sz="1100" dirty="0">
              <a:solidFill>
                <a:prstClr val="white"/>
              </a:solidFill>
              <a:latin typeface="Aharoni" panose="02010803020104030203" pitchFamily="2" charset="-79"/>
              <a:cs typeface="Aharoni" panose="02010803020104030203" pitchFamily="2" charset="-79"/>
            </a:endParaRPr>
          </a:p>
        </p:txBody>
      </p:sp>
      <p:sp>
        <p:nvSpPr>
          <p:cNvPr id="2" name="AutoShape 2" descr="data:image/jpeg;base64,/9j/4AAQSkZJRgABAQAAAQABAAD/2wCEAAkGBhAPEA0ODQ8QEA4PEBAPDxAPDxAQFQ0QFRAXFBQQFRIYJyYqGRokGRQUIC8gIycpLCwuFR8xNTIqOCYrLCkBCQoKDgwOGg8PGiskHyEvLykqLSw1NC01KSksLCspLC4sLCwpLCwuLCwpKSwsNSovLCwpLCwpMCwsLy8vKS8pKf/AABEIAOEA4QMBIgACEQEDEQH/xAAbAAEAAgMBAQAAAAAAAAAAAAAAAQUCBgcEA//EAEEQAAIBAgEGCAwEBgMBAAAAAAABAgMRBAUGEiExQRZRUmFzgbLRBxMiMzRCVHGRkpPBI2KhsRQycoKz8CRDU0T/xAAbAQEAAgMBAQAAAAAAAAAAAAAAAQYCBAUDB//EADQRAAEDAQUGBAUEAwEAAAAAAAABAgMEBRETIXESFDFBUVIyM5GxIjShwdFhgeHxI0LwFf/aAAwDAQACEQMRAD8A7iVGVM5aVBuEV4yotqi7KL4nL7DOXKjoUkoO1SpeMXyUv5pfql1mjnEtG0VhXDj4816HUoqJJU238OX6l/LPKtuhSS51J/rcx4Y1+TS+WXeUQOF/6FT3qdbc4O1C94Y1+TS+WXeOGNfk0vll3lEBv9T3qN0h7UL3hjX5NL5Zd44Y1+TS+WXeUQG/1Peo3SHtQveGNfk0vll3jhjX5NL5Zd5RAb/U96jdIe1C94Y1+TS+WXeOGNfk0vll3lEBv9T3qN0h7UL3hjX5NL5Zd44Y1+TS+WXeUQG/1Peo3SHtQveGNfk0vll3jhjX5NL5Zd5RAb/U96jdIe1C94Y1+TS+WXeOGNfk0vll3lEBv9T3qN0h7UL3hjX5NL5Zd44Y1+TS+WXeUQG/1Peo3SHtQveGNfk0vll3jhjX5NL5Zd5RAb/U96jdIe1C94Y1+TS+WXeOGNfk0vll3lEBv9T3qN0h7UL3hjX5NL5Zd5Kzxr8il8s+8oQN/qe9RukPaht2AzvhNqNaPi2/WT0o9fEbAnezWtPWmt5zE2bNLKju8PN3VnKnfdbbH79TOvZ9pve9IpufBfyc6soWtbtx8uKG0gAsJxjT88pfjU1uVJNdcpX/AGRQF7nj5+HRR7UiiKPaHzL9S1UfkN0AANI2gAAAAAAAAQAAAAAAAAAAAAAAAAD60MLOpqpwlP8Api3b4EoiqtyBVRM1PkD3PIeJ2+In8E/0PHVpSg9GcXF8Uk0/gzJ0T2eJqpqYte13hVFMQAYGYPbkWbWIw7X/AKRXU9T/AHPEevJHpGH6WHaR6wZSt1T3POXwO0U6HcEAv5UDT88fPw6KPakURe54+fh0Ue1IoikV/wAy/UtNJ5LdAADSNoAAAAAEAAWJABNiQDGxNiQCCLEWMgAY2BkQCSATY9+QsB46vCEleC8ufPFbut2XWZxxrI9GN4rkYPejGq5eRZ5BzaU0q2IT0HrhDZpLlS5uY2qnSjFKMUoxWxJJJdRkkC701LHTt2WpnzXqVeeofM693oD44nCQqx0akVKPOtnOnuPsDZVEclyngiqi3oaPl3ILw704XlSbtd7YPiff/rqDpeJw8akJU5q8ZJpnOMTQdOc6ctsJOL57PaVG06NKd6OZ4V+ilioalZmq13FPqfM9eSPSMP0sO0jyHryR6Rh+lh2kc6HzG6p7m7L4HaKdCABfyoGn54+fh0Ue1Ioi9zx8/Doo9qRRFIr/AJl+paaTyW6AAGkbQAAIABJIFiQAQAAALAAAAAAWAAANhzMivGVnvUIr4yfcjXi4zVxShX0XsqRcf7lrX7NdZu0DkbUsVevvka1WiuhciG6gAu5VgAAAaJnLG2Kq236D69BG9mqZxZBquc68PxFKzcUvKhZJalvWo5NrxvkgTYS+5b/2uU6NnPayX4luvS72NbPXkj0jD9LDtI8h68kekYfpYdpFVh8xuqe535fAuinQgAX8qBp+ePn4dFHtSKIvc8fPw6KPakURSK/5l+paaTyW6AAGkbIACJBKJABAAAAJsSkAQLAkEkECxIAMbEGdiCCTEzpKWlHQvp6S0bbdK+q3PcxNlzUyV/8ARNcapJ/Bz+y6zZpad08qMb/SHjPMkTFcpsdDS0Y+Mtp6K0rbNK2ux9Aa5nLnhHBzhSjBVZtaVRaejoR3a7PW/wBveXd72xNvcuRWooXzv2WJepsYNIfhMVtWFd+eqrdkpsqZ9YqunGDVGD2qnfSa4nN/axqvroWpkt5vx2TUuW5yXar+DptOrGV9GSei3F2aejJbU+JmZxnJuVq2Gn4yhNxfrLbGfNKO86DkDPajidGnWtRrPVZvyKj/ACye/mf6iCtZJkuSk1dlSwJtN+JPb9iwyrm9Tr3kvIq8pL+b+pb/AH7TW8PkypQxOHjVjZOrC0lrjLytz+xvJEop7UnrT18a2MwqLOilckiZORb9dTWhrHxtVi5p7EAyB0DSNNzx8/Doo9qRRF7nj5+HRR7UiiKRX/Mv1LVSeS3QAA0jZBKCV9S2/ueynkfESV1RqW542/czaxz/AAoq6GLntbxW48gPvXwNWnrqU5xXHKLS+J8CHNVq3KlwRUXNAZIhEkAkAlIkxFhYmxNiSDGwsZWIsAYgyIjBtpJXbaSS3t7ECbz15Jya8RUUNeitc3xR73sN8pwUUoxVkkkktyWxHiyNkxYemo+vLypvjfF7ke5suFnUm7x3u8S8fwV2sqMZ9ycE4Hhy3laOFozrT121Qjy5vZH/AHcmcjxeJlVnOrUelOcnKT42/sXGd2Xv4utaD/ApXjT/ADvfU693MucojQrKjFfcnBCy2ZR4Ee07xO+idCCCQzSOqQAASbJkDPathrU6161FarN+XTX5ZPauZ/FHQsmZWo4mHjKE1Jb1scHxSjuZxks82a0oYvC6EnHSqwjKza0ouSvF8aOhTVj2KjXZocausyKRqyNyVM9Tr4MQd4qNxp+ePn4dFHtSKIvc8fPw6KPakURR6/5l+paaTyW6A9mS8mTxE9CGpLXKT2QXfzHjN+yDk9UaMFby5pTm+drZ1KyM7PpN5kuXgma/gwrKjBZenFeB9Mn5JpUFanHyt83rlLr+yPaAXJjGsTZalyFac5Xre5b1IaKLLGbMZpzoJQqbdFaoz7mXwPOenjnbsvT+DOKV8TtpqnNXFq6as07NPc+IF7nZgFCcasVZVLqX9a39a/YoilVEKwSLGvIs0UqSsR6cyUSiEZI8TMkmwRJJBFiLGdjFgGLNhzXyXd/xE1qV1TT3vY5fb4lVkzJ7r1FBao7Zvkx79xvNOmopRirRikkluSOzZVJiOxXcE4fqv8HOrqjYbht4rx0MjU8+sv8AiofwtJ/iVV+I16lPi98v2vxov8r5UhhqM60/VVox5c3siv8AeM5LjMXOtUnVqO85vSk/suZbOo69dUbDdhvFfYwsqkxX4ruDfqv8HnZBLIOEW0hglkAkgAAAsM3vS8J09Ptorywze9LwnT0+2jOPxpqec3lu0X2OwAAtR8+NPzx8/Doo9qRRF7nj5+HRR7UiiKRX/Mv1LRSeS3QzoxvKKexyin1s6YcwT4jpOCxHjKdOovXjGXuujq2G5Pjbzy+5z7VRfhXU+wALGcUAAApc7I/8dPiqRt8GvuaedAyjk+NeHi53SumnF2aa3/qanlHN6rRvJLxlPlRWte+O4rVrU0jpMVqXpcdqgnYjNhVzKxGSMUSjhHUM0ZIwRNySDJshK9ktbepJb3xEXL/NnJmk/HzWqOqmuOW+XV/uw2KeB08iMb/SHlLKkTFcpb5Gyb4imk/55a5vn5PuXee8GrZ75e8TT/h6b/Fqry2vUp7H1vZ7r8xcV2KaLLghwI431UuynFTWs78vfxVbRg/wKV1DinLfP7Lm95QEsgrsj1kcrncy7wxNiYjG8EMWQSyDzPYMgMAkgAAAsM3vS8J09Ptorywze9LwnT0+2jOPxpqec3lu0X2OwAAtR8+NPzx8/Doo9qRRF7nj5+HRR7Uj0ZvZuX0a1datsKb38UpLi5ioT076isexnX0LFFM2Gma53Qwzfzc09GtXXkbYQfr875ubf7tu2pA8WV8r0sLTdWs9WyMV/NUlyYostPTx0sdyfuvU4ksslTJ7Ie0HMln9i1VnUWh4uT1UZRvGK3JSVnfn/QtqXhLVvLwzv+Wqmv1Ri2uhXitxuPsmpbwRF0X8m7nnxuUaVBKVapGnFtRTk7Xb3GkYvwkVGrUaEYPlTk52/tVjV8dlGrXn4yvOU5cb2RXEktSXuPKW0GNT4M1PanseVy3y/Cnqv4OywmpJSi001dNO6a40zI5FkfOGvhH+FPyN9OXlQfVufOrG+ZFz0oYi0Kj8TVerRm/Jk/yz+zsz1hrY5MlyU8KqzJYM0+JP0+6Hsyjm9SrXkl4upyorU/fHeazj8kVaH88bx3Tjri+7rN7IavqetPanvPGps2KfNMl6p90PCGtkiyXNDQsBk6pXdqcbpbZPVGPvZe0M0V/2VW3xQSX6u5fUqMYJRhFRitiirJdRmecFlQsT/J8SmctfI5fgyQoZ5pU91Sa47qL7i7pUlCMYxVoxSSXEkZg34qaKFVWNt15qSTPkyct55Mq5ShhqU61TZFalvnJ7Ir3s5NjsbOtUnVqO85u75uJLmSsuo2/wi0qv4E73oK6svVqve/etS9z4zSGzlV8rnP2OSFmsiBrIsTiq/T9CGQSQznnaIIAIJIDBAJAABILDN70vCdPT7aK8sM3vS8J09Ptozj8aanlN5btF9jsAALUfPjw4jI8KleNep5ShCMYx3aSk3pPj27CwBW5dy7SwdPTqO8ndU6aeuo/suN7jz2WRIruF+amaYkyoxM14IhllrLVLCU3UqvW9UIL+apLiXfuOV5YyxVxdR1ar5oRX8tOPJXfvMcq5Vq4qo6taV29UUtkI7oxXEeM4VVVLMtycC30Fntpm7Ts3L9NASiAaZ0ySSAASSQAQX2Rc78RhrRv42kv+ubfkr8st36rmOjZJynHE0YV4KUYzvqla6abT2c6Zxy51HMiongqFvVdSL5n4yT/Zo61nzPV2wq5XFetimjaxJWpct9y/UvgAdgrQAABX5ewSrYavTa1uEnHmlFaUX8UjkNztOKqKNOpJ7IwlJ+5RbOKrYvcca0kTaapZrEVVY9OV6f8AfQlsgEHKLACCSASCAAAAASCwze9LwnT0+2ivLDN70vCdPT7aM4/Gmp5TeW7RfY7AAC1Hz4rM4M4aeDp6U/KqS83TT1zfHzLjZyzKWUqmJqSq1paUn8IrdGK3I2DwjelU+gh/kmaqcCtmc96s5IW+yqVkcSSJ4nc/sAAaJ1wAAASQAQSSQACTc/B5ldRlUws3bTfjKV+UlaUfgk+pmmGVOo4tSi3GUWnFp2aa1ppnrDKsT0chrVMCTxLGvP3O3A1PN7PqnVUaeLap1Vq8Y9UKnO36r9+r9ja4TTScWmnrTTun1lkjlZKl7VKRPTyQO2Xpd9yQCiy3nfh8MnFSVWtupwd7P80vV/fmMnvaxL3LcYxRPldssS9Tz59ZXVHDujF/iV7wS4qfry+Grr5jmlz05SyjUxFSVas7yl8IrdFLckeYrtTPjP2uXIulDS7tFs8+K6gEA1jeABAAAAJAAABYZvel4Tp6fbRXlhm96XhOnp9tGcfjTU8pvLdovsdgABaj58c58I3pVPoIf5Jmqm1eEb0qn0EP8kzVStVXnO1LzZ/yzNAADXN0AAAAAAEkAEEggm4AuffD42pT81UqQ/onKP7HwARVTgQqIuSnqr5Ur1FapXqzXFKrNr4NnlAJVVXiQjUbkiAC5BBkSQAAAACQAAAAAAWGb3peE6en20V5YZvel4Tp6fbRnH401PKby3aL7HYAAWo+fHOfCN6VT6CH+SZqptfhHX/Kp9BH/JM1QrVV5ztS82f8szQAA1zdAAAAAAAAAAAAAABAAAAAAJAAAAAAAAAAAABYZvel4Tp6fbRXljm4r4vCW/8Aam/hK7M4/Gmp5T+W7RfY6+AC1Hz41Lwh5JdSlTxMFd0bqdv/ADlbyupr9Wc8O4yimmmrpqzT13XEaNl3weu7qYJqz1ujN20f6JcXM/icqtpHOdiMz6lhsu0GMZgyrddwX7Gjgs6mbOMi7PC1f7YaS+MbmHB7F+y1/pTOVhv6Kd/HiX/ZPVCvBYcHsX7LX+lMcHsX7LX+lMYb+ik40fcnqV4LDg9i/Za/0pjg9i/Za/0pjDf0UY0fcnqV4LDg9i/Za/0pjg9i/Za/0pjDf0UY0fcnqV4LDg9i/Za/0pjg9i/Za/0pjDf0UY0fcnqV4LDg9i/Za/0pjg9i/Za/0pjDf0UY0fcnqV4LDg9i/Za/0pjg9i/Za/0pjDf0UY0fcnqV4LDg9i/Za/0pjg9i/Za/0pjDf0UY0fcnqV4LDg9i/Za/0pjg9i/Za/0pjDf0UY0fcnqV4LDg9i/Za/0pjg9i/Za/0pjDf0UY0fcnqV4LDg9i/Za/0pjg9i/Za/0pjDf0UY0fcnqV4LDg9i/Za/0pkrNzFvV/C1uunJfqxhv6KMePuT1K42vwf5JdSu8Q1+HQTSfKqSVkupNvrQyT4P69Rp4lqjT3pNSnJcSSul738DoGBwNOhTjSpRUYRVkl+rb3vnOhSUjtpHvS5EONaVpRpGsUS3quSqnJD7gA7ZVQAADFgAgkAAEgAAAAAAAAAAAAAAAAAAAAAAAAAAAAAGQAJMQAA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0" name="Group 9"/>
          <p:cNvGrpSpPr/>
          <p:nvPr/>
        </p:nvGrpSpPr>
        <p:grpSpPr>
          <a:xfrm>
            <a:off x="4655820" y="1354593"/>
            <a:ext cx="1897380" cy="765851"/>
            <a:chOff x="3893820" y="1354593"/>
            <a:chExt cx="1897380" cy="765851"/>
          </a:xfrm>
        </p:grpSpPr>
        <p:sp>
          <p:nvSpPr>
            <p:cNvPr id="27" name="Flowchart: Alternate Process 26"/>
            <p:cNvSpPr/>
            <p:nvPr/>
          </p:nvSpPr>
          <p:spPr>
            <a:xfrm>
              <a:off x="3893820" y="1354593"/>
              <a:ext cx="1897380" cy="693292"/>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14007"/>
              <a:ext cx="83502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4114801" y="1905000"/>
              <a:ext cx="533399" cy="215444"/>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Metrics</a:t>
              </a:r>
              <a:endParaRPr lang="en-US" sz="800" dirty="0">
                <a:solidFill>
                  <a:prstClr val="black"/>
                </a:solidFill>
                <a:latin typeface="Aharoni" panose="02010803020104030203" pitchFamily="2" charset="-79"/>
                <a:cs typeface="Aharoni" panose="02010803020104030203" pitchFamily="2" charset="-79"/>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1446686"/>
              <a:ext cx="471470" cy="471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34652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a:xfrm>
            <a:off x="1253012"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Analysis</a:t>
            </a:r>
            <a:endParaRPr lang="en-US" sz="1100" dirty="0">
              <a:solidFill>
                <a:prstClr val="white"/>
              </a:solidFill>
              <a:latin typeface="Aharoni" panose="02010803020104030203" pitchFamily="2" charset="-79"/>
              <a:cs typeface="Aharoni" panose="02010803020104030203" pitchFamily="2" charset="-79"/>
            </a:endParaRPr>
          </a:p>
        </p:txBody>
      </p:sp>
      <p:sp>
        <p:nvSpPr>
          <p:cNvPr id="4" name="Round Same Side Corner Rectangle 3"/>
          <p:cNvSpPr/>
          <p:nvPr/>
        </p:nvSpPr>
        <p:spPr>
          <a:xfrm>
            <a:off x="2592466"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prstClr val="white"/>
                </a:solidFill>
                <a:latin typeface="Aharoni" panose="02010803020104030203" pitchFamily="2" charset="-79"/>
                <a:cs typeface="Aharoni" panose="02010803020104030203" pitchFamily="2" charset="-79"/>
              </a:rPr>
              <a:t>Design</a:t>
            </a:r>
            <a:endParaRPr lang="en-US" sz="1100" b="1" dirty="0">
              <a:solidFill>
                <a:prstClr val="white"/>
              </a:solidFill>
              <a:latin typeface="Aharoni" panose="02010803020104030203" pitchFamily="2" charset="-79"/>
              <a:cs typeface="Aharoni" panose="02010803020104030203" pitchFamily="2" charset="-79"/>
            </a:endParaRPr>
          </a:p>
        </p:txBody>
      </p:sp>
      <p:sp>
        <p:nvSpPr>
          <p:cNvPr id="5" name="Round Same Side Corner Rectangle 4"/>
          <p:cNvSpPr/>
          <p:nvPr/>
        </p:nvSpPr>
        <p:spPr>
          <a:xfrm>
            <a:off x="3931920"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Development</a:t>
            </a:r>
            <a:endParaRPr lang="en-US" sz="1100" dirty="0">
              <a:solidFill>
                <a:prstClr val="white"/>
              </a:solidFill>
              <a:latin typeface="Aharoni" panose="02010803020104030203" pitchFamily="2" charset="-79"/>
              <a:cs typeface="Aharoni" panose="02010803020104030203" pitchFamily="2" charset="-79"/>
            </a:endParaRPr>
          </a:p>
        </p:txBody>
      </p:sp>
      <p:sp>
        <p:nvSpPr>
          <p:cNvPr id="6" name="Round Same Side Corner Rectangle 5"/>
          <p:cNvSpPr/>
          <p:nvPr/>
        </p:nvSpPr>
        <p:spPr>
          <a:xfrm>
            <a:off x="5271374" y="990600"/>
            <a:ext cx="1280160" cy="274320"/>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latin typeface="Aharoni" panose="02010803020104030203" pitchFamily="2" charset="-79"/>
                <a:cs typeface="Aharoni" panose="02010803020104030203" pitchFamily="2" charset="-79"/>
              </a:rPr>
              <a:t>Implementation</a:t>
            </a:r>
            <a:endParaRPr lang="en-US" sz="1100" dirty="0">
              <a:solidFill>
                <a:prstClr val="white"/>
              </a:solidFill>
              <a:latin typeface="Aharoni" panose="02010803020104030203" pitchFamily="2" charset="-79"/>
              <a:cs typeface="Aharoni" panose="02010803020104030203" pitchFamily="2" charset="-79"/>
            </a:endParaRPr>
          </a:p>
        </p:txBody>
      </p:sp>
      <p:sp>
        <p:nvSpPr>
          <p:cNvPr id="7" name="Round Same Side Corner Rectangle 6"/>
          <p:cNvSpPr/>
          <p:nvPr/>
        </p:nvSpPr>
        <p:spPr>
          <a:xfrm>
            <a:off x="6610829" y="990600"/>
            <a:ext cx="1280160" cy="274320"/>
          </a:xfrm>
          <a:prstGeom prst="round2SameRect">
            <a:avLst/>
          </a:prstGeom>
          <a:solidFill>
            <a:srgbClr val="FFFF66"/>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black">
                    <a:lumMod val="95000"/>
                    <a:lumOff val="5000"/>
                  </a:prstClr>
                </a:solidFill>
                <a:latin typeface="Aharoni" panose="02010803020104030203" pitchFamily="2" charset="-79"/>
                <a:cs typeface="Aharoni" panose="02010803020104030203" pitchFamily="2" charset="-79"/>
              </a:rPr>
              <a:t>Evaluation</a:t>
            </a:r>
            <a:endParaRPr lang="en-US" sz="1100" dirty="0">
              <a:solidFill>
                <a:prstClr val="black">
                  <a:lumMod val="95000"/>
                  <a:lumOff val="5000"/>
                </a:prstClr>
              </a:solidFill>
              <a:latin typeface="Aharoni" panose="02010803020104030203" pitchFamily="2" charset="-79"/>
              <a:cs typeface="Aharoni" panose="02010803020104030203" pitchFamily="2" charset="-79"/>
            </a:endParaRPr>
          </a:p>
        </p:txBody>
      </p:sp>
      <p:grpSp>
        <p:nvGrpSpPr>
          <p:cNvPr id="8" name="Group 7"/>
          <p:cNvGrpSpPr/>
          <p:nvPr/>
        </p:nvGrpSpPr>
        <p:grpSpPr>
          <a:xfrm>
            <a:off x="5271374" y="1367902"/>
            <a:ext cx="2619615" cy="685956"/>
            <a:chOff x="5271374" y="1367901"/>
            <a:chExt cx="2619615" cy="801646"/>
          </a:xfrm>
        </p:grpSpPr>
        <p:sp>
          <p:nvSpPr>
            <p:cNvPr id="11" name="Flowchart: Alternate Process 10"/>
            <p:cNvSpPr/>
            <p:nvPr/>
          </p:nvSpPr>
          <p:spPr>
            <a:xfrm>
              <a:off x="5271374" y="1367901"/>
              <a:ext cx="2619615" cy="769087"/>
            </a:xfrm>
            <a:prstGeom prst="flowChartAlternateProcess">
              <a:avLst/>
            </a:prstGeom>
            <a:solidFill>
              <a:srgbClr val="FAFEE6"/>
            </a:solidFill>
            <a:ln w="76200">
              <a:solidFill>
                <a:srgbClr val="FFFF00"/>
              </a:solidFill>
            </a:ln>
            <a:effectLst/>
            <a:scene3d>
              <a:camera prst="orthographicFront"/>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447800"/>
              <a:ext cx="501254" cy="501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360552" y="1949054"/>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Portfolio</a:t>
              </a:r>
              <a:endParaRPr lang="en-US" sz="800" dirty="0">
                <a:solidFill>
                  <a:prstClr val="black"/>
                </a:solidFill>
                <a:latin typeface="Aharoni" panose="02010803020104030203" pitchFamily="2" charset="-79"/>
                <a:cs typeface="Aharoni" panose="02010803020104030203" pitchFamily="2" charset="-79"/>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1732" y="1383141"/>
              <a:ext cx="565913" cy="56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6155064" y="1942743"/>
              <a:ext cx="659248" cy="220493"/>
            </a:xfrm>
            <a:prstGeom prst="rect">
              <a:avLst/>
            </a:prstGeom>
            <a:noFill/>
          </p:spPr>
          <p:txBody>
            <a:bodyPr wrap="square" rtlCol="0">
              <a:spAutoFit/>
            </a:bodyPr>
            <a:lstStyle/>
            <a:p>
              <a:r>
                <a:rPr lang="en-US" sz="800" dirty="0" smtClean="0">
                  <a:solidFill>
                    <a:prstClr val="black"/>
                  </a:solidFill>
                  <a:latin typeface="Aharoni" panose="02010803020104030203" pitchFamily="2" charset="-79"/>
                  <a:cs typeface="Aharoni" panose="02010803020104030203" pitchFamily="2" charset="-79"/>
                </a:rPr>
                <a:t>Feedback</a:t>
              </a:r>
              <a:endParaRPr lang="en-US" sz="800" dirty="0">
                <a:solidFill>
                  <a:prstClr val="black"/>
                </a:solidFill>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34786806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quot;/&gt;&lt;lineCharCount val=&quot;84&quot;/&gt;&lt;lineCharCount val=&quot;89&quot;/&gt;&lt;lineCharCount val=&quot;87&quot;/&gt;&lt;lineCharCount val=&quot;3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quot;/&gt;&lt;lineCharCount val=&quot;84&quot;/&gt;&lt;lineCharCount val=&quot;89&quot;/&gt;&lt;lineCharCount val=&quot;87&quot;/&gt;&lt;lineCharCount val=&quot;32&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1256</TotalTime>
  <Words>2771</Words>
  <Application>Microsoft Office PowerPoint</Application>
  <PresentationFormat>On-screen Show (4:3)</PresentationFormat>
  <Paragraphs>605</Paragraphs>
  <Slides>38</Slides>
  <Notes>30</Notes>
  <HiddenSlides>0</HiddenSlides>
  <MMClips>0</MMClips>
  <ScaleCrop>false</ScaleCrop>
  <HeadingPairs>
    <vt:vector size="8" baseType="variant">
      <vt:variant>
        <vt:lpstr>Fonts Used</vt:lpstr>
      </vt:variant>
      <vt:variant>
        <vt:i4>6</vt:i4>
      </vt:variant>
      <vt:variant>
        <vt:lpstr>Theme</vt:lpstr>
      </vt:variant>
      <vt:variant>
        <vt:i4>30</vt:i4>
      </vt:variant>
      <vt:variant>
        <vt:lpstr>Embedded OLE Servers</vt:lpstr>
      </vt:variant>
      <vt:variant>
        <vt:i4>0</vt:i4>
      </vt:variant>
      <vt:variant>
        <vt:lpstr>Slide Titles</vt:lpstr>
      </vt:variant>
      <vt:variant>
        <vt:i4>38</vt:i4>
      </vt:variant>
    </vt:vector>
  </HeadingPairs>
  <TitlesOfParts>
    <vt:vector size="74" baseType="lpstr">
      <vt:lpstr>Aharoni</vt:lpstr>
      <vt:lpstr>Arial</vt:lpstr>
      <vt:lpstr>Bradley Hand ITC</vt:lpstr>
      <vt:lpstr>Calibri</vt:lpstr>
      <vt:lpstr>Calibri Light</vt:lpstr>
      <vt:lpstr>Wingdings</vt:lpstr>
      <vt:lpstr>Office Theme</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1_Office Theme</vt:lpstr>
      <vt:lpstr>22_Custom Design</vt:lpstr>
      <vt:lpstr>23_Custom Design</vt:lpstr>
      <vt:lpstr>24_Custom Design</vt:lpstr>
      <vt:lpstr>25_Custom Design</vt:lpstr>
      <vt:lpstr>26_Custom Design</vt:lpstr>
      <vt:lpstr>3_Office Theme</vt:lpstr>
      <vt:lpstr>EDIT 732 Final Presentation 11 December 2013</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TAKEAWAYS</vt:lpstr>
      <vt:lpstr>CONCLUSION: Why UX4ID</vt:lpstr>
      <vt:lpstr>PLANS FOR NEXT SEMESTER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UX4ID</dc:title>
  <dc:creator>Julie Steward</dc:creator>
  <cp:lastModifiedBy>Julie Steward</cp:lastModifiedBy>
  <cp:revision>109</cp:revision>
  <dcterms:created xsi:type="dcterms:W3CDTF">2013-11-06T21:58:11Z</dcterms:created>
  <dcterms:modified xsi:type="dcterms:W3CDTF">2014-05-10T01:19:41Z</dcterms:modified>
</cp:coreProperties>
</file>